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notesSlides/notesSlide9.xml" ContentType="application/vnd.openxmlformats-officedocument.presentationml.notesSlide+xml"/>
  <Override PartName="/ppt/charts/chart4.xml" ContentType="application/vnd.openxmlformats-officedocument.drawingml.chart+xml"/>
  <Override PartName="/ppt/notesSlides/notesSlide10.xml" ContentType="application/vnd.openxmlformats-officedocument.presentationml.notesSlide+xml"/>
  <Override PartName="/ppt/media/image8.jpeg" ContentType="image/jpeg"/>
  <Override PartName="/ppt/notesSlides/notesSlide11.xml" ContentType="application/vnd.openxmlformats-officedocument.presentationml.notesSlide+xml"/>
  <Override PartName="/ppt/media/image9.jpeg" ContentType="image/jpeg"/>
  <Override PartName="/ppt/notesSlides/notesSlide12.xml" ContentType="application/vnd.openxmlformats-officedocument.presentationml.notesSlide+xml"/>
  <Override PartName="/ppt/media/image10.jpeg" ContentType="image/jpeg"/>
  <Override PartName="/ppt/notesSlides/notesSlide13.xml" ContentType="application/vnd.openxmlformats-officedocument.presentationml.notesSlide+xml"/>
  <Override PartName="/ppt/media/image11.jpeg" ContentType="image/jpeg"/>
  <Override PartName="/ppt/media/image12.jpeg" ContentType="image/jpeg"/>
  <Override PartName="/ppt/media/image13.jpeg" ContentType="image/jpeg"/>
  <Override PartName="/ppt/notesSlides/notesSlide14.xml" ContentType="application/vnd.openxmlformats-officedocument.presentationml.notesSlide+xml"/>
  <Override PartName="/ppt/media/image14.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5.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16.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7.jpeg" ContentType="image/jpeg"/>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1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lvl1pPr>
    <a:lvl2pPr marL="0" marR="0" indent="457178"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lvl2pPr>
    <a:lvl3pPr marL="0" marR="0" indent="914353"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lvl3pPr>
    <a:lvl4pPr marL="0" marR="0" indent="1371531"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lvl4pPr>
    <a:lvl5pPr marL="0" marR="0" indent="1828708"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lvl5pPr>
    <a:lvl6pPr marL="0" marR="0" indent="2285886"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lvl6pPr>
    <a:lvl7pPr marL="0" marR="0" indent="2743062"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lvl7pPr>
    <a:lvl8pPr marL="0" marR="0" indent="3200239"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lvl8pPr>
    <a:lvl9pPr marL="0" marR="0" indent="3657417"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D6CB"/>
          </a:solidFill>
        </a:fill>
      </a:tcStyle>
    </a:wholeTbl>
    <a:band2H>
      <a:tcTxStyle b="def" i="def"/>
      <a:tcStyle>
        <a:tcBdr/>
        <a:fill>
          <a:solidFill>
            <a:srgbClr val="FAEC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454546"/>
          <c:y val="0.0454546"/>
          <c:w val="0.909091"/>
          <c:h val="0.896591"/>
        </c:manualLayout>
      </c:layout>
      <c:doughnutChart>
        <c:varyColors val="0"/>
        <c:ser>
          <c:idx val="0"/>
          <c:order val="0"/>
          <c:tx>
            <c:strRef>
              <c:f>Sheet1!$A$2</c:f>
              <c:strCache>
                <c:ptCount val="1"/>
                <c:pt idx="0">
                  <c:v>Sales</c:v>
                </c:pt>
              </c:strCache>
            </c:strRef>
          </c:tx>
          <c:spPr>
            <a:solidFill>
              <a:srgbClr val="763E0E"/>
            </a:solidFill>
            <a:ln w="9525" cap="flat">
              <a:solidFill>
                <a:srgbClr val="C5C3C3"/>
              </a:solidFill>
              <a:prstDash val="solid"/>
              <a:round/>
            </a:ln>
            <a:effectLst/>
          </c:spPr>
          <c:explosion val="0"/>
          <c:dPt>
            <c:idx val="0"/>
            <c:explosion val="0"/>
            <c:spPr>
              <a:solidFill>
                <a:srgbClr val="763E0E"/>
              </a:solidFill>
              <a:ln w="9525" cap="flat">
                <a:solidFill>
                  <a:srgbClr val="C5C3C3"/>
                </a:solidFill>
                <a:prstDash val="solid"/>
                <a:round/>
              </a:ln>
              <a:effectLst/>
            </c:spPr>
          </c:dPt>
          <c:dPt>
            <c:idx val="1"/>
            <c:explosion val="10"/>
            <c:spPr>
              <a:solidFill>
                <a:srgbClr val="E7E6E6"/>
              </a:solidFill>
              <a:ln w="9525" cap="flat">
                <a:solidFill>
                  <a:srgbClr val="C5C3C3"/>
                </a:solidFill>
                <a:prstDash val="solid"/>
                <a:round/>
              </a:ln>
              <a:effectLst/>
            </c:spPr>
          </c:dPt>
          <c:dLbls>
            <c:dLbl>
              <c:idx val="0"/>
              <c:numFmt formatCode="0.##" sourceLinked="0"/>
              <c:txPr>
                <a:bodyPr/>
                <a:lstStyle/>
                <a:p>
                  <a:pPr>
                    <a:defRPr b="0" i="0" strike="noStrike" sz="1800" u="none">
                      <a:solidFill>
                        <a:srgbClr val="000000"/>
                      </a:solidFill>
                      <a:latin typeface="华文楷体"/>
                    </a:defRPr>
                  </a:pPr>
                </a:p>
              </c:txPr>
              <c:showLegendKey val="0"/>
              <c:showVal val="0"/>
              <c:showCatName val="0"/>
              <c:showSerName val="0"/>
              <c:showPercent val="0"/>
              <c:showBubbleSize val="0"/>
            </c:dLbl>
            <c:dLbl>
              <c:idx val="1"/>
              <c:numFmt formatCode="0.#" sourceLinked="0"/>
              <c:txPr>
                <a:bodyPr/>
                <a:lstStyle/>
                <a:p>
                  <a:pPr>
                    <a:defRPr b="0" i="0" strike="noStrike" sz="1800" u="none">
                      <a:solidFill>
                        <a:srgbClr val="000000"/>
                      </a:solidFill>
                      <a:latin typeface="华文楷体"/>
                    </a:defRPr>
                  </a:pPr>
                </a:p>
              </c:txPr>
              <c:showLegendKey val="0"/>
              <c:showVal val="0"/>
              <c:showCatName val="0"/>
              <c:showSerName val="0"/>
              <c:showPercent val="0"/>
              <c:showBubbleSize val="0"/>
            </c:dLbl>
            <c:numFmt formatCode="0.##" sourceLinked="0"/>
            <c:txPr>
              <a:bodyPr/>
              <a:lstStyle/>
              <a:p>
                <a:pPr>
                  <a:defRPr b="0" i="0" strike="noStrike" sz="1800" u="none">
                    <a:solidFill>
                      <a:srgbClr val="000000"/>
                    </a:solidFill>
                    <a:latin typeface="华文楷体"/>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1st Qtr</c:v>
                </c:pt>
                <c:pt idx="1">
                  <c:v>2nd Qtr</c:v>
                </c:pt>
              </c:strCache>
            </c:strRef>
          </c:cat>
          <c:val>
            <c:numRef>
              <c:f>Sheet1!$B$2:$C$2</c:f>
              <c:numCache>
                <c:ptCount val="2"/>
                <c:pt idx="0">
                  <c:v>8.200000</c:v>
                </c:pt>
                <c:pt idx="1">
                  <c:v>1.800000</c:v>
                </c:pt>
              </c:numCache>
            </c:numRef>
          </c:val>
        </c:ser>
        <c:firstSliceAng val="0"/>
        <c:holeSize val="82"/>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chemeClr val="accent1"/>
            </a:solidFill>
            <a:ln w="12700" cap="flat">
              <a:noFill/>
              <a:miter lim="400000"/>
            </a:ln>
            <a:effectLst/>
          </c:spPr>
          <c:explosion val="10"/>
          <c:dPt>
            <c:idx val="0"/>
            <c:explosion val="10"/>
            <c:spPr>
              <a:solidFill>
                <a:schemeClr val="accent1"/>
              </a:solidFill>
              <a:ln w="12700" cap="flat">
                <a:noFill/>
                <a:miter lim="400000"/>
              </a:ln>
              <a:effectLst/>
            </c:spPr>
          </c:dPt>
          <c:dPt>
            <c:idx val="1"/>
            <c:explosion val="10"/>
            <c:spPr>
              <a:solidFill>
                <a:srgbClr val="E7E6E6"/>
              </a:solidFill>
              <a:ln w="9525" cap="flat">
                <a:solidFill>
                  <a:srgbClr val="C5C3C3"/>
                </a:solidFill>
                <a:prstDash val="solid"/>
                <a:round/>
              </a:ln>
              <a:effectLst/>
            </c:spPr>
          </c:dPt>
          <c:dLbls>
            <c:dLbl>
              <c:idx val="0"/>
              <c:numFmt formatCode="0" sourceLinked="0"/>
              <c:txPr>
                <a:bodyPr/>
                <a:lstStyle/>
                <a:p>
                  <a:pPr>
                    <a:defRPr b="0" i="0" strike="noStrike" sz="1800" u="none">
                      <a:solidFill>
                        <a:srgbClr val="000000"/>
                      </a:solidFill>
                      <a:latin typeface="华文楷体"/>
                    </a:defRPr>
                  </a:pPr>
                </a:p>
              </c:txPr>
              <c:showLegendKey val="0"/>
              <c:showVal val="0"/>
              <c:showCatName val="0"/>
              <c:showSerName val="0"/>
              <c:showPercent val="0"/>
              <c:showBubbleSize val="0"/>
            </c:dLbl>
            <c:dLbl>
              <c:idx val="1"/>
              <c:numFmt formatCode="0" sourceLinked="0"/>
              <c:txPr>
                <a:bodyPr/>
                <a:lstStyle/>
                <a:p>
                  <a:pPr>
                    <a:defRPr b="0" i="0" strike="noStrike" sz="1800" u="none">
                      <a:solidFill>
                        <a:srgbClr val="000000"/>
                      </a:solidFill>
                      <a:latin typeface="华文楷体"/>
                    </a:defRPr>
                  </a:pPr>
                </a:p>
              </c:txPr>
              <c:showLegendKey val="0"/>
              <c:showVal val="0"/>
              <c:showCatName val="0"/>
              <c:showSerName val="0"/>
              <c:showPercent val="0"/>
              <c:showBubbleSize val="0"/>
            </c:dLbl>
            <c:numFmt formatCode="0" sourceLinked="0"/>
            <c:txPr>
              <a:bodyPr/>
              <a:lstStyle/>
              <a:p>
                <a:pPr>
                  <a:defRPr b="0" i="0" strike="noStrike" sz="1800" u="none">
                    <a:solidFill>
                      <a:srgbClr val="000000"/>
                    </a:solidFill>
                    <a:latin typeface="华文楷体"/>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1st Qtr</c:v>
                </c:pt>
                <c:pt idx="1">
                  <c:v>2nd Qtr</c:v>
                </c:pt>
              </c:strCache>
            </c:strRef>
          </c:cat>
          <c:val>
            <c:numRef>
              <c:f>Sheet1!$B$2:$C$2</c:f>
              <c:numCache>
                <c:ptCount val="2"/>
                <c:pt idx="0">
                  <c:v>2.000000</c:v>
                </c:pt>
                <c:pt idx="1">
                  <c:v>8.000000</c:v>
                </c:pt>
              </c:numCache>
            </c:numRef>
          </c:val>
        </c:ser>
        <c:firstSliceAng val="0"/>
        <c:holeSize val="17"/>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05"/>
          <c:y val="0.005"/>
          <c:w val="0.99"/>
          <c:h val="0.9875"/>
        </c:manualLayout>
      </c:layout>
      <c:doughnutChart>
        <c:varyColors val="0"/>
        <c:ser>
          <c:idx val="0"/>
          <c:order val="0"/>
          <c:tx>
            <c:strRef>
              <c:f>Sheet1!$A$2</c:f>
              <c:strCache>
                <c:ptCount val="1"/>
                <c:pt idx="0">
                  <c:v>Sales</c:v>
                </c:pt>
              </c:strCache>
            </c:strRef>
          </c:tx>
          <c:spPr>
            <a:solidFill>
              <a:schemeClr val="accent1"/>
            </a:solidFill>
            <a:ln w="12700" cap="flat">
              <a:noFill/>
              <a:miter lim="400000"/>
            </a:ln>
            <a:effectLst/>
          </c:spPr>
          <c:explosion val="3"/>
          <c:dPt>
            <c:idx val="0"/>
            <c:explosion val="3"/>
            <c:spPr>
              <a:solidFill>
                <a:schemeClr val="accent1"/>
              </a:solidFill>
              <a:ln w="12700" cap="flat">
                <a:noFill/>
                <a:miter lim="400000"/>
              </a:ln>
              <a:effectLst/>
            </c:spPr>
          </c:dPt>
          <c:dPt>
            <c:idx val="1"/>
            <c:explosion val="3"/>
            <c:spPr>
              <a:solidFill>
                <a:srgbClr val="E7E6E6"/>
              </a:solidFill>
              <a:ln w="9525" cap="flat">
                <a:solidFill>
                  <a:srgbClr val="C5C3C3"/>
                </a:solidFill>
                <a:prstDash val="solid"/>
                <a:round/>
              </a:ln>
              <a:effectLst/>
            </c:spPr>
          </c:dPt>
          <c:dLbls>
            <c:dLbl>
              <c:idx val="0"/>
              <c:numFmt formatCode="0.#" sourceLinked="0"/>
              <c:txPr>
                <a:bodyPr/>
                <a:lstStyle/>
                <a:p>
                  <a:pPr>
                    <a:defRPr b="0" i="0" strike="noStrike" sz="1800" u="none">
                      <a:solidFill>
                        <a:srgbClr val="000000"/>
                      </a:solidFill>
                      <a:latin typeface="华文楷体"/>
                    </a:defRPr>
                  </a:pPr>
                </a:p>
              </c:txPr>
              <c:showLegendKey val="0"/>
              <c:showVal val="0"/>
              <c:showCatName val="0"/>
              <c:showSerName val="0"/>
              <c:showPercent val="0"/>
              <c:showBubbleSize val="0"/>
            </c:dLbl>
            <c:dLbl>
              <c:idx val="1"/>
              <c:numFmt formatCode="0.#" sourceLinked="0"/>
              <c:txPr>
                <a:bodyPr/>
                <a:lstStyle/>
                <a:p>
                  <a:pPr>
                    <a:defRPr b="0" i="0" strike="noStrike" sz="1800" u="none">
                      <a:solidFill>
                        <a:srgbClr val="000000"/>
                      </a:solidFill>
                      <a:latin typeface="华文楷体"/>
                    </a:defRPr>
                  </a:pPr>
                </a:p>
              </c:txPr>
              <c:showLegendKey val="0"/>
              <c:showVal val="0"/>
              <c:showCatName val="0"/>
              <c:showSerName val="0"/>
              <c:showPercent val="0"/>
              <c:showBubbleSize val="0"/>
            </c:dLbl>
            <c:numFmt formatCode="0.#" sourceLinked="0"/>
            <c:txPr>
              <a:bodyPr/>
              <a:lstStyle/>
              <a:p>
                <a:pPr>
                  <a:defRPr b="0" i="0" strike="noStrike" sz="1800" u="none">
                    <a:solidFill>
                      <a:srgbClr val="000000"/>
                    </a:solidFill>
                    <a:latin typeface="华文楷体"/>
                  </a:defRPr>
                </a:pPr>
              </a:p>
            </c:txPr>
            <c:showLegendKey val="0"/>
            <c:showVal val="0"/>
            <c:showCatName val="0"/>
            <c:showSerName val="0"/>
            <c:showPercent val="0"/>
            <c:showBubbleSize val="0"/>
            <c:showLeaderLines val="1"/>
            <c:leaderLines>
              <c:spPr>
                <a:noFill/>
                <a:ln w="6350" cap="flat">
                  <a:solidFill>
                    <a:srgbClr val="000000"/>
                  </a:solidFill>
                  <a:prstDash val="solid"/>
                  <a:miter lim="400000"/>
                </a:ln>
                <a:effectLst/>
              </c:spPr>
            </c:leaderLines>
          </c:dLbls>
          <c:cat>
            <c:strRef>
              <c:f>Sheet1!$B$1:$C$1</c:f>
              <c:strCache>
                <c:ptCount val="2"/>
                <c:pt idx="0">
                  <c:v>1st Qtr</c:v>
                </c:pt>
                <c:pt idx="1">
                  <c:v>2nd Qtr</c:v>
                </c:pt>
              </c:strCache>
            </c:strRef>
          </c:cat>
          <c:val>
            <c:numRef>
              <c:f>Sheet1!$B$2:$C$2</c:f>
              <c:numCache>
                <c:ptCount val="2"/>
                <c:pt idx="0">
                  <c:v>0.100000</c:v>
                </c:pt>
                <c:pt idx="1">
                  <c:v>9.900000</c:v>
                </c:pt>
              </c:numCache>
            </c:numRef>
          </c:val>
        </c:ser>
        <c:firstSliceAng val="2"/>
        <c:holeSize val="74"/>
      </c:doughnutChart>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1800" u="none">
                <a:solidFill>
                  <a:srgbClr val="000000"/>
                </a:solidFill>
                <a:latin typeface="华文楷体"/>
              </a:defRPr>
            </a:pPr>
            <a:r>
              <a:rPr b="0" i="0" strike="noStrike" sz="1800" u="none">
                <a:solidFill>
                  <a:srgbClr val="000000"/>
                </a:solidFill>
                <a:latin typeface="华文楷体"/>
              </a:rPr>
              <a:t>VK活跃用户占比</a:t>
            </a:r>
          </a:p>
        </c:rich>
      </c:tx>
      <c:layout>
        <c:manualLayout>
          <c:xMode val="edge"/>
          <c:yMode val="edge"/>
          <c:x val="0.319782"/>
          <c:y val="0"/>
          <c:w val="0.360437"/>
          <c:h val="0.0662501"/>
        </c:manualLayout>
      </c:layout>
      <c:overlay val="1"/>
      <c:spPr>
        <a:noFill/>
        <a:effectLst/>
      </c:spPr>
    </c:title>
    <c:autoTitleDeleted val="1"/>
    <c:view3D>
      <c:rotX val="50"/>
      <c:hPercent val="50"/>
      <c:rotY val="0"/>
      <c:depthPercent val="100"/>
      <c:rAngAx val="0"/>
      <c:perspective val="30"/>
    </c:view3D>
    <c:floor>
      <c:spPr>
        <a:noFill/>
        <a:ln>
          <a:noFill/>
        </a:ln>
        <a:effectLst/>
        <a:sp3d/>
      </c:spPr>
    </c:floor>
    <c:sideWall>
      <c:spPr>
        <a:noFill/>
        <a:ln>
          <a:noFill/>
        </a:ln>
        <a:effectLst/>
        <a:sp3d/>
      </c:spPr>
    </c:sideWall>
    <c:backWall>
      <c:spPr>
        <a:noFill/>
        <a:ln>
          <a:noFill/>
        </a:ln>
        <a:effectLst/>
        <a:sp3d/>
      </c:spPr>
    </c:backWall>
    <c:plotArea>
      <c:layout>
        <c:manualLayout>
          <c:layoutTarget val="inner"/>
          <c:xMode val="edge"/>
          <c:yMode val="edge"/>
          <c:x val="0.005"/>
          <c:y val="0.0316107"/>
          <c:w val="0.99"/>
          <c:h val="0.955889"/>
        </c:manualLayout>
      </c:layout>
      <c:pie3DChart>
        <c:varyColors val="0"/>
        <c:ser>
          <c:idx val="0"/>
          <c:order val="0"/>
          <c:tx>
            <c:strRef>
              <c:f>Sheet1!$A$2</c:f>
              <c:strCache>
                <c:ptCount val="1"/>
                <c:pt idx="0">
                  <c:v>VK活跃用户占比</c:v>
                </c:pt>
              </c:strCache>
            </c:strRef>
          </c:tx>
          <c:spPr>
            <a:solidFill>
              <a:schemeClr val="accent1">
                <a:alpha val="90000"/>
              </a:schemeClr>
            </a:solidFill>
            <a:ln w="19050" cap="flat">
              <a:noFill/>
              <a:prstDash val="solid"/>
              <a:round/>
            </a:ln>
            <a:effectLst/>
            <a:sp3d prstMaterial="matte"/>
          </c:spPr>
          <c:explosion val="31"/>
          <c:dPt>
            <c:idx val="0"/>
            <c:explosion val="31"/>
            <c:spPr>
              <a:solidFill>
                <a:schemeClr val="accent1">
                  <a:alpha val="90000"/>
                </a:schemeClr>
              </a:solidFill>
              <a:ln w="19050" cap="flat">
                <a:noFill/>
                <a:prstDash val="solid"/>
                <a:round/>
              </a:ln>
              <a:effectLst/>
              <a:sp3d prstMaterial="matte"/>
            </c:spPr>
          </c:dPt>
          <c:dPt>
            <c:idx val="1"/>
            <c:explosion val="21"/>
            <c:spPr>
              <a:solidFill>
                <a:schemeClr val="accent2">
                  <a:alpha val="90000"/>
                </a:schemeClr>
              </a:solidFill>
              <a:ln w="19050" cap="flat">
                <a:noFill/>
                <a:prstDash val="solid"/>
                <a:round/>
              </a:ln>
              <a:effectLst/>
              <a:sp3d prstMaterial="matte"/>
            </c:spPr>
          </c:dPt>
          <c:dLbls>
            <c:dLbl>
              <c:idx val="0"/>
              <c:numFmt formatCode="#,##0.00_);\(#,##0.00\)" sourceLinked="0"/>
              <c:txPr>
                <a:bodyPr/>
                <a:lstStyle/>
                <a:p>
                  <a:pPr>
                    <a:defRPr b="0" i="0" strike="noStrike" sz="1300" u="none">
                      <a:solidFill>
                        <a:srgbClr val="E57D22"/>
                      </a:solidFill>
                      <a:latin typeface="华文楷体"/>
                    </a:defRPr>
                  </a:pPr>
                </a:p>
              </c:txPr>
              <c:dLblPos val="outEnd"/>
              <c:showLegendKey val="0"/>
              <c:showVal val="1"/>
              <c:showCatName val="1"/>
              <c:showSerName val="0"/>
              <c:showPercent val="0"/>
              <c:showBubbleSize val="0"/>
            </c:dLbl>
            <c:dLbl>
              <c:idx val="1"/>
              <c:numFmt formatCode="#,##0.00_);\(#,##0.00\)" sourceLinked="0"/>
              <c:txPr>
                <a:bodyPr/>
                <a:lstStyle/>
                <a:p>
                  <a:pPr>
                    <a:defRPr b="0" i="0" strike="noStrike" sz="1300" u="none">
                      <a:solidFill>
                        <a:srgbClr val="D25400"/>
                      </a:solidFill>
                      <a:latin typeface="华文楷体"/>
                    </a:defRPr>
                  </a:pPr>
                </a:p>
              </c:txPr>
              <c:dLblPos val="outEnd"/>
              <c:showLegendKey val="0"/>
              <c:showVal val="1"/>
              <c:showCatName val="1"/>
              <c:showSerName val="0"/>
              <c:showPercent val="0"/>
              <c:showBubbleSize val="0"/>
            </c:dLbl>
            <c:numFmt formatCode="#,##0.00_);\(#,##0.00\)" sourceLinked="0"/>
            <c:txPr>
              <a:bodyPr/>
              <a:lstStyle/>
              <a:p>
                <a:pPr>
                  <a:defRPr b="0" i="0" strike="noStrike" sz="1300" u="none">
                    <a:solidFill>
                      <a:srgbClr val="E57D22"/>
                    </a:solidFill>
                    <a:latin typeface="华文楷体"/>
                  </a:defRPr>
                </a:pPr>
              </a:p>
            </c:txPr>
            <c:dLblPos val="outEnd"/>
            <c:showLegendKey val="0"/>
            <c:showVal val="1"/>
            <c:showCatName val="1"/>
            <c:showSerName val="0"/>
            <c:showPercent val="0"/>
            <c:showBubbleSize val="0"/>
            <c:showLeaderLines val="0"/>
          </c:dLbls>
          <c:cat>
            <c:strRef>
              <c:f>Sheet1!$B$1:$C$1</c:f>
              <c:strCache>
                <c:ptCount val="2"/>
                <c:pt idx="0">
                  <c:v>总验证用户（亿）</c:v>
                </c:pt>
                <c:pt idx="1">
                  <c:v>月均活跃用户数（亿）</c:v>
                </c:pt>
              </c:strCache>
            </c:strRef>
          </c:cat>
          <c:val>
            <c:numRef>
              <c:f>Sheet1!$B$2:$C$2</c:f>
              <c:numCache>
                <c:ptCount val="2"/>
                <c:pt idx="0">
                  <c:v>2.500000</c:v>
                </c:pt>
                <c:pt idx="1">
                  <c:v>1.000000</c:v>
                </c:pt>
              </c:numCache>
            </c:numRef>
          </c:val>
        </c:ser>
      </c:pie3DChart>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05" name="Shape 405"/>
          <p:cNvSpPr/>
          <p:nvPr>
            <p:ph type="sldImg"/>
          </p:nvPr>
        </p:nvSpPr>
        <p:spPr>
          <a:xfrm>
            <a:off x="1143000" y="685800"/>
            <a:ext cx="4572000" cy="3429000"/>
          </a:xfrm>
          <a:prstGeom prst="rect">
            <a:avLst/>
          </a:prstGeom>
        </p:spPr>
        <p:txBody>
          <a:bodyPr/>
          <a:lstStyle/>
          <a:p>
            <a:pPr/>
          </a:p>
        </p:txBody>
      </p:sp>
      <p:sp>
        <p:nvSpPr>
          <p:cNvPr id="406" name="Shape 40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华文楷体"/>
      </a:defRPr>
    </a:lvl1pPr>
    <a:lvl2pPr indent="228600" latinLnBrk="0">
      <a:defRPr sz="1200">
        <a:latin typeface="+mj-lt"/>
        <a:ea typeface="+mj-ea"/>
        <a:cs typeface="+mj-cs"/>
        <a:sym typeface="华文楷体"/>
      </a:defRPr>
    </a:lvl2pPr>
    <a:lvl3pPr indent="457200" latinLnBrk="0">
      <a:defRPr sz="1200">
        <a:latin typeface="+mj-lt"/>
        <a:ea typeface="+mj-ea"/>
        <a:cs typeface="+mj-cs"/>
        <a:sym typeface="华文楷体"/>
      </a:defRPr>
    </a:lvl3pPr>
    <a:lvl4pPr indent="685800" latinLnBrk="0">
      <a:defRPr sz="1200">
        <a:latin typeface="+mj-lt"/>
        <a:ea typeface="+mj-ea"/>
        <a:cs typeface="+mj-cs"/>
        <a:sym typeface="华文楷体"/>
      </a:defRPr>
    </a:lvl4pPr>
    <a:lvl5pPr indent="914400" latinLnBrk="0">
      <a:defRPr sz="1200">
        <a:latin typeface="+mj-lt"/>
        <a:ea typeface="+mj-ea"/>
        <a:cs typeface="+mj-cs"/>
        <a:sym typeface="华文楷体"/>
      </a:defRPr>
    </a:lvl5pPr>
    <a:lvl6pPr indent="1143000" latinLnBrk="0">
      <a:defRPr sz="1200">
        <a:latin typeface="+mj-lt"/>
        <a:ea typeface="+mj-ea"/>
        <a:cs typeface="+mj-cs"/>
        <a:sym typeface="华文楷体"/>
      </a:defRPr>
    </a:lvl6pPr>
    <a:lvl7pPr indent="1371600" latinLnBrk="0">
      <a:defRPr sz="1200">
        <a:latin typeface="+mj-lt"/>
        <a:ea typeface="+mj-ea"/>
        <a:cs typeface="+mj-cs"/>
        <a:sym typeface="华文楷体"/>
      </a:defRPr>
    </a:lvl7pPr>
    <a:lvl8pPr indent="1600200" latinLnBrk="0">
      <a:defRPr sz="1200">
        <a:latin typeface="+mj-lt"/>
        <a:ea typeface="+mj-ea"/>
        <a:cs typeface="+mj-cs"/>
        <a:sym typeface="华文楷体"/>
      </a:defRPr>
    </a:lvl8pPr>
    <a:lvl9pPr indent="1828800" latinLnBrk="0">
      <a:defRPr sz="1200">
        <a:latin typeface="+mj-lt"/>
        <a:ea typeface="+mj-ea"/>
        <a:cs typeface="+mj-cs"/>
        <a:sym typeface="华文楷体"/>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rPr>
                <a:latin typeface="+mn-lt"/>
                <a:ea typeface="+mn-ea"/>
                <a:cs typeface="+mn-cs"/>
                <a:sym typeface="Helvetica"/>
              </a:rPr>
              <a:t>各位领导，各位老师，大家好</a:t>
            </a:r>
          </a:p>
          <a:p>
            <a:pPr/>
            <a:r>
              <a:rPr>
                <a:latin typeface="+mn-lt"/>
                <a:ea typeface="+mn-ea"/>
                <a:cs typeface="+mn-cs"/>
                <a:sym typeface="Helvetica"/>
              </a:rPr>
              <a:t>今天下午由我代表我们小组成员向大家汇报下我们课题研究的内容，我们的课题是关于利用。。。的研究，</a:t>
            </a:r>
            <a:r>
              <a:t>我们的小组成员有。。</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a:r>
              <a:t>3：00  Reddit-是一个-</a:t>
            </a:r>
            <a:r>
              <a:rPr>
                <a:latin typeface="+mn-lt"/>
                <a:ea typeface="+mn-ea"/>
                <a:cs typeface="+mn-cs"/>
                <a:sym typeface="Helvetica"/>
              </a:rPr>
              <a:t>集娱乐、社交及新闻为一体的社交网络平台，可将文字或链接在网站发布。用户可对这些帖子进行投票，结果将被用来进行排名，决定它在首页或子页位置。</a:t>
            </a:r>
          </a:p>
          <a:p>
            <a:pP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hape 574"/>
          <p:cNvSpPr/>
          <p:nvPr>
            <p:ph type="sldImg"/>
          </p:nvPr>
        </p:nvSpPr>
        <p:spPr>
          <a:prstGeom prst="rect">
            <a:avLst/>
          </a:prstGeom>
        </p:spPr>
        <p:txBody>
          <a:bodyPr/>
          <a:lstStyle/>
          <a:p>
            <a:pPr/>
          </a:p>
        </p:txBody>
      </p:sp>
      <p:sp>
        <p:nvSpPr>
          <p:cNvPr id="575" name="Shape 575"/>
          <p:cNvSpPr/>
          <p:nvPr>
            <p:ph type="body" sz="quarter" idx="1"/>
          </p:nvPr>
        </p:nvSpPr>
        <p:spPr>
          <a:prstGeom prst="rect">
            <a:avLst/>
          </a:prstGeom>
        </p:spPr>
        <p:txBody>
          <a:bodyPr/>
          <a:lstStyle/>
          <a:p>
            <a:pPr>
              <a:defRPr>
                <a:solidFill>
                  <a:srgbClr val="FFFFFF"/>
                </a:solidFill>
              </a:defRPr>
            </a:pPr>
            <a:r>
              <a:t>全球最大的轻博客网站，介于传统博客和微博之间的媒体形态</a:t>
            </a:r>
          </a:p>
          <a:p>
            <a:pPr>
              <a:defRPr>
                <a:solidFill>
                  <a:srgbClr val="FFFFFF"/>
                </a:solidFill>
              </a:defRPr>
            </a:pPr>
          </a:p>
          <a:p>
            <a:pPr/>
            <a:r>
              <a:t>2013</a:t>
            </a:r>
            <a:r>
              <a:rPr>
                <a:latin typeface="+mn-lt"/>
                <a:ea typeface="+mn-ea"/>
                <a:cs typeface="+mn-cs"/>
                <a:sym typeface="Helvetica"/>
              </a:rPr>
              <a:t>年雅虎收购</a:t>
            </a:r>
            <a:r>
              <a:t>Tumblr</a:t>
            </a:r>
            <a:r>
              <a:rPr>
                <a:latin typeface="+mn-lt"/>
                <a:ea typeface="+mn-ea"/>
                <a:cs typeface="+mn-cs"/>
                <a:sym typeface="Helvetica"/>
              </a:rPr>
              <a:t>。当前，该公司总部设在纽约市。</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Shape 590"/>
          <p:cNvSpPr/>
          <p:nvPr>
            <p:ph type="sldImg"/>
          </p:nvPr>
        </p:nvSpPr>
        <p:spPr>
          <a:prstGeom prst="rect">
            <a:avLst/>
          </a:prstGeom>
        </p:spPr>
        <p:txBody>
          <a:bodyPr/>
          <a:lstStyle/>
          <a:p>
            <a:pPr/>
          </a:p>
        </p:txBody>
      </p:sp>
      <p:sp>
        <p:nvSpPr>
          <p:cNvPr id="591" name="Shape 591"/>
          <p:cNvSpPr/>
          <p:nvPr>
            <p:ph type="body" sz="quarter" idx="1"/>
          </p:nvPr>
        </p:nvSpPr>
        <p:spPr>
          <a:prstGeom prst="rect">
            <a:avLst/>
          </a:prstGeom>
        </p:spPr>
        <p:txBody>
          <a:bodyPr/>
          <a:lstStyle/>
          <a:p>
            <a:pPr/>
            <a:r>
              <a:t>instagram</a:t>
            </a:r>
            <a:r>
              <a:rPr>
                <a:latin typeface="+mn-lt"/>
                <a:ea typeface="+mn-ea"/>
                <a:cs typeface="+mn-cs"/>
                <a:sym typeface="Helvetica"/>
              </a:rPr>
              <a:t>是</a:t>
            </a:r>
            <a:r>
              <a:t>Facebook</a:t>
            </a:r>
            <a:r>
              <a:rPr>
                <a:latin typeface="+mn-lt"/>
                <a:ea typeface="+mn-ea"/>
                <a:cs typeface="+mn-cs"/>
                <a:sym typeface="Helvetica"/>
              </a:rPr>
              <a:t>公司旗下一款免费提供在线图片及视频分享的社交应用软件，</a:t>
            </a:r>
            <a:r>
              <a:t>10</a:t>
            </a:r>
            <a:r>
              <a:rPr>
                <a:latin typeface="+mn-lt"/>
                <a:ea typeface="+mn-ea"/>
                <a:cs typeface="+mn-cs"/>
                <a:sym typeface="Helvetica"/>
              </a:rPr>
              <a:t>年正式发布。可以让用户用智能手机拍下照片后再将不同的滤镜效果添加到照片上，然后分享到</a:t>
            </a:r>
            <a:r>
              <a:t>Facebook</a:t>
            </a:r>
            <a:r>
              <a:rPr>
                <a:latin typeface="+mn-lt"/>
                <a:ea typeface="+mn-ea"/>
                <a:cs typeface="+mn-cs"/>
                <a:sym typeface="Helvetica"/>
              </a:rPr>
              <a:t>、</a:t>
            </a:r>
            <a:r>
              <a:t>Twitter</a:t>
            </a:r>
            <a:r>
              <a:rPr>
                <a:latin typeface="+mn-lt"/>
                <a:ea typeface="+mn-ea"/>
                <a:cs typeface="+mn-cs"/>
                <a:sym typeface="Helvetica"/>
              </a:rPr>
              <a:t>、</a:t>
            </a:r>
            <a:r>
              <a:t>Tumblr</a:t>
            </a:r>
            <a:r>
              <a:rPr>
                <a:latin typeface="+mn-lt"/>
                <a:ea typeface="+mn-ea"/>
                <a:cs typeface="+mn-cs"/>
                <a:sym typeface="Helvetica"/>
              </a:rPr>
              <a:t>及</a:t>
            </a:r>
            <a:r>
              <a:t>Flickr</a:t>
            </a:r>
            <a:r>
              <a:rPr>
                <a:latin typeface="+mn-lt"/>
                <a:ea typeface="+mn-ea"/>
                <a:cs typeface="+mn-cs"/>
                <a:sym typeface="Helvetica"/>
              </a:rPr>
              <a:t>等社交平台上、或是</a:t>
            </a:r>
            <a:r>
              <a:t>Instagram</a:t>
            </a:r>
            <a:r>
              <a:rPr>
                <a:latin typeface="+mn-lt"/>
                <a:ea typeface="+mn-ea"/>
                <a:cs typeface="+mn-cs"/>
                <a:sym typeface="Helvetica"/>
              </a:rPr>
              <a:t>的服务器上。</a:t>
            </a:r>
          </a:p>
          <a:p>
            <a:pPr/>
            <a:r>
              <a:rPr>
                <a:latin typeface="+mn-lt"/>
                <a:ea typeface="+mn-ea"/>
                <a:cs typeface="+mn-cs"/>
                <a:sym typeface="Helvetica"/>
              </a:rPr>
              <a:t>为什么很多用户会选择使用instagram，根据我们的调研，发现很多用户会觉得</a:t>
            </a:r>
            <a:r>
              <a:t>Instagram </a:t>
            </a:r>
            <a:r>
              <a:rPr>
                <a:latin typeface="+mn-lt"/>
                <a:ea typeface="+mn-ea"/>
                <a:cs typeface="+mn-cs"/>
                <a:sym typeface="Helvetica"/>
              </a:rPr>
              <a:t>上的内容更加优质，愿意花时间处理照片，让照片尽可能的美。近期，</a:t>
            </a:r>
            <a:r>
              <a:t>Instagram</a:t>
            </a:r>
            <a:r>
              <a:rPr>
                <a:latin typeface="+mn-lt"/>
                <a:ea typeface="+mn-ea"/>
                <a:cs typeface="+mn-cs"/>
                <a:sym typeface="Helvetica"/>
              </a:rPr>
              <a:t>发布了官方的数据，宣布其月活跃用户突破</a:t>
            </a:r>
            <a:r>
              <a:t>10</a:t>
            </a:r>
            <a:r>
              <a:rPr>
                <a:latin typeface="+mn-lt"/>
                <a:ea typeface="+mn-ea"/>
                <a:cs typeface="+mn-cs"/>
                <a:sym typeface="Helvetica"/>
              </a:rPr>
              <a:t>亿，每日活跃用户数为</a:t>
            </a:r>
            <a:r>
              <a:t>5</a:t>
            </a:r>
            <a:r>
              <a:rPr>
                <a:latin typeface="+mn-lt"/>
                <a:ea typeface="+mn-ea"/>
                <a:cs typeface="+mn-cs"/>
                <a:sym typeface="Helvetica"/>
              </a:rPr>
              <a:t>亿。</a:t>
            </a:r>
            <a:endParaRPr>
              <a:latin typeface="+mn-lt"/>
              <a:ea typeface="+mn-ea"/>
              <a:cs typeface="+mn-cs"/>
              <a:sym typeface="Helvetic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Shape 607"/>
          <p:cNvSpPr/>
          <p:nvPr>
            <p:ph type="sldImg"/>
          </p:nvPr>
        </p:nvSpPr>
        <p:spPr>
          <a:prstGeom prst="rect">
            <a:avLst/>
          </a:prstGeom>
        </p:spPr>
        <p:txBody>
          <a:bodyPr/>
          <a:lstStyle/>
          <a:p>
            <a:pPr/>
          </a:p>
        </p:txBody>
      </p:sp>
      <p:sp>
        <p:nvSpPr>
          <p:cNvPr id="608" name="Shape 608"/>
          <p:cNvSpPr/>
          <p:nvPr>
            <p:ph type="body" sz="quarter" idx="1"/>
          </p:nvPr>
        </p:nvSpPr>
        <p:spPr>
          <a:prstGeom prst="rect">
            <a:avLst/>
          </a:prstGeom>
        </p:spPr>
        <p:txBody>
          <a:bodyPr/>
          <a:lstStyle/>
          <a:p>
            <a:pPr/>
            <a:r>
              <a:t>Pinterest</a:t>
            </a:r>
            <a:r>
              <a:rPr>
                <a:latin typeface="+mn-lt"/>
                <a:ea typeface="+mn-ea"/>
                <a:cs typeface="+mn-cs"/>
                <a:sym typeface="Helvetica"/>
              </a:rPr>
              <a:t>采用的是瀑布流的形式展现图片内容</a:t>
            </a:r>
          </a:p>
          <a:p>
            <a:pPr/>
            <a:r>
              <a:rPr>
                <a:latin typeface="+mn-lt"/>
                <a:ea typeface="+mn-ea"/>
                <a:cs typeface="+mn-cs"/>
                <a:sym typeface="Helvetica"/>
              </a:rPr>
              <a:t>无需用户翻页，新的图片不断自动加载在页面底端</a:t>
            </a:r>
          </a:p>
          <a:p>
            <a:pPr/>
            <a:r>
              <a:t>#</a:t>
            </a:r>
            <a:r>
              <a:rPr>
                <a:latin typeface="+mn-lt"/>
                <a:ea typeface="+mn-ea"/>
                <a:cs typeface="+mn-cs"/>
                <a:sym typeface="Helvetica"/>
              </a:rPr>
              <a:t>用户可以将感兴趣的图片在</a:t>
            </a:r>
            <a:r>
              <a:t>Pinterest</a:t>
            </a:r>
            <a:r>
              <a:rPr>
                <a:latin typeface="+mn-lt"/>
                <a:ea typeface="+mn-ea"/>
                <a:cs typeface="+mn-cs"/>
                <a:sym typeface="Helvetica"/>
              </a:rPr>
              <a:t>保存，其他网友可以关注，也可以转发图片。</a:t>
            </a:r>
          </a:p>
          <a:p>
            <a:pPr/>
            <a:r>
              <a:t>Pinterest</a:t>
            </a:r>
            <a:r>
              <a:rPr>
                <a:latin typeface="+mn-lt"/>
                <a:ea typeface="+mn-ea"/>
                <a:cs typeface="+mn-cs"/>
                <a:sym typeface="Helvetica"/>
              </a:rPr>
              <a:t>月活跃用户已达两亿，其中超过</a:t>
            </a:r>
            <a:r>
              <a:t>75</a:t>
            </a:r>
            <a:r>
              <a:rPr>
                <a:latin typeface="+mn-lt"/>
                <a:ea typeface="+mn-ea"/>
                <a:cs typeface="+mn-cs"/>
                <a:sym typeface="Helvetica"/>
              </a:rPr>
              <a:t>％的注册是来自美国以外的国家。</a:t>
            </a:r>
          </a:p>
          <a:p>
            <a:pPr/>
            <a:r>
              <a:t># </a:t>
            </a:r>
            <a:r>
              <a:rPr>
                <a:latin typeface="+mn-lt"/>
                <a:ea typeface="+mn-ea"/>
                <a:cs typeface="+mn-cs"/>
                <a:sym typeface="Helvetica"/>
              </a:rPr>
              <a:t>用户的平均年龄是</a:t>
            </a:r>
            <a:r>
              <a:t>40</a:t>
            </a:r>
            <a:r>
              <a:rPr>
                <a:latin typeface="+mn-lt"/>
                <a:ea typeface="+mn-ea"/>
                <a:cs typeface="+mn-cs"/>
                <a:sym typeface="Helvetica"/>
              </a:rPr>
              <a:t>岁，大部分活跃用户都低于</a:t>
            </a:r>
            <a:r>
              <a:t>40</a:t>
            </a:r>
            <a:r>
              <a:rPr>
                <a:latin typeface="+mn-lt"/>
                <a:ea typeface="+mn-ea"/>
                <a:cs typeface="+mn-cs"/>
                <a:sym typeface="Helvetica"/>
              </a:rPr>
              <a:t>岁。</a:t>
            </a:r>
            <a:endParaRPr>
              <a:latin typeface="+mn-lt"/>
              <a:ea typeface="+mn-ea"/>
              <a:cs typeface="+mn-cs"/>
              <a:sym typeface="Helvetica"/>
            </a:endParaRPr>
          </a:p>
          <a:p>
            <a:pPr/>
          </a:p>
          <a:p>
            <a:pPr/>
            <a:r>
              <a:t>Vimeo</a:t>
            </a:r>
            <a:r>
              <a:rPr>
                <a:latin typeface="+mn-lt"/>
                <a:ea typeface="+mn-ea"/>
                <a:cs typeface="+mn-cs"/>
                <a:sym typeface="Helvetica"/>
              </a:rPr>
              <a:t>是一个高清视频播客网站，</a:t>
            </a:r>
            <a:r>
              <a:t>Vimeo</a:t>
            </a:r>
            <a:r>
              <a:rPr>
                <a:latin typeface="+mn-lt"/>
                <a:ea typeface="+mn-ea"/>
                <a:cs typeface="+mn-cs"/>
                <a:sym typeface="Helvetica"/>
              </a:rPr>
              <a:t>允许上传高清视频，源文件可以自由下载，提供高清视频存放服务。这是其他网站很难达到的</a:t>
            </a:r>
          </a:p>
          <a:p>
            <a:pPr/>
            <a:r>
              <a:t>#</a:t>
            </a:r>
            <a:r>
              <a:rPr>
                <a:latin typeface="+mn-lt"/>
                <a:ea typeface="+mn-ea"/>
                <a:cs typeface="+mn-cs"/>
                <a:sym typeface="Helvetica"/>
              </a:rPr>
              <a:t>允许每月上传一定量的高清或普通视频，，用户可以定制视频的显示尺寸。</a:t>
            </a:r>
            <a:r>
              <a:rPr>
                <a:latin typeface="+mn-lt"/>
                <a:ea typeface="+mn-ea"/>
                <a:cs typeface="+mn-cs"/>
                <a:sym typeface="Helvetica"/>
              </a:rPr>
              <a:t>上传完成后，</a:t>
            </a:r>
            <a:endParaRPr>
              <a:latin typeface="+mn-lt"/>
              <a:ea typeface="+mn-ea"/>
              <a:cs typeface="+mn-cs"/>
              <a:sym typeface="Helvetica"/>
            </a:endParaRPr>
          </a:p>
          <a:p>
            <a:pPr/>
            <a:r>
              <a:rPr>
                <a:latin typeface="+mn-lt"/>
                <a:ea typeface="+mn-ea"/>
                <a:cs typeface="+mn-cs"/>
                <a:sym typeface="Helvetica"/>
              </a:rPr>
              <a:t>除通过网址直接链接到</a:t>
            </a:r>
            <a:r>
              <a:t>Vimeo</a:t>
            </a:r>
            <a:r>
              <a:rPr>
                <a:latin typeface="+mn-lt"/>
                <a:ea typeface="+mn-ea"/>
                <a:cs typeface="+mn-cs"/>
                <a:sym typeface="Helvetica"/>
              </a:rPr>
              <a:t>观看视频外，也可利用视频内嵌的方式在我们自己的新闻网页上任何位置显示。</a:t>
            </a:r>
          </a:p>
          <a:p>
            <a:pPr/>
          </a:p>
          <a:p>
            <a:pPr/>
            <a:r>
              <a:rPr>
                <a:latin typeface="+mn-lt"/>
                <a:ea typeface="+mn-ea"/>
                <a:cs typeface="+mn-cs"/>
                <a:sym typeface="Helvetica"/>
              </a:rPr>
              <a:t>抖音</a:t>
            </a:r>
            <a:r>
              <a:t>  </a:t>
            </a:r>
            <a:r>
              <a:rPr>
                <a:latin typeface="+mn-lt"/>
                <a:ea typeface="+mn-ea"/>
                <a:cs typeface="+mn-cs"/>
                <a:sym typeface="Helvetica"/>
              </a:rPr>
              <a:t>针对不同市场采取符合当地需求的本土化运营策略。基于数据挖掘技术，抖音可以向海外用户精准推送短视频内容。</a:t>
            </a:r>
            <a:endParaRPr>
              <a:latin typeface="+mn-lt"/>
              <a:ea typeface="+mn-ea"/>
              <a:cs typeface="+mn-cs"/>
              <a:sym typeface="Helvetica"/>
            </a:endParaRPr>
          </a:p>
          <a:p>
            <a:pPr/>
            <a:r>
              <a:rPr>
                <a:latin typeface="+mn-lt"/>
                <a:ea typeface="+mn-ea"/>
                <a:cs typeface="+mn-cs"/>
                <a:sym typeface="Helvetica"/>
              </a:rPr>
              <a:t>##人工智能技术是抖音在海外市场取得优势的关键。而且时长短的视频产品降低了创作者拍摄和上传的难度，</a:t>
            </a:r>
            <a:endParaRPr>
              <a:latin typeface="+mn-lt"/>
              <a:ea typeface="+mn-ea"/>
              <a:cs typeface="+mn-cs"/>
              <a:sym typeface="Helvetica"/>
            </a:endParaRPr>
          </a:p>
          <a:p>
            <a:pPr/>
            <a:r>
              <a:rPr>
                <a:latin typeface="+mn-lt"/>
                <a:ea typeface="+mn-ea"/>
                <a:cs typeface="+mn-cs"/>
                <a:sym typeface="Helvetica"/>
              </a:rPr>
              <a:t>用户可以利用任何零散时间随时随地制作或观看视频。</a:t>
            </a:r>
            <a:endParaRPr>
              <a:latin typeface="+mn-lt"/>
              <a:ea typeface="+mn-ea"/>
              <a:cs typeface="+mn-cs"/>
              <a:sym typeface="Helvetic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Shape 646"/>
          <p:cNvSpPr/>
          <p:nvPr>
            <p:ph type="sldImg"/>
          </p:nvPr>
        </p:nvSpPr>
        <p:spPr>
          <a:prstGeom prst="rect">
            <a:avLst/>
          </a:prstGeom>
        </p:spPr>
        <p:txBody>
          <a:bodyPr/>
          <a:lstStyle/>
          <a:p>
            <a:pPr/>
          </a:p>
        </p:txBody>
      </p:sp>
      <p:sp>
        <p:nvSpPr>
          <p:cNvPr id="647" name="Shape 647"/>
          <p:cNvSpPr/>
          <p:nvPr>
            <p:ph type="body" sz="quarter" idx="1"/>
          </p:nvPr>
        </p:nvSpPr>
        <p:spPr>
          <a:prstGeom prst="rect">
            <a:avLst/>
          </a:prstGeom>
        </p:spPr>
        <p:txBody>
          <a:bodyPr/>
          <a:lstStyle/>
          <a:p>
            <a:pPr/>
            <a:r>
              <a:rPr>
                <a:latin typeface="+mn-lt"/>
                <a:ea typeface="+mn-ea"/>
                <a:cs typeface="+mn-cs"/>
                <a:sym typeface="Helvetica"/>
              </a:rPr>
              <a:t>我们知道社交媒体如果需要高质量的关注，一定离不开有效的推广</a:t>
            </a:r>
          </a:p>
          <a:p>
            <a:pPr/>
            <a:r>
              <a:rPr>
                <a:latin typeface="+mn-lt"/>
                <a:ea typeface="+mn-ea"/>
                <a:cs typeface="+mn-cs"/>
                <a:sym typeface="Helvetica"/>
              </a:rPr>
              <a:t>所以在这里我们给出的有效的几点推广建议</a:t>
            </a:r>
            <a:endParaRPr>
              <a:latin typeface="+mn-lt"/>
              <a:ea typeface="+mn-ea"/>
              <a:cs typeface="+mn-cs"/>
              <a:sym typeface="Helvetica"/>
            </a:endParaRPr>
          </a:p>
          <a:p>
            <a:pPr/>
          </a:p>
          <a:p>
            <a:pPr/>
            <a:r>
              <a:rPr>
                <a:latin typeface="+mn-lt"/>
                <a:ea typeface="+mn-ea"/>
                <a:cs typeface="+mn-cs"/>
                <a:sym typeface="Helvetica"/>
              </a:rPr>
              <a:t>一</a:t>
            </a:r>
            <a:r>
              <a:t> </a:t>
            </a:r>
            <a:r>
              <a:rPr>
                <a:latin typeface="+mn-lt"/>
                <a:ea typeface="+mn-ea"/>
                <a:cs typeface="+mn-cs"/>
                <a:sym typeface="Helvetica"/>
              </a:rPr>
              <a:t>在社交媒体中，分析数据其实是十分重要的。例如，需要分析哪些类型文章会受到粉丝来点赞或评论、哪些类型文章是可以吸引新粉丝的关注，依此调整我们的内容。可以通过有关的技术手段获取社交媒体平台的数据从而进行深入挖掘并分析。</a:t>
            </a:r>
            <a:endParaRPr>
              <a:latin typeface="+mn-lt"/>
              <a:ea typeface="+mn-ea"/>
              <a:cs typeface="+mn-cs"/>
              <a:sym typeface="Helvetica"/>
            </a:endParaRPr>
          </a:p>
          <a:p>
            <a:pPr/>
            <a:endParaRPr>
              <a:latin typeface="+mn-lt"/>
              <a:ea typeface="+mn-ea"/>
              <a:cs typeface="+mn-cs"/>
              <a:sym typeface="Helvetica"/>
            </a:endParaRPr>
          </a:p>
          <a:p>
            <a:pPr/>
            <a:r>
              <a:rPr>
                <a:latin typeface="+mn-lt"/>
                <a:ea typeface="+mn-ea"/>
                <a:cs typeface="+mn-cs"/>
                <a:sym typeface="Helvetica"/>
              </a:rPr>
              <a:t>#相关新闻行业账号哪些类型文章会受到热捧</a:t>
            </a:r>
          </a:p>
          <a:p>
            <a:pPr/>
            <a:r>
              <a:t>twitterscraper</a:t>
            </a:r>
            <a:r>
              <a:t> </a:t>
            </a:r>
            <a:r>
              <a:t>----</a:t>
            </a:r>
            <a:r>
              <a:t> </a:t>
            </a:r>
            <a:r>
              <a:t>A simple script to scrape for Tweets using the Python package requests to retrieve the content and Beautifullsoup4 to parse the retrieved content.</a:t>
            </a:r>
          </a:p>
          <a:p>
            <a:pPr/>
          </a:p>
          <a:p>
            <a:pPr/>
            <a:r>
              <a:t>By using TwitterScraper you are not limited by this number but by your internet speed/bandwith and the number of instances of TwitterScraper you are willing to start.</a:t>
            </a:r>
          </a:p>
          <a:p>
            <a:pPr/>
          </a:p>
          <a:p>
            <a:pPr/>
            <a:r>
              <a:t> </a:t>
            </a:r>
          </a:p>
          <a:p>
            <a:pPr/>
            <a:r>
              <a:t>Spark Streaming</a:t>
            </a:r>
            <a:r>
              <a:rPr>
                <a:latin typeface="+mn-lt"/>
                <a:ea typeface="+mn-ea"/>
                <a:cs typeface="+mn-cs"/>
                <a:sym typeface="Helvetica"/>
              </a:rPr>
              <a:t>是对</a:t>
            </a:r>
            <a:r>
              <a:t>Spark</a:t>
            </a:r>
            <a:r>
              <a:rPr>
                <a:latin typeface="+mn-lt"/>
                <a:ea typeface="+mn-ea"/>
                <a:cs typeface="+mn-cs"/>
                <a:sym typeface="Helvetica"/>
              </a:rPr>
              <a:t>核心</a:t>
            </a:r>
            <a:r>
              <a:t>API</a:t>
            </a:r>
            <a:r>
              <a:rPr>
                <a:latin typeface="+mn-lt"/>
                <a:ea typeface="+mn-ea"/>
                <a:cs typeface="+mn-cs"/>
                <a:sym typeface="Helvetica"/>
              </a:rPr>
              <a:t>的扩展，并且是一个具有可伸缩，高吞吐，容错特性的实时数据流处理框架。它支持多种数据源作为数据，</a:t>
            </a:r>
          </a:p>
          <a:p>
            <a:pPr/>
          </a:p>
          <a:p>
            <a:pPr/>
            <a:r>
              <a:t>Word2vec</a:t>
            </a:r>
            <a:r>
              <a:rPr>
                <a:latin typeface="+mn-lt"/>
                <a:ea typeface="+mn-ea"/>
                <a:cs typeface="+mn-cs"/>
                <a:sym typeface="Helvetica"/>
              </a:rPr>
              <a:t>，是为一群用来产生词向量的相关模型。</a:t>
            </a:r>
          </a:p>
          <a:p>
            <a:pPr/>
          </a:p>
          <a:p>
            <a:pPr/>
          </a:p>
          <a:p>
            <a:pPr/>
            <a:r>
              <a:rPr>
                <a:latin typeface="+mn-lt"/>
                <a:ea typeface="+mn-ea"/>
                <a:cs typeface="+mn-cs"/>
                <a:sym typeface="Helvetica"/>
              </a:rPr>
              <a:t>二 </a:t>
            </a:r>
            <a:r>
              <a:t> </a:t>
            </a:r>
            <a:r>
              <a:rPr>
                <a:latin typeface="+mn-lt"/>
                <a:ea typeface="+mn-ea"/>
                <a:cs typeface="+mn-cs"/>
                <a:sym typeface="Helvetica"/>
              </a:rPr>
              <a:t>点赞、转发、回复评论等这些互动的方法也可以有效提高我们的知名度。与此同时，借助使用机器人进行互动，节省人力提高效率。很多社交媒体有类似产品，例如</a:t>
            </a:r>
            <a:r>
              <a:t>Instagram bot</a:t>
            </a:r>
            <a:r>
              <a:rPr>
                <a:latin typeface="+mn-lt"/>
                <a:ea typeface="+mn-ea"/>
                <a:cs typeface="+mn-cs"/>
                <a:sym typeface="Helvetica"/>
              </a:rPr>
              <a:t>。</a:t>
            </a:r>
          </a:p>
          <a:p>
            <a:pPr/>
          </a:p>
          <a:p>
            <a:pPr/>
            <a:r>
              <a:rPr>
                <a:latin typeface="+mn-lt"/>
                <a:ea typeface="+mn-ea"/>
                <a:cs typeface="+mn-cs"/>
                <a:sym typeface="Helvetica"/>
              </a:rPr>
              <a:t>自动的点赞，关注或取消关注，评论，发送信息，定时发稿，其他工具</a:t>
            </a:r>
          </a:p>
          <a:p>
            <a:pPr/>
          </a:p>
          <a:p>
            <a:pPr/>
            <a:r>
              <a:t>Instabot---</a:t>
            </a:r>
            <a:r>
              <a:t>Instagram promotion and SMM scripts. Forever free. Written in Python.</a:t>
            </a:r>
          </a:p>
          <a:p>
            <a:pPr/>
          </a:p>
          <a:p>
            <a:pPr/>
            <a:r>
              <a:rPr>
                <a:latin typeface="+mn-lt"/>
                <a:ea typeface="+mn-ea"/>
                <a:cs typeface="+mn-cs"/>
                <a:sym typeface="Helvetica"/>
              </a:rPr>
              <a:t>三 在网站或者</a:t>
            </a:r>
            <a:r>
              <a:t>APP</a:t>
            </a:r>
            <a:r>
              <a:rPr>
                <a:latin typeface="+mn-lt"/>
                <a:ea typeface="+mn-ea"/>
                <a:cs typeface="+mn-cs"/>
                <a:sym typeface="Helvetica"/>
              </a:rPr>
              <a:t>中比如说我们的新华网</a:t>
            </a:r>
            <a:r>
              <a:t>/</a:t>
            </a:r>
            <a:r>
              <a:rPr>
                <a:latin typeface="+mn-lt"/>
                <a:ea typeface="+mn-ea"/>
                <a:cs typeface="+mn-cs"/>
                <a:sym typeface="Helvetica"/>
              </a:rPr>
              <a:t>新华社客户端，添加各个社交媒体的分享按钮，可以鼓励用户感兴趣的内容通过按钮进行分享出去，从而能够进一步提高推广力度，扩大我们的影响力。这是纽约时报官网上的页面截图 左侧是一个分享通道</a:t>
            </a:r>
            <a:endParaRPr>
              <a:latin typeface="+mn-lt"/>
              <a:ea typeface="+mn-ea"/>
              <a:cs typeface="+mn-cs"/>
              <a:sym typeface="Helvetica"/>
            </a:endParaRPr>
          </a:p>
          <a:p>
            <a:pPr/>
          </a:p>
          <a:p>
            <a:pPr/>
            <a:r>
              <a:rPr>
                <a:latin typeface="+mn-lt"/>
                <a:ea typeface="+mn-ea"/>
                <a:cs typeface="+mn-cs"/>
                <a:sym typeface="Helvetica"/>
              </a:rPr>
              <a:t>四 可以使用有针对性的广告推广我们社交媒体账号。</a:t>
            </a:r>
          </a:p>
          <a:p>
            <a:pPr/>
          </a:p>
          <a:p>
            <a:pPr/>
            <a:r>
              <a:rPr>
                <a:latin typeface="+mn-lt"/>
                <a:ea typeface="+mn-ea"/>
                <a:cs typeface="+mn-cs"/>
                <a:sym typeface="Helvetica"/>
              </a:rPr>
              <a:t>五 这个点上可能会涉及很多方面，包括技术的和非技术因素，可以进行深入分析，利用可控因素，比如合理使用标签，插入多种关键词</a:t>
            </a:r>
          </a:p>
          <a:p>
            <a:pPr/>
            <a:r>
              <a:rPr>
                <a:latin typeface="+mn-lt"/>
                <a:ea typeface="+mn-ea"/>
                <a:cs typeface="+mn-cs"/>
                <a:sym typeface="Helvetica"/>
              </a:rPr>
              <a:t>进而改进我们的文章搜索排名。</a:t>
            </a:r>
            <a:endParaRPr>
              <a:latin typeface="+mn-lt"/>
              <a:ea typeface="+mn-ea"/>
              <a:cs typeface="+mn-cs"/>
              <a:sym typeface="Helvetica"/>
            </a:endParaRPr>
          </a:p>
          <a:p>
            <a:pPr/>
            <a:r>
              <a:rPr>
                <a:latin typeface="+mn-lt"/>
                <a:ea typeface="+mn-ea"/>
                <a:cs typeface="+mn-cs"/>
                <a:sym typeface="Helvetica"/>
              </a:rPr>
              <a:t>六 可以通过举办活动，提高大家对我社海外社交媒体的了解和认识。比如前段时间，全媒平台在大悦城举办的线下活动，这种</a:t>
            </a:r>
            <a:r>
              <a:t>就是一个很好的例子。</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Shape 668"/>
          <p:cNvSpPr/>
          <p:nvPr>
            <p:ph type="sldImg"/>
          </p:nvPr>
        </p:nvSpPr>
        <p:spPr>
          <a:prstGeom prst="rect">
            <a:avLst/>
          </a:prstGeom>
        </p:spPr>
        <p:txBody>
          <a:bodyPr/>
          <a:lstStyle/>
          <a:p>
            <a:pPr/>
          </a:p>
        </p:txBody>
      </p:sp>
      <p:sp>
        <p:nvSpPr>
          <p:cNvPr id="669" name="Shape 669"/>
          <p:cNvSpPr/>
          <p:nvPr>
            <p:ph type="body" sz="quarter" idx="1"/>
          </p:nvPr>
        </p:nvSpPr>
        <p:spPr>
          <a:prstGeom prst="rect">
            <a:avLst/>
          </a:prstGeom>
        </p:spPr>
        <p:txBody>
          <a:bodyPr/>
          <a:lstStyle/>
          <a:p>
            <a:pPr>
              <a:defRPr>
                <a:latin typeface="+mn-lt"/>
                <a:ea typeface="+mn-ea"/>
                <a:cs typeface="+mn-cs"/>
                <a:sym typeface="Helvetica"/>
              </a:defRPr>
            </a:pPr>
          </a:p>
          <a:p>
            <a:pPr>
              <a:defRPr>
                <a:latin typeface="+mn-lt"/>
                <a:ea typeface="+mn-ea"/>
                <a:cs typeface="+mn-cs"/>
                <a:sym typeface="Helvetica"/>
              </a:defRPr>
            </a:pPr>
            <a:r>
              <a:t>接下来，介绍我们的第二块内容，。。。</a:t>
            </a:r>
          </a:p>
          <a:p>
            <a:pPr>
              <a:defRPr>
                <a:latin typeface="+mn-lt"/>
                <a:ea typeface="+mn-ea"/>
                <a:cs typeface="+mn-cs"/>
                <a:sym typeface="Helvetica"/>
              </a:defRPr>
            </a:pPr>
            <a:r>
              <a:t>我们知道不管是在海媒社交媒体平台中，还是在其他任何系统中，较好的安全技术都是业务正常运行的非常重要的保障</a:t>
            </a:r>
          </a:p>
          <a:p>
            <a:pPr>
              <a:defRPr>
                <a:latin typeface="+mn-lt"/>
                <a:ea typeface="+mn-ea"/>
                <a:cs typeface="+mn-cs"/>
                <a:sym typeface="Helvetica"/>
              </a:defRPr>
            </a:pPr>
            <a:r>
              <a:t>所以，我们将可能应用在海媒的安全技术进行了一个研究。</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Shape 679"/>
          <p:cNvSpPr/>
          <p:nvPr>
            <p:ph type="sldImg"/>
          </p:nvPr>
        </p:nvSpPr>
        <p:spPr>
          <a:prstGeom prst="rect">
            <a:avLst/>
          </a:prstGeom>
        </p:spPr>
        <p:txBody>
          <a:bodyPr/>
          <a:lstStyle/>
          <a:p>
            <a:pPr/>
          </a:p>
        </p:txBody>
      </p:sp>
      <p:sp>
        <p:nvSpPr>
          <p:cNvPr id="680" name="Shape 680"/>
          <p:cNvSpPr/>
          <p:nvPr>
            <p:ph type="body" sz="quarter" idx="1"/>
          </p:nvPr>
        </p:nvSpPr>
        <p:spPr>
          <a:prstGeom prst="rect">
            <a:avLst/>
          </a:prstGeom>
        </p:spPr>
        <p:txBody>
          <a:bodyPr/>
          <a:lstStyle/>
          <a:p>
            <a:pPr/>
            <a:r>
              <a:t>关于安全这块，social mapper这款开源的软件可以作为安全的一个辅助工具，保障海媒安全发稿</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Shape 687"/>
          <p:cNvSpPr/>
          <p:nvPr>
            <p:ph type="sldImg"/>
          </p:nvPr>
        </p:nvSpPr>
        <p:spPr>
          <a:prstGeom prst="rect">
            <a:avLst/>
          </a:prstGeom>
        </p:spPr>
        <p:txBody>
          <a:bodyPr/>
          <a:lstStyle/>
          <a:p>
            <a:pPr/>
          </a:p>
        </p:txBody>
      </p:sp>
      <p:sp>
        <p:nvSpPr>
          <p:cNvPr id="688" name="Shape 688"/>
          <p:cNvSpPr/>
          <p:nvPr>
            <p:ph type="body" sz="quarter" idx="1"/>
          </p:nvPr>
        </p:nvSpPr>
        <p:spPr>
          <a:prstGeom prst="rect">
            <a:avLst/>
          </a:prstGeom>
        </p:spPr>
        <p:txBody>
          <a:bodyPr/>
          <a:lstStyle/>
          <a:p>
            <a:pPr/>
            <a:r>
              <a:t>Social Mapper</a:t>
            </a:r>
            <a:r>
              <a:rPr>
                <a:latin typeface="+mn-lt"/>
                <a:ea typeface="+mn-ea"/>
                <a:cs typeface="+mn-cs"/>
                <a:sym typeface="Helvetica"/>
              </a:rPr>
              <a:t>是自动跟踪社交媒体的开源软件。它使用脸部识别技术来连接不同社交媒体平台并收集数据，形成相应的报告。</a:t>
            </a:r>
            <a:endParaRPr>
              <a:latin typeface="+mn-lt"/>
              <a:ea typeface="+mn-ea"/>
              <a:cs typeface="+mn-cs"/>
              <a:sym typeface="Helvetica"/>
            </a:endParaRPr>
          </a:p>
          <a:p>
            <a:pPr/>
            <a:r>
              <a:rPr>
                <a:latin typeface="+mn-lt"/>
                <a:ea typeface="+mn-ea"/>
                <a:cs typeface="+mn-cs"/>
                <a:sym typeface="Helvetica"/>
              </a:rPr>
              <a:t>目前，</a:t>
            </a:r>
            <a:r>
              <a:t>social  Mapper</a:t>
            </a:r>
            <a:r>
              <a:rPr>
                <a:latin typeface="+mn-lt"/>
                <a:ea typeface="+mn-ea"/>
                <a:cs typeface="+mn-cs"/>
                <a:sym typeface="Helvetica"/>
              </a:rPr>
              <a:t>支持的平台包括</a:t>
            </a:r>
            <a:r>
              <a:t>LinkedIn</a:t>
            </a:r>
            <a:r>
              <a:rPr>
                <a:latin typeface="+mn-lt"/>
                <a:ea typeface="+mn-ea"/>
                <a:cs typeface="+mn-cs"/>
                <a:sym typeface="Helvetica"/>
              </a:rPr>
              <a:t>、</a:t>
            </a:r>
            <a:r>
              <a:t>Facebook</a:t>
            </a:r>
            <a:r>
              <a:rPr>
                <a:latin typeface="+mn-lt"/>
                <a:ea typeface="+mn-ea"/>
                <a:cs typeface="+mn-cs"/>
                <a:sym typeface="Helvetica"/>
              </a:rPr>
              <a:t>、</a:t>
            </a:r>
            <a:r>
              <a:t>Twitter</a:t>
            </a:r>
            <a:r>
              <a:rPr>
                <a:latin typeface="+mn-lt"/>
                <a:ea typeface="+mn-ea"/>
                <a:cs typeface="+mn-cs"/>
                <a:sym typeface="Helvetica"/>
              </a:rPr>
              <a:t>、</a:t>
            </a:r>
            <a:r>
              <a:t>Google+</a:t>
            </a:r>
            <a:r>
              <a:rPr>
                <a:latin typeface="+mn-lt"/>
                <a:ea typeface="+mn-ea"/>
                <a:cs typeface="+mn-cs"/>
                <a:sym typeface="Helvetica"/>
              </a:rPr>
              <a:t>、</a:t>
            </a:r>
            <a:r>
              <a:t>Instagram</a:t>
            </a:r>
            <a:r>
              <a:rPr>
                <a:latin typeface="+mn-lt"/>
                <a:ea typeface="+mn-ea"/>
                <a:cs typeface="+mn-cs"/>
                <a:sym typeface="Helvetica"/>
              </a:rPr>
              <a:t>、</a:t>
            </a:r>
            <a:r>
              <a:t>VKontakte</a:t>
            </a:r>
            <a:r>
              <a:rPr>
                <a:latin typeface="+mn-lt"/>
                <a:ea typeface="+mn-ea"/>
                <a:cs typeface="+mn-cs"/>
                <a:sym typeface="Helvetica"/>
              </a:rPr>
              <a:t>、微博和豆瓣。</a:t>
            </a:r>
            <a:endParaRPr>
              <a:latin typeface="+mn-lt"/>
              <a:ea typeface="+mn-ea"/>
              <a:cs typeface="+mn-cs"/>
              <a:sym typeface="Helvetic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Shape 705"/>
          <p:cNvSpPr/>
          <p:nvPr>
            <p:ph type="sldImg"/>
          </p:nvPr>
        </p:nvSpPr>
        <p:spPr>
          <a:prstGeom prst="rect">
            <a:avLst/>
          </a:prstGeom>
        </p:spPr>
        <p:txBody>
          <a:bodyPr/>
          <a:lstStyle/>
          <a:p>
            <a:pPr/>
          </a:p>
        </p:txBody>
      </p:sp>
      <p:sp>
        <p:nvSpPr>
          <p:cNvPr id="706" name="Shape 706"/>
          <p:cNvSpPr/>
          <p:nvPr>
            <p:ph type="body" sz="quarter" idx="1"/>
          </p:nvPr>
        </p:nvSpPr>
        <p:spPr>
          <a:prstGeom prst="rect">
            <a:avLst/>
          </a:prstGeom>
        </p:spPr>
        <p:txBody>
          <a:bodyPr/>
          <a:lstStyle/>
          <a:p>
            <a:pPr/>
            <a:r>
              <a:t>1、这一页涉及到了social mapper的技术部分，但这里我对技术不做详细的介绍，只简单陈述下应用过程</a:t>
            </a:r>
          </a:p>
          <a:p>
            <a:pPr/>
            <a:r>
              <a:t>#phishing </a:t>
            </a:r>
            <a:r>
              <a:rPr>
                <a:latin typeface="+mn-lt"/>
                <a:ea typeface="+mn-ea"/>
                <a:cs typeface="+mn-cs"/>
                <a:sym typeface="Helvetica"/>
              </a:rPr>
              <a:t>网络钓鱼；网络欺诈（以虚假的身份和形象随机骗取个人帐号和密码等）</a:t>
            </a:r>
          </a:p>
          <a:p>
            <a:pPr/>
            <a:r>
              <a:t># </a:t>
            </a:r>
            <a:r>
              <a:t>false positives</a:t>
            </a:r>
            <a:r>
              <a:rPr>
                <a:latin typeface="+mn-lt"/>
                <a:ea typeface="+mn-ea"/>
                <a:cs typeface="+mn-cs"/>
                <a:sym typeface="Helvetica"/>
              </a:rPr>
              <a:t>误报</a:t>
            </a:r>
            <a:endParaRPr>
              <a:latin typeface="+mn-lt"/>
              <a:ea typeface="+mn-ea"/>
              <a:cs typeface="+mn-cs"/>
              <a:sym typeface="Helvetica"/>
            </a:endParaRPr>
          </a:p>
          <a:p>
            <a:pPr/>
            <a:r>
              <a:rPr>
                <a:latin typeface="+mn-lt"/>
                <a:ea typeface="+mn-ea"/>
                <a:cs typeface="+mn-cs"/>
                <a:sym typeface="Helvetica"/>
              </a:rPr>
              <a:t>放入目标的相关资料（比如人物的姓名和图片或者图片链接，比如要搜索的公司名）到某个目录，在</a:t>
            </a:r>
            <a:r>
              <a:t>python</a:t>
            </a:r>
            <a:r>
              <a:rPr>
                <a:latin typeface="+mn-lt"/>
                <a:ea typeface="+mn-ea"/>
                <a:cs typeface="+mn-cs"/>
                <a:sym typeface="Helvetica"/>
              </a:rPr>
              <a:t>中指定这个目录的路径，</a:t>
            </a:r>
            <a:r>
              <a:t>并设置参数，包括查询速度，脸部识别的阈值，social</a:t>
            </a:r>
            <a:r>
              <a:t> </a:t>
            </a:r>
            <a:r>
              <a:t>mapper</a:t>
            </a:r>
            <a:r>
              <a:rPr>
                <a:latin typeface="+mn-lt"/>
                <a:ea typeface="+mn-ea"/>
                <a:cs typeface="+mn-cs"/>
                <a:sym typeface="Helvetica"/>
              </a:rPr>
              <a:t>就会遍历这个目录进行搜索，</a:t>
            </a:r>
          </a:p>
          <a:p>
            <a:pPr/>
            <a:endParaRPr>
              <a:latin typeface="+mn-lt"/>
              <a:ea typeface="+mn-ea"/>
              <a:cs typeface="+mn-cs"/>
              <a:sym typeface="Helvetica"/>
            </a:endParaRPr>
          </a:p>
          <a:p>
            <a:pPr>
              <a:defRPr>
                <a:latin typeface="+mn-lt"/>
                <a:ea typeface="+mn-ea"/>
                <a:cs typeface="+mn-cs"/>
                <a:sym typeface="Helvetica"/>
              </a:defRPr>
            </a:pPr>
            <a:r>
              <a:t>在这里以linkedin作为示例 获取新华社所有人的基础信息包括姓名邮箱，照片，个人页面链接等等</a:t>
            </a:r>
          </a:p>
          <a:p>
            <a:pPr/>
            <a:endParaRPr>
              <a:latin typeface="+mn-lt"/>
              <a:ea typeface="+mn-ea"/>
              <a:cs typeface="+mn-cs"/>
              <a:sym typeface="Helvetica"/>
            </a:endParaRPr>
          </a:p>
          <a:p>
            <a:pPr/>
            <a:r>
              <a:rPr>
                <a:latin typeface="+mn-lt"/>
                <a:ea typeface="+mn-ea"/>
                <a:cs typeface="+mn-cs"/>
                <a:sym typeface="Helvetica"/>
              </a:rPr>
              <a:t>2 一是目标解析，建立目标名单，第二步使用人名和脸部识别技术，利用第一步获取到的图片信息在各个社交媒体中进行关联的挖掘数据，最后则是获取到目标对象在各个社交网站的链接和基础信息的CSV档案或是更视觉化的HTML报告。</a:t>
            </a:r>
            <a:endParaRPr>
              <a:latin typeface="+mn-lt"/>
              <a:ea typeface="+mn-ea"/>
              <a:cs typeface="+mn-cs"/>
              <a:sym typeface="Helvetica"/>
            </a:endParaRPr>
          </a:p>
          <a:p>
            <a:pPr/>
            <a:endParaRPr>
              <a:latin typeface="+mn-lt"/>
              <a:ea typeface="+mn-ea"/>
              <a:cs typeface="+mn-cs"/>
              <a:sym typeface="Helvetica"/>
            </a:endParaRPr>
          </a:p>
          <a:p>
            <a:pPr/>
            <a:r>
              <a:rPr>
                <a:latin typeface="+mn-lt"/>
                <a:ea typeface="+mn-ea"/>
                <a:cs typeface="+mn-cs"/>
                <a:sym typeface="Helvetica"/>
              </a:rPr>
              <a:t>当中的第二阶段所耗的时间最久，假设目标名单上有1,000个对象，比对时间可能会超过15个小时。计算量大</a:t>
            </a:r>
            <a:endParaRPr>
              <a:latin typeface="+mn-lt"/>
              <a:ea typeface="+mn-ea"/>
              <a:cs typeface="+mn-cs"/>
              <a:sym typeface="Helvetica"/>
            </a:endParaRPr>
          </a:p>
          <a:p>
            <a:pPr/>
            <a:endParaRPr>
              <a:latin typeface="+mn-lt"/>
              <a:ea typeface="+mn-ea"/>
              <a:cs typeface="+mn-cs"/>
              <a:sym typeface="Helvetica"/>
            </a:endParaRPr>
          </a:p>
          <a:p>
            <a:pPr/>
          </a:p>
          <a:p>
            <a:pPr/>
            <a:r>
              <a:t>##2、</a:t>
            </a:r>
            <a:r>
              <a:rPr>
                <a:latin typeface="+mn-lt"/>
                <a:ea typeface="+mn-ea"/>
                <a:cs typeface="+mn-cs"/>
                <a:sym typeface="Helvetica"/>
              </a:rPr>
              <a:t>首先需要一些准备工作，放入目标的相关资料（比如人物的姓名和图片或者图片链接，比如要搜索的公司名）到某个目录，在</a:t>
            </a:r>
            <a:r>
              <a:t>python</a:t>
            </a:r>
            <a:r>
              <a:rPr>
                <a:latin typeface="+mn-lt"/>
                <a:ea typeface="+mn-ea"/>
                <a:cs typeface="+mn-cs"/>
                <a:sym typeface="Helvetica"/>
              </a:rPr>
              <a:t>中指定这个目录的路径，</a:t>
            </a:r>
            <a:r>
              <a:t>social</a:t>
            </a:r>
            <a:r>
              <a:t> </a:t>
            </a:r>
            <a:r>
              <a:t>mapper</a:t>
            </a:r>
            <a:r>
              <a:rPr>
                <a:latin typeface="+mn-lt"/>
                <a:ea typeface="+mn-ea"/>
                <a:cs typeface="+mn-cs"/>
                <a:sym typeface="Helvetica"/>
              </a:rPr>
              <a:t>就会遍历这个目录进行搜索，</a:t>
            </a:r>
          </a:p>
          <a:p>
            <a:pPr/>
            <a:r>
              <a:t>A quick run (~5min) without facial recognition to generate a CSV full of names,email addresses,profiles and photo links from up to 1000 people pulled out of a LinkedIn company, where the email format is known to be "firstname.lastname".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Shape 723"/>
          <p:cNvSpPr/>
          <p:nvPr>
            <p:ph type="sldImg"/>
          </p:nvPr>
        </p:nvSpPr>
        <p:spPr>
          <a:prstGeom prst="rect">
            <a:avLst/>
          </a:prstGeom>
        </p:spPr>
        <p:txBody>
          <a:bodyPr/>
          <a:lstStyle/>
          <a:p>
            <a:pPr/>
          </a:p>
        </p:txBody>
      </p:sp>
      <p:sp>
        <p:nvSpPr>
          <p:cNvPr id="724" name="Shape 724"/>
          <p:cNvSpPr/>
          <p:nvPr>
            <p:ph type="body" sz="quarter" idx="1"/>
          </p:nvPr>
        </p:nvSpPr>
        <p:spPr>
          <a:prstGeom prst="rect">
            <a:avLst/>
          </a:prstGeom>
        </p:spPr>
        <p:txBody>
          <a:bodyPr/>
          <a:lstStyle/>
          <a:p>
            <a:pPr/>
          </a:p>
          <a:p>
            <a:pPr/>
          </a:p>
          <a:p>
            <a:pPr/>
            <a:r>
              <a:t>1、利用social mapper 可以防钓鱼   利用Social Mapper进行渗透测试与多层次模拟攻击，规避不安全的因素</a:t>
            </a:r>
          </a:p>
          <a:p>
            <a:pPr>
              <a:defRPr>
                <a:latin typeface="+mn-lt"/>
                <a:ea typeface="+mn-ea"/>
                <a:cs typeface="+mn-cs"/>
                <a:sym typeface="Helvetica"/>
              </a:defRPr>
            </a:pPr>
          </a:p>
          <a:p>
            <a:pPr>
              <a:defRPr>
                <a:latin typeface="+mn-lt"/>
                <a:ea typeface="+mn-ea"/>
                <a:cs typeface="+mn-cs"/>
                <a:sym typeface="Helvetica"/>
              </a:defRPr>
            </a:pPr>
            <a:r>
              <a:t>##比如可用来测试新华社员工对于网钓等攻击的防御能力，例如建立一个假的社交网站账号，再向目标对象申请成为好友，继之寄出恶意连结。根据统计，社交网站用户点选连结或开启文件的概率是电子邮件用户的两倍。</a:t>
            </a:r>
          </a:p>
          <a:p>
            <a:pPr/>
          </a:p>
          <a:p>
            <a:pPr/>
          </a:p>
          <a:p>
            <a:pPr>
              <a:defRPr>
                <a:latin typeface="+mn-lt"/>
                <a:ea typeface="+mn-ea"/>
                <a:cs typeface="+mn-cs"/>
                <a:sym typeface="Helvetica"/>
              </a:defRPr>
            </a:pPr>
            <a:r>
              <a:t>2、通过面部识别技术，针对个人或者机构，在各个社交媒体平台中找到关联信息，辅助判断内容的精准度和虚假性。</a:t>
            </a:r>
          </a:p>
          <a:p>
            <a:pPr/>
          </a:p>
          <a:p>
            <a:pPr/>
            <a:r>
              <a:t>3、可以根据获得的目标用户在各个社交媒体平台的信息，根据平台的需求，扩展出更多的功能</a:t>
            </a:r>
          </a:p>
          <a:p>
            <a:pPr/>
            <a:r>
              <a:t>#比如可以辅助过滤掉具有恶意行为的用户等等。</a:t>
            </a:r>
          </a:p>
          <a:p>
            <a:pPr/>
          </a:p>
          <a:p>
            <a:pPr/>
            <a:r>
              <a:t>4、另外， social mapper的主要的优点为个人档案自动比对及报告产生能力，</a:t>
            </a:r>
            <a:r>
              <a:t>对于安全管理非常有效。</a:t>
            </a:r>
          </a:p>
          <a:p>
            <a:pPr/>
            <a:r>
              <a:rPr>
                <a:latin typeface="+mn-lt"/>
                <a:ea typeface="+mn-ea"/>
                <a:cs typeface="+mn-cs"/>
                <a:sym typeface="Helvetica"/>
              </a:rPr>
              <a:t>当我们知道黑客去如何做的时候，这样我们就可以根据这种方式采取防御措施，利用反向思维进行分析，过滤出不安全人员和不安全因素，从而保证海外社交媒体一系列发稿与管理的安全</a:t>
            </a:r>
          </a:p>
          <a:p>
            <a:pPr/>
          </a:p>
          <a:p>
            <a:pPr>
              <a:defRPr>
                <a:latin typeface="+mn-lt"/>
                <a:ea typeface="+mn-ea"/>
                <a:cs typeface="+mn-cs"/>
                <a:sym typeface="Helvetica"/>
              </a:defRPr>
            </a:pPr>
          </a:p>
          <a:p>
            <a:pPr>
              <a:defRPr>
                <a:latin typeface="+mn-lt"/>
                <a:ea typeface="+mn-ea"/>
                <a:cs typeface="+mn-cs"/>
                <a:sym typeface="Helvetica"/>
              </a:defRPr>
            </a:pPr>
          </a:p>
          <a:p>
            <a:pPr>
              <a:defRPr>
                <a:latin typeface="+mn-lt"/>
                <a:ea typeface="+mn-ea"/>
                <a:cs typeface="+mn-cs"/>
                <a:sym typeface="Helvetica"/>
              </a:defRPr>
            </a:pPr>
          </a:p>
          <a:p>
            <a:pPr>
              <a:defRPr>
                <a:latin typeface="+mn-lt"/>
                <a:ea typeface="+mn-ea"/>
                <a:cs typeface="+mn-cs"/>
                <a:sym typeface="Helvetica"/>
              </a:defRPr>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a:r>
              <a:rPr>
                <a:latin typeface="+mn-lt"/>
                <a:ea typeface="+mn-ea"/>
                <a:cs typeface="+mn-cs"/>
                <a:sym typeface="Helvetica"/>
              </a:rPr>
              <a:t>根据我社海外社交媒体建设工作方案，为落实中央领导指示和社党组要求，加快占领海外社交媒体平台，更好地传播中国声音、影响国际舆论，提升新华社的国际传播能力，提出了如下发展目标：</a:t>
            </a:r>
            <a:endParaRPr>
              <a:latin typeface="+mn-lt"/>
              <a:ea typeface="+mn-ea"/>
              <a:cs typeface="+mn-cs"/>
              <a:sym typeface="Helvetica"/>
            </a:endParaRPr>
          </a:p>
          <a:p>
            <a:pPr/>
            <a:r>
              <a:t>2015</a:t>
            </a:r>
            <a:r>
              <a:rPr b="1">
                <a:latin typeface="+mn-lt"/>
                <a:ea typeface="+mn-ea"/>
                <a:cs typeface="+mn-cs"/>
                <a:sym typeface="Helvetica"/>
              </a:rPr>
              <a:t>年：全面推进阶段。</a:t>
            </a:r>
            <a:r>
              <a:rPr>
                <a:latin typeface="+mn-lt"/>
                <a:ea typeface="+mn-ea"/>
                <a:cs typeface="+mn-cs"/>
                <a:sym typeface="Helvetica"/>
              </a:rPr>
              <a:t>以我社目前在推特、脸谱和优兔上的社级法人账号为基础，统筹规划，整合资源，完善机制，全力打造以英文为主的海外社交媒体统一账号，努力使活跃粉丝量、互动量等影响力指标出现明显变化。</a:t>
            </a:r>
            <a:endParaRPr>
              <a:latin typeface="+mn-lt"/>
              <a:ea typeface="+mn-ea"/>
              <a:cs typeface="+mn-cs"/>
              <a:sym typeface="Helvetica"/>
            </a:endParaRPr>
          </a:p>
          <a:p>
            <a:pPr/>
            <a:r>
              <a:t>2016</a:t>
            </a:r>
            <a:r>
              <a:rPr b="1">
                <a:latin typeface="+mn-lt"/>
                <a:ea typeface="+mn-ea"/>
                <a:cs typeface="+mn-cs"/>
                <a:sym typeface="Helvetica"/>
              </a:rPr>
              <a:t>年：全面提升阶段。</a:t>
            </a:r>
            <a:r>
              <a:rPr>
                <a:latin typeface="+mn-lt"/>
                <a:ea typeface="+mn-ea"/>
                <a:cs typeface="+mn-cs"/>
                <a:sym typeface="Helvetica"/>
              </a:rPr>
              <a:t>进一步完善内容建设和运营管理，显著提升在国际舆论场的影响力，实现</a:t>
            </a:r>
            <a:r>
              <a:t>“</a:t>
            </a:r>
            <a:r>
              <a:rPr>
                <a:latin typeface="+mn-lt"/>
                <a:ea typeface="+mn-ea"/>
                <a:cs typeface="+mn-cs"/>
                <a:sym typeface="Helvetica"/>
              </a:rPr>
              <a:t>全面领先国内媒体、基本赶上国际一流媒体</a:t>
            </a:r>
            <a:r>
              <a:t>”</a:t>
            </a:r>
            <a:r>
              <a:rPr>
                <a:latin typeface="+mn-lt"/>
                <a:ea typeface="+mn-ea"/>
                <a:cs typeface="+mn-cs"/>
                <a:sym typeface="Helvetica"/>
              </a:rPr>
              <a:t>的目标。稳步推进法、西、俄、阿、葡等其他语种以及地区性知名社交媒体建设，实现多语种、分地区覆盖，进一步扩大影响力。</a:t>
            </a:r>
            <a:endParaRPr>
              <a:latin typeface="+mn-lt"/>
              <a:ea typeface="+mn-ea"/>
              <a:cs typeface="+mn-cs"/>
              <a:sym typeface="Helvetica"/>
            </a:endParaRPr>
          </a:p>
          <a:p>
            <a:pPr/>
            <a:r>
              <a:t>2017</a:t>
            </a:r>
            <a:r>
              <a:rPr b="1">
                <a:latin typeface="+mn-lt"/>
                <a:ea typeface="+mn-ea"/>
                <a:cs typeface="+mn-cs"/>
                <a:sym typeface="Helvetica"/>
              </a:rPr>
              <a:t>年：全面占领阶段。</a:t>
            </a:r>
            <a:r>
              <a:rPr>
                <a:latin typeface="+mn-lt"/>
                <a:ea typeface="+mn-ea"/>
                <a:cs typeface="+mn-cs"/>
                <a:sym typeface="Helvetica"/>
              </a:rPr>
              <a:t>全面建成具有广泛影响的以英文为龙头、其他语种为支撑；以海外三大社交媒体平台为重点、其他地区性社交媒体为网络的新华社海外社交媒体统一账号集群，在国际社交媒体舆论场形成</a:t>
            </a:r>
            <a:r>
              <a:t>“</a:t>
            </a:r>
            <a:r>
              <a:rPr>
                <a:latin typeface="+mn-lt"/>
                <a:ea typeface="+mn-ea"/>
                <a:cs typeface="+mn-cs"/>
                <a:sym typeface="Helvetica"/>
              </a:rPr>
              <a:t>西强我不弱</a:t>
            </a:r>
            <a:r>
              <a:t>”</a:t>
            </a:r>
            <a:r>
              <a:rPr>
                <a:latin typeface="+mn-lt"/>
                <a:ea typeface="+mn-ea"/>
                <a:cs typeface="+mn-cs"/>
                <a:sym typeface="Helvetica"/>
              </a:rPr>
              <a:t>的格局。</a:t>
            </a:r>
            <a:endParaRPr>
              <a:latin typeface="+mn-lt"/>
              <a:ea typeface="+mn-ea"/>
              <a:cs typeface="+mn-cs"/>
              <a:sym typeface="Helvetic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9" name="Shape 769"/>
          <p:cNvSpPr/>
          <p:nvPr>
            <p:ph type="sldImg"/>
          </p:nvPr>
        </p:nvSpPr>
        <p:spPr>
          <a:prstGeom prst="rect">
            <a:avLst/>
          </a:prstGeom>
        </p:spPr>
        <p:txBody>
          <a:bodyPr/>
          <a:lstStyle/>
          <a:p>
            <a:pPr/>
          </a:p>
        </p:txBody>
      </p:sp>
      <p:sp>
        <p:nvSpPr>
          <p:cNvPr id="770" name="Shape 770"/>
          <p:cNvSpPr/>
          <p:nvPr>
            <p:ph type="body" sz="quarter" idx="1"/>
          </p:nvPr>
        </p:nvSpPr>
        <p:spPr>
          <a:prstGeom prst="rect">
            <a:avLst/>
          </a:prstGeom>
        </p:spPr>
        <p:txBody>
          <a:bodyPr/>
          <a:lstStyle/>
          <a:p>
            <a:pPr/>
            <a:r>
              <a:t>这里我们对第三部做个简单的介绍，</a:t>
            </a:r>
          </a:p>
          <a:p>
            <a:pPr/>
          </a:p>
          <a:p>
            <a:pPr/>
            <a:r>
              <a:t>这里有5小块， 包括软件和所应用的技术</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Shape 777"/>
          <p:cNvSpPr/>
          <p:nvPr>
            <p:ph type="sldImg"/>
          </p:nvPr>
        </p:nvSpPr>
        <p:spPr>
          <a:prstGeom prst="rect">
            <a:avLst/>
          </a:prstGeom>
        </p:spPr>
        <p:txBody>
          <a:bodyPr/>
          <a:lstStyle/>
          <a:p>
            <a:pPr/>
          </a:p>
        </p:txBody>
      </p:sp>
      <p:sp>
        <p:nvSpPr>
          <p:cNvPr id="778" name="Shape 778"/>
          <p:cNvSpPr/>
          <p:nvPr>
            <p:ph type="body" sz="quarter" idx="1"/>
          </p:nvPr>
        </p:nvSpPr>
        <p:spPr>
          <a:prstGeom prst="rect">
            <a:avLst/>
          </a:prstGeom>
        </p:spPr>
        <p:txBody>
          <a:bodyPr/>
          <a:lstStyle/>
          <a:p>
            <a:pPr/>
            <a:r>
              <a:rPr>
                <a:latin typeface="+mn-lt"/>
                <a:ea typeface="+mn-ea"/>
                <a:cs typeface="+mn-cs"/>
                <a:sym typeface="Helvetica"/>
              </a:rPr>
              <a:t>主要功能：</a:t>
            </a:r>
            <a:endParaRPr>
              <a:latin typeface="+mn-lt"/>
              <a:ea typeface="+mn-ea"/>
              <a:cs typeface="+mn-cs"/>
              <a:sym typeface="Helvetica"/>
            </a:endParaRPr>
          </a:p>
          <a:p>
            <a:pPr/>
            <a:r>
              <a:rPr>
                <a:latin typeface="+mn-lt"/>
                <a:ea typeface="+mn-ea"/>
                <a:cs typeface="+mn-cs"/>
                <a:sym typeface="Helvetica"/>
              </a:rPr>
              <a:t>（</a:t>
            </a:r>
            <a:r>
              <a:t>1</a:t>
            </a:r>
            <a:r>
              <a:rPr>
                <a:latin typeface="+mn-lt"/>
                <a:ea typeface="+mn-ea"/>
                <a:cs typeface="+mn-cs"/>
                <a:sym typeface="Helvetica"/>
              </a:rPr>
              <a:t>）字幕萃取和嵌入：</a:t>
            </a:r>
            <a:endParaRPr>
              <a:latin typeface="+mn-lt"/>
              <a:ea typeface="+mn-ea"/>
              <a:cs typeface="+mn-cs"/>
              <a:sym typeface="Helvetica"/>
            </a:endParaRPr>
          </a:p>
          <a:p>
            <a:pPr/>
            <a:r>
              <a:rPr>
                <a:latin typeface="+mn-lt"/>
                <a:ea typeface="+mn-ea"/>
                <a:cs typeface="+mn-cs"/>
                <a:sym typeface="Helvetica"/>
              </a:rPr>
              <a:t>###将视频中</a:t>
            </a:r>
            <a:r>
              <a:t>CC</a:t>
            </a:r>
            <a:r>
              <a:rPr>
                <a:latin typeface="+mn-lt"/>
                <a:ea typeface="+mn-ea"/>
                <a:cs typeface="+mn-cs"/>
                <a:sym typeface="Helvetica"/>
              </a:rPr>
              <a:t>字幕萃取成文本或字幕文件，或将</a:t>
            </a:r>
            <a:r>
              <a:t>CC</a:t>
            </a:r>
            <a:r>
              <a:rPr>
                <a:latin typeface="+mn-lt"/>
                <a:ea typeface="+mn-ea"/>
                <a:cs typeface="+mn-cs"/>
                <a:sym typeface="Helvetica"/>
              </a:rPr>
              <a:t>字幕嵌入视频；</a:t>
            </a:r>
            <a:endParaRPr>
              <a:latin typeface="+mn-lt"/>
              <a:ea typeface="+mn-ea"/>
              <a:cs typeface="+mn-cs"/>
              <a:sym typeface="Helvetica"/>
            </a:endParaRPr>
          </a:p>
          <a:p>
            <a:pPr/>
            <a:r>
              <a:rPr>
                <a:latin typeface="+mn-lt"/>
                <a:ea typeface="+mn-ea"/>
                <a:cs typeface="+mn-cs"/>
                <a:sym typeface="Helvetica"/>
              </a:rPr>
              <a:t>（</a:t>
            </a:r>
            <a:r>
              <a:t>2</a:t>
            </a:r>
            <a:r>
              <a:rPr>
                <a:latin typeface="+mn-lt"/>
                <a:ea typeface="+mn-ea"/>
                <a:cs typeface="+mn-cs"/>
                <a:sym typeface="Helvetica"/>
              </a:rPr>
              <a:t>）自动时间戳：可自动将对白和字幕对齐，以制作含字幕的视频；</a:t>
            </a:r>
            <a:r>
              <a:t>​</a:t>
            </a:r>
          </a:p>
          <a:p>
            <a:pPr/>
            <a:r>
              <a:rPr>
                <a:latin typeface="+mn-lt"/>
                <a:ea typeface="+mn-ea"/>
                <a:cs typeface="+mn-cs"/>
                <a:sym typeface="Helvetica"/>
              </a:rPr>
              <a:t>（</a:t>
            </a:r>
            <a:r>
              <a:t>3</a:t>
            </a:r>
            <a:r>
              <a:rPr>
                <a:latin typeface="+mn-lt"/>
                <a:ea typeface="+mn-ea"/>
                <a:cs typeface="+mn-cs"/>
                <a:sym typeface="Helvetica"/>
              </a:rPr>
              <a:t>）语音识别：可以自动化创建视频的文字成含时码的字幕，节省字幕创作时间。</a:t>
            </a:r>
            <a:endParaRPr>
              <a:latin typeface="+mn-lt"/>
              <a:ea typeface="+mn-ea"/>
              <a:cs typeface="+mn-cs"/>
              <a:sym typeface="Helvetica"/>
            </a:endParaRPr>
          </a:p>
          <a:p>
            <a:pPr/>
            <a:r>
              <a:rPr>
                <a:latin typeface="+mn-lt"/>
                <a:ea typeface="+mn-ea"/>
                <a:cs typeface="+mn-cs"/>
                <a:sym typeface="Helvetica"/>
              </a:rPr>
              <a:t>###支持英语、法语、巴西葡语及西班牙语。自动语音识别服务基于高速云处理，瞬时获得文字结果。</a:t>
            </a:r>
            <a:endParaRPr>
              <a:latin typeface="+mn-lt"/>
              <a:ea typeface="+mn-ea"/>
              <a:cs typeface="+mn-cs"/>
              <a:sym typeface="Helvetica"/>
            </a:endParaRPr>
          </a:p>
          <a:p>
            <a:pPr/>
            <a:r>
              <a:rPr>
                <a:latin typeface="+mn-lt"/>
                <a:ea typeface="+mn-ea"/>
                <a:cs typeface="+mn-cs"/>
                <a:sym typeface="Helvetica"/>
              </a:rPr>
              <a:t>（</a:t>
            </a:r>
            <a:r>
              <a:t>4</a:t>
            </a:r>
            <a:r>
              <a:rPr>
                <a:latin typeface="+mn-lt"/>
                <a:ea typeface="+mn-ea"/>
                <a:cs typeface="+mn-cs"/>
                <a:sym typeface="Helvetica"/>
              </a:rPr>
              <a:t>）字幕格式的转换：</a:t>
            </a:r>
            <a:endParaRPr>
              <a:latin typeface="+mn-lt"/>
              <a:ea typeface="+mn-ea"/>
              <a:cs typeface="+mn-cs"/>
              <a:sym typeface="Helvetica"/>
            </a:endParaRPr>
          </a:p>
          <a:p>
            <a:pPr/>
            <a:r>
              <a:rPr>
                <a:latin typeface="+mn-lt"/>
                <a:ea typeface="+mn-ea"/>
                <a:cs typeface="+mn-cs"/>
                <a:sym typeface="Helvetica"/>
              </a:rPr>
              <a:t>###编码字幕和</a:t>
            </a:r>
            <a:r>
              <a:t>CC</a:t>
            </a:r>
            <a:r>
              <a:rPr>
                <a:latin typeface="+mn-lt"/>
                <a:ea typeface="+mn-ea"/>
                <a:cs typeface="+mn-cs"/>
                <a:sym typeface="Helvetica"/>
              </a:rPr>
              <a:t>成各种文件格式</a:t>
            </a:r>
            <a:endParaRPr>
              <a:latin typeface="+mn-lt"/>
              <a:ea typeface="+mn-ea"/>
              <a:cs typeface="+mn-cs"/>
              <a:sym typeface="Helvetica"/>
            </a:endParaRPr>
          </a:p>
          <a:p>
            <a:pPr/>
            <a:r>
              <a:rPr>
                <a:latin typeface="+mn-lt"/>
                <a:ea typeface="+mn-ea"/>
                <a:cs typeface="+mn-cs"/>
                <a:sym typeface="Helvetica"/>
              </a:rPr>
              <a:t>（</a:t>
            </a:r>
            <a:r>
              <a:t>5</a:t>
            </a:r>
            <a:r>
              <a:rPr>
                <a:latin typeface="+mn-lt"/>
                <a:ea typeface="+mn-ea"/>
                <a:cs typeface="+mn-cs"/>
                <a:sym typeface="Helvetica"/>
              </a:rPr>
              <a:t>）适用中</a:t>
            </a:r>
            <a:r>
              <a:t>/</a:t>
            </a:r>
            <a:r>
              <a:rPr>
                <a:latin typeface="+mn-lt"/>
                <a:ea typeface="+mn-ea"/>
                <a:cs typeface="+mn-cs"/>
                <a:sym typeface="Helvetica"/>
              </a:rPr>
              <a:t>英</a:t>
            </a:r>
            <a:r>
              <a:t>/</a:t>
            </a:r>
            <a:r>
              <a:rPr>
                <a:latin typeface="+mn-lt"/>
                <a:ea typeface="+mn-ea"/>
                <a:cs typeface="+mn-cs"/>
                <a:sym typeface="Helvetica"/>
              </a:rPr>
              <a:t>美</a:t>
            </a:r>
            <a:r>
              <a:t>/</a:t>
            </a:r>
            <a:r>
              <a:rPr>
                <a:latin typeface="+mn-lt"/>
                <a:ea typeface="+mn-ea"/>
                <a:cs typeface="+mn-cs"/>
                <a:sym typeface="Helvetica"/>
              </a:rPr>
              <a:t>法</a:t>
            </a:r>
            <a:r>
              <a:t>/</a:t>
            </a:r>
            <a:r>
              <a:rPr>
                <a:latin typeface="+mn-lt"/>
                <a:ea typeface="+mn-ea"/>
                <a:cs typeface="+mn-cs"/>
                <a:sym typeface="Helvetica"/>
              </a:rPr>
              <a:t>葡</a:t>
            </a:r>
            <a:r>
              <a:t>/</a:t>
            </a:r>
            <a:r>
              <a:rPr>
                <a:latin typeface="+mn-lt"/>
                <a:ea typeface="+mn-ea"/>
                <a:cs typeface="+mn-cs"/>
                <a:sym typeface="Helvetica"/>
              </a:rPr>
              <a:t>西文，</a:t>
            </a:r>
            <a:endParaRPr>
              <a:latin typeface="+mn-lt"/>
              <a:ea typeface="+mn-ea"/>
              <a:cs typeface="+mn-cs"/>
              <a:sym typeface="Helvetica"/>
            </a:endParaRPr>
          </a:p>
          <a:p>
            <a:pPr/>
            <a:r>
              <a:rPr>
                <a:latin typeface="+mn-lt"/>
                <a:ea typeface="+mn-ea"/>
                <a:cs typeface="+mn-cs"/>
                <a:sym typeface="Helvetica"/>
              </a:rPr>
              <a:t>####中文一般，其他非常好。</a:t>
            </a:r>
            <a:endParaRPr>
              <a:latin typeface="+mn-lt"/>
              <a:ea typeface="+mn-ea"/>
              <a:cs typeface="+mn-cs"/>
              <a:sym typeface="Helvetic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r>
              <a:rPr>
                <a:latin typeface="+mn-lt"/>
                <a:ea typeface="+mn-ea"/>
                <a:cs typeface="+mn-cs"/>
                <a:sym typeface="Helvetica"/>
              </a:rPr>
              <a:t>（</a:t>
            </a:r>
            <a:r>
              <a:t>1</a:t>
            </a:r>
            <a:r>
              <a:rPr>
                <a:latin typeface="+mn-lt"/>
                <a:ea typeface="+mn-ea"/>
                <a:cs typeface="+mn-cs"/>
                <a:sym typeface="Helvetica"/>
              </a:rPr>
              <a:t>）针对所有社交媒体都是一个流程：转码、编辑、元数据、发布到多个社交媒体账号，支持</a:t>
            </a:r>
            <a:r>
              <a:t>YouTube, Twitter, LinkedIn, Google+, Vimeo, Facebook, Brightcove </a:t>
            </a:r>
            <a:r>
              <a:rPr>
                <a:latin typeface="+mn-lt"/>
                <a:ea typeface="+mn-ea"/>
                <a:cs typeface="+mn-cs"/>
                <a:sym typeface="Helvetica"/>
              </a:rPr>
              <a:t>；</a:t>
            </a:r>
            <a:endParaRPr>
              <a:latin typeface="+mn-lt"/>
              <a:ea typeface="+mn-ea"/>
              <a:cs typeface="+mn-cs"/>
              <a:sym typeface="Helvetica"/>
            </a:endParaRPr>
          </a:p>
          <a:p>
            <a:pPr/>
            <a:r>
              <a:rPr>
                <a:latin typeface="+mn-lt"/>
                <a:ea typeface="+mn-ea"/>
                <a:cs typeface="+mn-cs"/>
                <a:sym typeface="Helvetica"/>
              </a:rPr>
              <a:t>（</a:t>
            </a:r>
            <a:r>
              <a:t>2</a:t>
            </a:r>
            <a:r>
              <a:rPr>
                <a:latin typeface="+mn-lt"/>
                <a:ea typeface="+mn-ea"/>
                <a:cs typeface="+mn-cs"/>
                <a:sym typeface="Helvetica"/>
              </a:rPr>
              <a:t>）与</a:t>
            </a:r>
            <a:r>
              <a:t>Aspera</a:t>
            </a:r>
            <a:r>
              <a:rPr>
                <a:latin typeface="+mn-lt"/>
                <a:ea typeface="+mn-ea"/>
                <a:cs typeface="+mn-cs"/>
                <a:sym typeface="Helvetica"/>
              </a:rPr>
              <a:t>集成，高速上传；</a:t>
            </a:r>
            <a:endParaRPr>
              <a:latin typeface="+mn-lt"/>
              <a:ea typeface="+mn-ea"/>
              <a:cs typeface="+mn-cs"/>
              <a:sym typeface="Helvetica"/>
            </a:endParaRPr>
          </a:p>
          <a:p>
            <a:pPr/>
            <a:r>
              <a:rPr>
                <a:latin typeface="+mn-lt"/>
                <a:ea typeface="+mn-ea"/>
                <a:cs typeface="+mn-cs"/>
                <a:sym typeface="Helvetica"/>
              </a:rPr>
              <a:t>（</a:t>
            </a:r>
            <a:r>
              <a:t>3</a:t>
            </a:r>
            <a:r>
              <a:rPr>
                <a:latin typeface="+mn-lt"/>
                <a:ea typeface="+mn-ea"/>
                <a:cs typeface="+mn-cs"/>
                <a:sym typeface="Helvetica"/>
              </a:rPr>
              <a:t>）各种视频格式转码：支持几百种格式互转。</a:t>
            </a:r>
            <a:endParaRPr>
              <a:latin typeface="+mn-lt"/>
              <a:ea typeface="+mn-ea"/>
              <a:cs typeface="+mn-cs"/>
              <a:sym typeface="Helvetica"/>
            </a:endParaRPr>
          </a:p>
          <a:p>
            <a:pPr/>
            <a:r>
              <a:rPr>
                <a:latin typeface="+mn-lt"/>
                <a:ea typeface="+mn-ea"/>
                <a:cs typeface="+mn-cs"/>
                <a:sym typeface="Helvetica"/>
              </a:rPr>
              <a:t>（</a:t>
            </a:r>
            <a:r>
              <a:t>4</a:t>
            </a:r>
            <a:r>
              <a:rPr>
                <a:latin typeface="+mn-lt"/>
                <a:ea typeface="+mn-ea"/>
                <a:cs typeface="+mn-cs"/>
                <a:sym typeface="Helvetica"/>
              </a:rPr>
              <a:t>）支持</a:t>
            </a:r>
            <a:r>
              <a:t> 4K</a:t>
            </a:r>
            <a:r>
              <a:rPr>
                <a:latin typeface="+mn-lt"/>
                <a:ea typeface="+mn-ea"/>
                <a:cs typeface="+mn-cs"/>
                <a:sym typeface="Helvetica"/>
              </a:rPr>
              <a:t>；</a:t>
            </a:r>
            <a:endParaRPr>
              <a:latin typeface="+mn-lt"/>
              <a:ea typeface="+mn-ea"/>
              <a:cs typeface="+mn-cs"/>
              <a:sym typeface="Helvetic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3" name="Shape 793"/>
          <p:cNvSpPr/>
          <p:nvPr>
            <p:ph type="sldImg"/>
          </p:nvPr>
        </p:nvSpPr>
        <p:spPr>
          <a:prstGeom prst="rect">
            <a:avLst/>
          </a:prstGeom>
        </p:spPr>
        <p:txBody>
          <a:bodyPr/>
          <a:lstStyle/>
          <a:p>
            <a:pPr/>
          </a:p>
        </p:txBody>
      </p:sp>
      <p:sp>
        <p:nvSpPr>
          <p:cNvPr id="794" name="Shape 794"/>
          <p:cNvSpPr/>
          <p:nvPr>
            <p:ph type="body" sz="quarter" idx="1"/>
          </p:nvPr>
        </p:nvSpPr>
        <p:spPr>
          <a:prstGeom prst="rect">
            <a:avLst/>
          </a:prstGeom>
        </p:spPr>
        <p:txBody>
          <a:bodyPr/>
          <a:lstStyle/>
          <a:p>
            <a:pPr/>
            <a:r>
              <a:t>Aspera </a:t>
            </a:r>
            <a:r>
              <a:rPr>
                <a:latin typeface="+mn-lt"/>
                <a:ea typeface="+mn-ea"/>
                <a:cs typeface="+mn-cs"/>
                <a:sym typeface="Helvetica"/>
              </a:rPr>
              <a:t>的</a:t>
            </a:r>
            <a:r>
              <a:t> fasp</a:t>
            </a:r>
            <a:r>
              <a:t>™ </a:t>
            </a:r>
            <a:r>
              <a:rPr>
                <a:latin typeface="+mn-lt"/>
                <a:ea typeface="+mn-ea"/>
                <a:cs typeface="+mn-cs"/>
                <a:sym typeface="Helvetica"/>
              </a:rPr>
              <a:t>传输专利技术是一种创新软件，它消除了基于</a:t>
            </a:r>
            <a:r>
              <a:t> TCP </a:t>
            </a:r>
            <a:r>
              <a:rPr>
                <a:latin typeface="+mn-lt"/>
                <a:ea typeface="+mn-ea"/>
                <a:cs typeface="+mn-cs"/>
                <a:sym typeface="Helvetica"/>
              </a:rPr>
              <a:t>的传统文件传输技术（如</a:t>
            </a:r>
            <a:r>
              <a:t> FTP </a:t>
            </a:r>
            <a:r>
              <a:rPr>
                <a:latin typeface="+mn-lt"/>
                <a:ea typeface="+mn-ea"/>
                <a:cs typeface="+mn-cs"/>
                <a:sym typeface="Helvetica"/>
              </a:rPr>
              <a:t>和</a:t>
            </a:r>
            <a:r>
              <a:t> HTTP</a:t>
            </a:r>
            <a:r>
              <a:rPr>
                <a:latin typeface="+mn-lt"/>
                <a:ea typeface="+mn-ea"/>
                <a:cs typeface="+mn-cs"/>
                <a:sym typeface="Helvetica"/>
              </a:rPr>
              <a:t>）的根本缺点。比</a:t>
            </a:r>
            <a:r>
              <a:t> FTP/HTTP </a:t>
            </a:r>
            <a:r>
              <a:rPr>
                <a:latin typeface="+mn-lt"/>
                <a:ea typeface="+mn-ea"/>
                <a:cs typeface="+mn-cs"/>
                <a:sym typeface="Helvetica"/>
              </a:rPr>
              <a:t>快数百倍，不受限于文件大小、传输距离或网络条件，</a:t>
            </a:r>
          </a:p>
          <a:p>
            <a:pPr/>
          </a:p>
          <a:p>
            <a:pPr/>
            <a:r>
              <a:t>##</a:t>
            </a:r>
            <a:r>
              <a:rPr>
                <a:latin typeface="+mn-lt"/>
                <a:ea typeface="+mn-ea"/>
                <a:cs typeface="+mn-cs"/>
                <a:sym typeface="Helvetica"/>
              </a:rPr>
              <a:t>包括通过卫星、无线以及固有远距离且不可靠的洲际链路进行的传输</a:t>
            </a:r>
            <a:r>
              <a:t> </a:t>
            </a:r>
          </a:p>
          <a:p>
            <a:pPr/>
          </a:p>
          <a:p>
            <a:pPr/>
            <a:endParaRPr>
              <a:latin typeface="+mn-lt"/>
              <a:ea typeface="+mn-ea"/>
              <a:cs typeface="+mn-cs"/>
              <a:sym typeface="Helvetica"/>
            </a:endParaRPr>
          </a:p>
          <a:p>
            <a:pPr/>
            <a:r>
              <a:rPr>
                <a:latin typeface="+mn-lt"/>
                <a:ea typeface="+mn-ea"/>
                <a:cs typeface="+mn-cs"/>
                <a:sym typeface="Helvetica"/>
              </a:rPr>
              <a:t>（</a:t>
            </a:r>
            <a:r>
              <a:t>2</a:t>
            </a:r>
            <a:r>
              <a:rPr>
                <a:latin typeface="+mn-lt"/>
                <a:ea typeface="+mn-ea"/>
                <a:cs typeface="+mn-cs"/>
                <a:sym typeface="Helvetica"/>
              </a:rPr>
              <a:t>）远程采集和制作（与其他系统集成）；</a:t>
            </a:r>
            <a:endParaRPr>
              <a:latin typeface="+mn-lt"/>
              <a:ea typeface="+mn-ea"/>
              <a:cs typeface="+mn-cs"/>
              <a:sym typeface="Helvetica"/>
            </a:endParaRPr>
          </a:p>
          <a:p>
            <a:pPr/>
          </a:p>
          <a:p>
            <a:pPr/>
            <a:r>
              <a:rPr>
                <a:latin typeface="+mn-lt"/>
                <a:ea typeface="+mn-ea"/>
                <a:cs typeface="+mn-cs"/>
                <a:sym typeface="Helvetica"/>
              </a:rPr>
              <a:t>（</a:t>
            </a:r>
            <a:r>
              <a:t>6</a:t>
            </a:r>
            <a:r>
              <a:rPr>
                <a:latin typeface="+mn-lt"/>
                <a:ea typeface="+mn-ea"/>
                <a:cs typeface="+mn-cs"/>
                <a:sym typeface="Helvetica"/>
              </a:rPr>
              <a:t>）安全、加密传输。</a:t>
            </a:r>
            <a:endParaRPr>
              <a:latin typeface="+mn-lt"/>
              <a:ea typeface="+mn-ea"/>
              <a:cs typeface="+mn-cs"/>
              <a:sym typeface="Helvetica"/>
            </a:endParaRPr>
          </a:p>
          <a:p>
            <a:pPr/>
            <a:r>
              <a:rPr>
                <a:latin typeface="+mn-lt"/>
                <a:ea typeface="+mn-ea"/>
                <a:cs typeface="+mn-cs"/>
                <a:sym typeface="Helvetica"/>
              </a:rPr>
              <a:t>（</a:t>
            </a:r>
            <a:r>
              <a:t>7</a:t>
            </a:r>
            <a:r>
              <a:rPr>
                <a:latin typeface="+mn-lt"/>
                <a:ea typeface="+mn-ea"/>
                <a:cs typeface="+mn-cs"/>
                <a:sym typeface="Helvetica"/>
              </a:rPr>
              <a:t>）可断点续传。</a:t>
            </a:r>
            <a:r>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Shape 801"/>
          <p:cNvSpPr/>
          <p:nvPr>
            <p:ph type="sldImg"/>
          </p:nvPr>
        </p:nvSpPr>
        <p:spPr>
          <a:prstGeom prst="rect">
            <a:avLst/>
          </a:prstGeom>
        </p:spPr>
        <p:txBody>
          <a:bodyPr/>
          <a:lstStyle/>
          <a:p>
            <a:pPr/>
          </a:p>
        </p:txBody>
      </p:sp>
      <p:sp>
        <p:nvSpPr>
          <p:cNvPr id="802" name="Shape 802"/>
          <p:cNvSpPr/>
          <p:nvPr>
            <p:ph type="body" sz="quarter" idx="1"/>
          </p:nvPr>
        </p:nvSpPr>
        <p:spPr>
          <a:prstGeom prst="rect">
            <a:avLst/>
          </a:prstGeom>
        </p:spPr>
        <p:txBody>
          <a:bodyPr/>
          <a:lstStyle/>
          <a:p>
            <a:pPr/>
            <a:r>
              <a:rPr>
                <a:latin typeface="+mn-lt"/>
                <a:ea typeface="+mn-ea"/>
                <a:cs typeface="+mn-cs"/>
                <a:sym typeface="Helvetica"/>
              </a:rPr>
              <a:t>软件支持加密，能够可靠，高效的实现大规模数据存储</a:t>
            </a:r>
            <a:endParaRPr>
              <a:latin typeface="+mn-lt"/>
              <a:ea typeface="+mn-ea"/>
              <a:cs typeface="+mn-cs"/>
              <a:sym typeface="Helvetica"/>
            </a:endParaRPr>
          </a:p>
          <a:p>
            <a:pPr/>
            <a:endParaRPr>
              <a:latin typeface="+mn-lt"/>
              <a:ea typeface="+mn-ea"/>
              <a:cs typeface="+mn-cs"/>
              <a:sym typeface="Helvetica"/>
            </a:endParaRPr>
          </a:p>
          <a:p>
            <a:pPr>
              <a:defRPr>
                <a:latin typeface="+mn-lt"/>
                <a:ea typeface="+mn-ea"/>
                <a:cs typeface="+mn-cs"/>
                <a:sym typeface="Helvetica"/>
              </a:defRPr>
            </a:pPr>
            <a:r>
              <a:t>这个是它的工作原理，由于时间原因不做详细的介绍，有兴趣可以之后交流</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Shape 809"/>
          <p:cNvSpPr/>
          <p:nvPr>
            <p:ph type="sldImg"/>
          </p:nvPr>
        </p:nvSpPr>
        <p:spPr>
          <a:prstGeom prst="rect">
            <a:avLst/>
          </a:prstGeom>
        </p:spPr>
        <p:txBody>
          <a:bodyPr/>
          <a:lstStyle/>
          <a:p>
            <a:pPr/>
          </a:p>
        </p:txBody>
      </p:sp>
      <p:sp>
        <p:nvSpPr>
          <p:cNvPr id="810" name="Shape 810"/>
          <p:cNvSpPr/>
          <p:nvPr>
            <p:ph type="body" sz="quarter" idx="1"/>
          </p:nvPr>
        </p:nvSpPr>
        <p:spPr>
          <a:prstGeom prst="rect">
            <a:avLst/>
          </a:prstGeom>
        </p:spPr>
        <p:txBody>
          <a:bodyPr/>
          <a:lstStyle/>
          <a:p>
            <a:pPr/>
            <a:r>
              <a:t>Telestream</a:t>
            </a:r>
          </a:p>
          <a:p>
            <a:pPr/>
            <a:r>
              <a:rPr>
                <a:latin typeface="+mn-lt"/>
                <a:ea typeface="+mn-ea"/>
                <a:cs typeface="+mn-cs"/>
                <a:sym typeface="Helvetica"/>
              </a:rPr>
              <a:t>（</a:t>
            </a:r>
            <a:r>
              <a:t>1</a:t>
            </a:r>
            <a:r>
              <a:rPr>
                <a:latin typeface="+mn-lt"/>
                <a:ea typeface="+mn-ea"/>
                <a:cs typeface="+mn-cs"/>
                <a:sym typeface="Helvetica"/>
              </a:rPr>
              <a:t>）高帧率、高动态、高分辨率，直播到全世界；</a:t>
            </a:r>
            <a:endParaRPr>
              <a:latin typeface="+mn-lt"/>
              <a:ea typeface="+mn-ea"/>
              <a:cs typeface="+mn-cs"/>
              <a:sym typeface="Helvetica"/>
            </a:endParaRPr>
          </a:p>
          <a:p>
            <a:pPr/>
            <a:r>
              <a:rPr>
                <a:latin typeface="+mn-lt"/>
                <a:ea typeface="+mn-ea"/>
                <a:cs typeface="+mn-cs"/>
                <a:sym typeface="Helvetica"/>
              </a:rPr>
              <a:t>（</a:t>
            </a:r>
            <a:r>
              <a:t>2</a:t>
            </a:r>
            <a:r>
              <a:rPr>
                <a:latin typeface="+mn-lt"/>
                <a:ea typeface="+mn-ea"/>
                <a:cs typeface="+mn-cs"/>
                <a:sym typeface="Helvetica"/>
              </a:rPr>
              <a:t>）直连</a:t>
            </a:r>
            <a:r>
              <a:t>YouTube</a:t>
            </a:r>
            <a:r>
              <a:rPr>
                <a:latin typeface="+mn-lt"/>
                <a:ea typeface="+mn-ea"/>
                <a:cs typeface="+mn-cs"/>
                <a:sym typeface="Helvetica"/>
              </a:rPr>
              <a:t>、</a:t>
            </a:r>
            <a:r>
              <a:t>Facebook</a:t>
            </a:r>
            <a:r>
              <a:rPr>
                <a:latin typeface="+mn-lt"/>
                <a:ea typeface="+mn-ea"/>
                <a:cs typeface="+mn-cs"/>
                <a:sym typeface="Helvetica"/>
              </a:rPr>
              <a:t>；</a:t>
            </a:r>
            <a:endParaRPr>
              <a:latin typeface="+mn-lt"/>
              <a:ea typeface="+mn-ea"/>
              <a:cs typeface="+mn-cs"/>
              <a:sym typeface="Helvetica"/>
            </a:endParaRPr>
          </a:p>
          <a:p>
            <a:pPr/>
            <a:r>
              <a:rPr>
                <a:latin typeface="+mn-lt"/>
                <a:ea typeface="+mn-ea"/>
                <a:cs typeface="+mn-cs"/>
                <a:sym typeface="Helvetica"/>
              </a:rPr>
              <a:t>（</a:t>
            </a:r>
            <a:r>
              <a:t>3</a:t>
            </a:r>
            <a:r>
              <a:rPr>
                <a:latin typeface="+mn-lt"/>
                <a:ea typeface="+mn-ea"/>
                <a:cs typeface="+mn-cs"/>
                <a:sym typeface="Helvetica"/>
              </a:rPr>
              <a:t>）多种接口输入；</a:t>
            </a:r>
            <a:endParaRPr>
              <a:latin typeface="+mn-lt"/>
              <a:ea typeface="+mn-ea"/>
              <a:cs typeface="+mn-cs"/>
              <a:sym typeface="Helvetica"/>
            </a:endParaRPr>
          </a:p>
          <a:p>
            <a:pPr/>
            <a:r>
              <a:rPr>
                <a:latin typeface="+mn-lt"/>
                <a:ea typeface="+mn-ea"/>
                <a:cs typeface="+mn-cs"/>
                <a:sym typeface="Helvetica"/>
              </a:rPr>
              <a:t>（</a:t>
            </a:r>
            <a:r>
              <a:t>4</a:t>
            </a:r>
            <a:r>
              <a:rPr>
                <a:latin typeface="+mn-lt"/>
                <a:ea typeface="+mn-ea"/>
                <a:cs typeface="+mn-cs"/>
                <a:sym typeface="Helvetica"/>
              </a:rPr>
              <a:t>）支持冗余，</a:t>
            </a:r>
            <a:r>
              <a:t>24h</a:t>
            </a:r>
            <a:r>
              <a:rPr>
                <a:latin typeface="+mn-lt"/>
                <a:ea typeface="+mn-ea"/>
                <a:cs typeface="+mn-cs"/>
                <a:sym typeface="Helvetica"/>
              </a:rPr>
              <a:t>工作。</a:t>
            </a:r>
            <a:endParaRPr>
              <a:latin typeface="+mn-lt"/>
              <a:ea typeface="+mn-ea"/>
              <a:cs typeface="+mn-cs"/>
              <a:sym typeface="Helvetic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4" name="Shape 854"/>
          <p:cNvSpPr/>
          <p:nvPr>
            <p:ph type="sldImg"/>
          </p:nvPr>
        </p:nvSpPr>
        <p:spPr>
          <a:prstGeom prst="rect">
            <a:avLst/>
          </a:prstGeom>
        </p:spPr>
        <p:txBody>
          <a:bodyPr/>
          <a:lstStyle/>
          <a:p>
            <a:pPr/>
          </a:p>
        </p:txBody>
      </p:sp>
      <p:sp>
        <p:nvSpPr>
          <p:cNvPr id="855" name="Shape 855"/>
          <p:cNvSpPr/>
          <p:nvPr>
            <p:ph type="body" sz="quarter" idx="1"/>
          </p:nvPr>
        </p:nvSpPr>
        <p:spPr>
          <a:prstGeom prst="rect">
            <a:avLst/>
          </a:prstGeom>
        </p:spPr>
        <p:txBody>
          <a:bodyPr/>
          <a:lstStyle/>
          <a:p>
            <a:pPr/>
            <a:r>
              <a:t>##Foursquare</a:t>
            </a:r>
            <a:r>
              <a:rPr>
                <a:latin typeface="+mn-lt"/>
                <a:ea typeface="+mn-ea"/>
                <a:cs typeface="+mn-cs"/>
                <a:sym typeface="Helvetica"/>
              </a:rPr>
              <a:t>是一个提供用户定位的社交网络服务，它提供移动设备软件和游戏。用户可以使用移动设备或通过发送消息等方法，在某个实际的地点</a:t>
            </a:r>
            <a:r>
              <a:t>“</a:t>
            </a:r>
            <a:r>
              <a:rPr>
                <a:latin typeface="+mn-lt"/>
                <a:ea typeface="+mn-ea"/>
                <a:cs typeface="+mn-cs"/>
                <a:sym typeface="Helvetica"/>
              </a:rPr>
              <a:t>登录</a:t>
            </a:r>
            <a:r>
              <a:t>”</a:t>
            </a:r>
            <a:r>
              <a:rPr>
                <a:latin typeface="+mn-lt"/>
                <a:ea typeface="+mn-ea"/>
                <a:cs typeface="+mn-cs"/>
                <a:sym typeface="Helvetica"/>
              </a:rPr>
              <a:t>。每次用户在新地点报告时，他们便可以拿到数字奖品或是数字徽章作为奖励。未来有机会对兑换成实质商品。</a:t>
            </a:r>
          </a:p>
          <a:p>
            <a:pPr/>
          </a:p>
          <a:p>
            <a:pPr/>
          </a:p>
          <a:p>
            <a:pPr/>
            <a:r>
              <a:t>Sprout social</a:t>
            </a:r>
            <a:r>
              <a:rPr>
                <a:latin typeface="+mn-lt"/>
                <a:ea typeface="+mn-ea"/>
                <a:cs typeface="+mn-cs"/>
                <a:sym typeface="Helvetica"/>
              </a:rPr>
              <a:t>工具可以用来管理、观察和跟踪公司或单位在</a:t>
            </a:r>
            <a:r>
              <a:t>Twitter</a:t>
            </a:r>
            <a:r>
              <a:rPr>
                <a:latin typeface="+mn-lt"/>
                <a:ea typeface="+mn-ea"/>
                <a:cs typeface="+mn-cs"/>
                <a:sym typeface="Helvetica"/>
              </a:rPr>
              <a:t>、</a:t>
            </a:r>
            <a:r>
              <a:t>Facebook</a:t>
            </a:r>
            <a:r>
              <a:rPr>
                <a:latin typeface="+mn-lt"/>
                <a:ea typeface="+mn-ea"/>
                <a:cs typeface="+mn-cs"/>
                <a:sym typeface="Helvetica"/>
              </a:rPr>
              <a:t>、</a:t>
            </a:r>
            <a:r>
              <a:t>Foursquare</a:t>
            </a:r>
            <a:r>
              <a:rPr>
                <a:latin typeface="+mn-lt"/>
                <a:ea typeface="+mn-ea"/>
                <a:cs typeface="+mn-cs"/>
                <a:sym typeface="Helvetica"/>
              </a:rPr>
              <a:t>、</a:t>
            </a:r>
            <a:r>
              <a:t>LinkedIn</a:t>
            </a:r>
            <a:r>
              <a:rPr>
                <a:latin typeface="+mn-lt"/>
                <a:ea typeface="+mn-ea"/>
                <a:cs typeface="+mn-cs"/>
                <a:sym typeface="Helvetica"/>
              </a:rPr>
              <a:t>、</a:t>
            </a:r>
            <a:r>
              <a:t>Gowalla</a:t>
            </a:r>
            <a:r>
              <a:rPr>
                <a:latin typeface="+mn-lt"/>
                <a:ea typeface="+mn-ea"/>
                <a:cs typeface="+mn-cs"/>
                <a:sym typeface="Helvetica"/>
              </a:rPr>
              <a:t>和</a:t>
            </a:r>
            <a:r>
              <a:t>Yelp</a:t>
            </a:r>
            <a:r>
              <a:rPr>
                <a:latin typeface="+mn-lt"/>
                <a:ea typeface="+mn-ea"/>
                <a:cs typeface="+mn-cs"/>
                <a:sym typeface="Helvetica"/>
              </a:rPr>
              <a:t>等社交网站上的表现。</a:t>
            </a:r>
          </a:p>
          <a:p>
            <a:pPr/>
          </a:p>
          <a:p>
            <a:pPr/>
            <a:r>
              <a:rPr>
                <a:latin typeface="+mn-lt"/>
                <a:ea typeface="+mn-ea"/>
                <a:cs typeface="+mn-cs"/>
                <a:sym typeface="Helvetica"/>
              </a:rPr>
              <a:t>同时，它能够比较容易的管理一个或多个社交媒体账号；能够进行有效的社交媒体数据分析并生成报告；针对多个社交媒体平台可以集成在一个窗口中进行内容发布。</a:t>
            </a:r>
            <a:endParaRPr>
              <a:latin typeface="+mn-lt"/>
              <a:ea typeface="+mn-ea"/>
              <a:cs typeface="+mn-cs"/>
              <a:sym typeface="Helvetica"/>
            </a:endParaRP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2" name="Shape 862"/>
          <p:cNvSpPr/>
          <p:nvPr>
            <p:ph type="sldImg"/>
          </p:nvPr>
        </p:nvSpPr>
        <p:spPr>
          <a:prstGeom prst="rect">
            <a:avLst/>
          </a:prstGeom>
        </p:spPr>
        <p:txBody>
          <a:bodyPr/>
          <a:lstStyle/>
          <a:p>
            <a:pPr/>
          </a:p>
        </p:txBody>
      </p:sp>
      <p:sp>
        <p:nvSpPr>
          <p:cNvPr id="863" name="Shape 863"/>
          <p:cNvSpPr/>
          <p:nvPr>
            <p:ph type="body" sz="quarter" idx="1"/>
          </p:nvPr>
        </p:nvSpPr>
        <p:spPr>
          <a:prstGeom prst="rect">
            <a:avLst/>
          </a:prstGeom>
        </p:spPr>
        <p:txBody>
          <a:bodyPr/>
          <a:lstStyle/>
          <a:p>
            <a:pPr/>
            <a:r>
              <a:rPr>
                <a:latin typeface="+mn-lt"/>
                <a:ea typeface="+mn-ea"/>
                <a:cs typeface="+mn-cs"/>
                <a:sym typeface="Helvetica"/>
              </a:rPr>
              <a:t>利用社交媒体分析工具和数据来为战略营销工作提供信息，确保有效的衡量品牌的表现并分析社交数据，使团队能够以社交速度高效营销</a:t>
            </a:r>
            <a:r>
              <a:t> </a:t>
            </a:r>
            <a:r>
              <a:rPr>
                <a:latin typeface="+mn-lt"/>
                <a:ea typeface="+mn-ea"/>
                <a:cs typeface="+mn-cs"/>
                <a:sym typeface="Helvetica"/>
              </a:rPr>
              <a:t>。利用社交数据对关键字，主题标签和主题进行定量、定性和上下文分析，获得宝贵的信息。</a:t>
            </a:r>
            <a:r>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5" name="Shape 885"/>
          <p:cNvSpPr/>
          <p:nvPr>
            <p:ph type="sldImg"/>
          </p:nvPr>
        </p:nvSpPr>
        <p:spPr>
          <a:prstGeom prst="rect">
            <a:avLst/>
          </a:prstGeom>
        </p:spPr>
        <p:txBody>
          <a:bodyPr/>
          <a:lstStyle/>
          <a:p>
            <a:pPr/>
          </a:p>
        </p:txBody>
      </p:sp>
      <p:sp>
        <p:nvSpPr>
          <p:cNvPr id="886" name="Shape 886"/>
          <p:cNvSpPr/>
          <p:nvPr>
            <p:ph type="body" sz="quarter" idx="1"/>
          </p:nvPr>
        </p:nvSpPr>
        <p:spPr>
          <a:prstGeom prst="rect">
            <a:avLst/>
          </a:prstGeom>
        </p:spPr>
        <p:txBody>
          <a:bodyPr/>
          <a:lstStyle/>
          <a:p>
            <a:pPr/>
            <a:r>
              <a:t>engagement</a:t>
            </a:r>
            <a:r>
              <a:rPr>
                <a:latin typeface="+mn-lt"/>
                <a:ea typeface="+mn-ea"/>
                <a:cs typeface="+mn-cs"/>
                <a:sym typeface="Helvetica"/>
              </a:rPr>
              <a:t> 用户参与度数据汇总（指用户点赞、转发、评论、下载文档、观看视频、咨询等交互行为）</a:t>
            </a:r>
          </a:p>
          <a:p>
            <a:pPr/>
          </a:p>
          <a:p>
            <a:pPr/>
            <a:r>
              <a:rPr>
                <a:latin typeface="+mn-lt"/>
                <a:ea typeface="+mn-ea"/>
                <a:cs typeface="+mn-cs"/>
                <a:sym typeface="Helvetica"/>
              </a:rPr>
              <a:t>利用社交数据</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Shape 898"/>
          <p:cNvSpPr/>
          <p:nvPr>
            <p:ph type="sldImg"/>
          </p:nvPr>
        </p:nvSpPr>
        <p:spPr>
          <a:prstGeom prst="rect">
            <a:avLst/>
          </a:prstGeom>
        </p:spPr>
        <p:txBody>
          <a:bodyPr/>
          <a:lstStyle/>
          <a:p>
            <a:pPr/>
          </a:p>
        </p:txBody>
      </p:sp>
      <p:sp>
        <p:nvSpPr>
          <p:cNvPr id="899" name="Shape 899"/>
          <p:cNvSpPr/>
          <p:nvPr>
            <p:ph type="body" sz="quarter" idx="1"/>
          </p:nvPr>
        </p:nvSpPr>
        <p:spPr>
          <a:prstGeom prst="rect">
            <a:avLst/>
          </a:prstGeom>
        </p:spPr>
        <p:txBody>
          <a:bodyPr/>
          <a:lstStyle/>
          <a:p>
            <a:pPr/>
            <a:r>
              <a:t>Social Flow</a:t>
            </a:r>
            <a:r>
              <a:rPr>
                <a:latin typeface="+mn-lt"/>
                <a:ea typeface="+mn-ea"/>
                <a:cs typeface="+mn-cs"/>
                <a:sym typeface="Helvetica"/>
              </a:rPr>
              <a:t>是目前海外社交媒体运营管理中，较为流行的平台。</a:t>
            </a:r>
          </a:p>
          <a:p>
            <a:pPr/>
            <a:r>
              <a:rPr>
                <a:latin typeface="+mn-lt"/>
                <a:ea typeface="+mn-ea"/>
                <a:cs typeface="+mn-cs"/>
                <a:sym typeface="Helvetica"/>
              </a:rPr>
              <a:t>可同时对</a:t>
            </a:r>
            <a:r>
              <a:t>Facebook</a:t>
            </a:r>
            <a:r>
              <a:rPr>
                <a:latin typeface="+mn-lt"/>
                <a:ea typeface="+mn-ea"/>
                <a:cs typeface="+mn-cs"/>
                <a:sym typeface="Helvetica"/>
              </a:rPr>
              <a:t>、</a:t>
            </a:r>
            <a:r>
              <a:t>Twitter</a:t>
            </a:r>
            <a:r>
              <a:rPr>
                <a:latin typeface="+mn-lt"/>
                <a:ea typeface="+mn-ea"/>
                <a:cs typeface="+mn-cs"/>
                <a:sym typeface="Helvetica"/>
              </a:rPr>
              <a:t>和</a:t>
            </a:r>
            <a:r>
              <a:t>Instagram</a:t>
            </a:r>
            <a:r>
              <a:rPr>
                <a:latin typeface="+mn-lt"/>
                <a:ea typeface="+mn-ea"/>
                <a:cs typeface="+mn-cs"/>
                <a:sym typeface="Helvetica"/>
              </a:rPr>
              <a:t>平台进行贴文的发布和管理。</a:t>
            </a:r>
          </a:p>
          <a:p>
            <a:pPr/>
            <a:r>
              <a:rPr>
                <a:latin typeface="+mn-lt"/>
                <a:ea typeface="+mn-ea"/>
                <a:cs typeface="+mn-cs"/>
                <a:sym typeface="Helvetica"/>
              </a:rPr>
              <a:t>分析用户在各平台上发布内容的访问量、贴文热度和粉丝的动向，帮助用户分析何时发布贴文和更新动态，可获得最大程度的关注。</a:t>
            </a:r>
            <a:r>
              <a:t> </a:t>
            </a:r>
          </a:p>
          <a:p>
            <a:pPr/>
          </a:p>
          <a:p>
            <a:pP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a:p>
        </p:txBody>
      </p:sp>
      <p:sp>
        <p:nvSpPr>
          <p:cNvPr id="444" name="Shape 444"/>
          <p:cNvSpPr/>
          <p:nvPr>
            <p:ph type="body" sz="quarter" idx="1"/>
          </p:nvPr>
        </p:nvSpPr>
        <p:spPr>
          <a:prstGeom prst="rect">
            <a:avLst/>
          </a:prstGeom>
        </p:spPr>
        <p:txBody>
          <a:bodyPr/>
          <a:lstStyle/>
          <a:p>
            <a:pPr/>
            <a:r>
              <a:t>2018年我们对海外社交媒体的总结如下：</a:t>
            </a:r>
          </a:p>
          <a:p>
            <a:pPr/>
          </a:p>
          <a:p>
            <a:pPr/>
            <a:r>
              <a:t>这是从办公厅发布的文章中提取出的核心七点</a:t>
            </a:r>
          </a:p>
          <a:p>
            <a:pPr/>
          </a:p>
          <a:p>
            <a:pPr/>
            <a:r>
              <a:t>其中，根据统计我社脸谱全球页面触及人数超过7亿，较去年增长40%；</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9" name="Shape 929"/>
          <p:cNvSpPr/>
          <p:nvPr>
            <p:ph type="sldImg"/>
          </p:nvPr>
        </p:nvSpPr>
        <p:spPr>
          <a:prstGeom prst="rect">
            <a:avLst/>
          </a:prstGeom>
        </p:spPr>
        <p:txBody>
          <a:bodyPr/>
          <a:lstStyle/>
          <a:p>
            <a:pPr/>
          </a:p>
        </p:txBody>
      </p:sp>
      <p:sp>
        <p:nvSpPr>
          <p:cNvPr id="930" name="Shape 930"/>
          <p:cNvSpPr/>
          <p:nvPr>
            <p:ph type="body" sz="quarter" idx="1"/>
          </p:nvPr>
        </p:nvSpPr>
        <p:spPr>
          <a:prstGeom prst="rect">
            <a:avLst/>
          </a:prstGeom>
        </p:spPr>
        <p:txBody>
          <a:bodyPr/>
          <a:lstStyle/>
          <a:p>
            <a:pPr/>
            <a:r>
              <a:rPr>
                <a:latin typeface="+mn-lt"/>
                <a:ea typeface="+mn-ea"/>
                <a:cs typeface="+mn-cs"/>
                <a:sym typeface="Helvetica"/>
              </a:rPr>
              <a:t>主要功能：</a:t>
            </a:r>
          </a:p>
          <a:p>
            <a:pPr/>
            <a:r>
              <a:t>1</a:t>
            </a:r>
            <a:r>
              <a:rPr b="1">
                <a:latin typeface="+mn-lt"/>
                <a:ea typeface="+mn-ea"/>
                <a:cs typeface="+mn-cs"/>
                <a:sym typeface="Helvetica"/>
              </a:rPr>
              <a:t>）贴文发布队列的管理</a:t>
            </a:r>
            <a:r>
              <a:t> </a:t>
            </a:r>
          </a:p>
          <a:p>
            <a:pPr/>
            <a:r>
              <a:rPr>
                <a:latin typeface="+mn-lt"/>
                <a:ea typeface="+mn-ea"/>
                <a:cs typeface="+mn-cs"/>
                <a:sym typeface="Helvetica"/>
              </a:rPr>
              <a:t>针对每个平台账户，用户可以方便的查看每天的发帖计划和已发贴文在各平台的访问情况。界面上还会实时显示社交媒体账户当天的用户访问的活跃度，并与历史情况进行对比。</a:t>
            </a:r>
            <a:r>
              <a:t> </a:t>
            </a:r>
          </a:p>
          <a:p>
            <a:pPr/>
            <a:r>
              <a:t>2</a:t>
            </a:r>
            <a:r>
              <a:rPr b="1">
                <a:latin typeface="+mn-lt"/>
                <a:ea typeface="+mn-ea"/>
                <a:cs typeface="+mn-cs"/>
                <a:sym typeface="Helvetica"/>
              </a:rPr>
              <a:t>）用户热度分析</a:t>
            </a:r>
          </a:p>
          <a:p>
            <a:pPr/>
            <a:r>
              <a:rPr>
                <a:latin typeface="+mn-lt"/>
                <a:ea typeface="+mn-ea"/>
                <a:cs typeface="+mn-cs"/>
                <a:sym typeface="Helvetica"/>
              </a:rPr>
              <a:t>根据预测的访问情况和数据，社交媒体账户的运营者可以在相应时段发布贴文或更新动态，从而获得最大程度的用户关注。</a:t>
            </a:r>
            <a:endParaRPr>
              <a:latin typeface="+mn-lt"/>
              <a:ea typeface="+mn-ea"/>
              <a:cs typeface="+mn-cs"/>
              <a:sym typeface="Helvetica"/>
            </a:endParaRPr>
          </a:p>
          <a:p>
            <a:pPr/>
          </a:p>
          <a:p>
            <a:pPr/>
            <a:r>
              <a:t>3</a:t>
            </a:r>
            <a:r>
              <a:rPr b="1">
                <a:latin typeface="+mn-lt"/>
                <a:ea typeface="+mn-ea"/>
                <a:cs typeface="+mn-cs"/>
                <a:sym typeface="Helvetica"/>
              </a:rPr>
              <a:t>）日历统计数据</a:t>
            </a:r>
            <a:r>
              <a:t> </a:t>
            </a:r>
          </a:p>
          <a:p>
            <a:pPr/>
            <a:r>
              <a:rPr>
                <a:latin typeface="+mn-lt"/>
                <a:ea typeface="+mn-ea"/>
                <a:cs typeface="+mn-cs"/>
                <a:sym typeface="Helvetica"/>
              </a:rPr>
              <a:t>可以查看到</a:t>
            </a:r>
            <a:r>
              <a:t>7</a:t>
            </a:r>
            <a:r>
              <a:rPr>
                <a:latin typeface="+mn-lt"/>
                <a:ea typeface="+mn-ea"/>
                <a:cs typeface="+mn-cs"/>
                <a:sym typeface="Helvetica"/>
              </a:rPr>
              <a:t>天内，每天所发布的贴文的情况，并与上周同期的数据进行对比。在单日发布的贴文信息中，还可以看到单篇稿件的用户评论数、点赞数和转发数。</a:t>
            </a:r>
            <a:r>
              <a:t> </a:t>
            </a:r>
          </a:p>
          <a:p>
            <a:pPr/>
            <a:r>
              <a:t>4</a:t>
            </a:r>
            <a:r>
              <a:rPr>
                <a:latin typeface="+mn-lt"/>
                <a:ea typeface="+mn-ea"/>
                <a:cs typeface="+mn-cs"/>
                <a:sym typeface="Helvetica"/>
              </a:rPr>
              <a:t>）</a:t>
            </a:r>
            <a:r>
              <a:rPr b="1">
                <a:latin typeface="+mn-lt"/>
                <a:ea typeface="+mn-ea"/>
                <a:cs typeface="+mn-cs"/>
                <a:sym typeface="Helvetica"/>
              </a:rPr>
              <a:t>账户贴文管理服务</a:t>
            </a:r>
            <a:r>
              <a:t> </a:t>
            </a:r>
          </a:p>
          <a:p>
            <a:pPr/>
            <a:r>
              <a:rPr>
                <a:latin typeface="+mn-lt"/>
                <a:ea typeface="+mn-ea"/>
                <a:cs typeface="+mn-cs"/>
                <a:sym typeface="Helvetica"/>
              </a:rPr>
              <a:t>可以方便的查看在各社交媒体平台上已发布、待发布的各类贴文，并可以直接将某个账户中已发布的贴文，直接转发至其他的社交媒体平台账户上。</a:t>
            </a:r>
            <a:r>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4" name="Shape 944"/>
          <p:cNvSpPr/>
          <p:nvPr>
            <p:ph type="sldImg"/>
          </p:nvPr>
        </p:nvSpPr>
        <p:spPr>
          <a:prstGeom prst="rect">
            <a:avLst/>
          </a:prstGeom>
        </p:spPr>
        <p:txBody>
          <a:bodyPr/>
          <a:lstStyle/>
          <a:p>
            <a:pPr/>
          </a:p>
        </p:txBody>
      </p:sp>
      <p:sp>
        <p:nvSpPr>
          <p:cNvPr id="945" name="Shape 945"/>
          <p:cNvSpPr/>
          <p:nvPr>
            <p:ph type="body" sz="quarter" idx="1"/>
          </p:nvPr>
        </p:nvSpPr>
        <p:spPr>
          <a:prstGeom prst="rect">
            <a:avLst/>
          </a:prstGeom>
        </p:spPr>
        <p:txBody>
          <a:bodyPr/>
          <a:lstStyle/>
          <a:p>
            <a:pPr/>
            <a:r>
              <a:t>HootSuite</a:t>
            </a:r>
            <a:r>
              <a:rPr>
                <a:latin typeface="+mn-lt"/>
                <a:ea typeface="+mn-ea"/>
                <a:cs typeface="+mn-cs"/>
                <a:sym typeface="Helvetica"/>
              </a:rPr>
              <a:t>是一个一流的社交媒体监控工具，可以为用户提供账户控制、管理社交媒体活动。支持对</a:t>
            </a:r>
            <a:r>
              <a:t>Facebook</a:t>
            </a:r>
            <a:r>
              <a:rPr>
                <a:latin typeface="+mn-lt"/>
                <a:ea typeface="+mn-ea"/>
                <a:cs typeface="+mn-cs"/>
                <a:sym typeface="Helvetica"/>
              </a:rPr>
              <a:t>、</a:t>
            </a:r>
            <a:r>
              <a:t>Twitter</a:t>
            </a:r>
            <a:r>
              <a:rPr>
                <a:latin typeface="+mn-lt"/>
                <a:ea typeface="+mn-ea"/>
                <a:cs typeface="+mn-cs"/>
                <a:sym typeface="Helvetica"/>
              </a:rPr>
              <a:t>和</a:t>
            </a:r>
            <a:r>
              <a:t>Instagram</a:t>
            </a:r>
            <a:r>
              <a:rPr>
                <a:latin typeface="+mn-lt"/>
                <a:ea typeface="+mn-ea"/>
                <a:cs typeface="+mn-cs"/>
                <a:sym typeface="Helvetica"/>
              </a:rPr>
              <a:t>平台进行管理，并可安排发布贴文。</a:t>
            </a:r>
          </a:p>
          <a:p>
            <a:pPr/>
            <a:r>
              <a:rPr>
                <a:latin typeface="+mn-lt"/>
                <a:ea typeface="+mn-ea"/>
                <a:cs typeface="+mn-cs"/>
                <a:sym typeface="Helvetica"/>
              </a:rPr>
              <a:t>可以直接对粉丝的贴文评论进行反馈，通过其分析功能可以深入了解粉丝对贴文的反应，从而使用户更好的选择贴文的写作和发布方向。</a:t>
            </a:r>
            <a:r>
              <a:t> </a:t>
            </a:r>
          </a:p>
          <a:p>
            <a:pPr/>
          </a:p>
          <a:p>
            <a:pPr/>
            <a:r>
              <a:t>对移动端有很好的支持</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Shape 965"/>
          <p:cNvSpPr/>
          <p:nvPr>
            <p:ph type="sldImg"/>
          </p:nvPr>
        </p:nvSpPr>
        <p:spPr>
          <a:prstGeom prst="rect">
            <a:avLst/>
          </a:prstGeom>
        </p:spPr>
        <p:txBody>
          <a:bodyPr/>
          <a:lstStyle/>
          <a:p>
            <a:pPr/>
          </a:p>
        </p:txBody>
      </p:sp>
      <p:sp>
        <p:nvSpPr>
          <p:cNvPr id="966" name="Shape 966"/>
          <p:cNvSpPr/>
          <p:nvPr>
            <p:ph type="body" sz="quarter" idx="1"/>
          </p:nvPr>
        </p:nvSpPr>
        <p:spPr>
          <a:prstGeom prst="rect">
            <a:avLst/>
          </a:prstGeom>
        </p:spPr>
        <p:txBody>
          <a:bodyPr/>
          <a:lstStyle/>
          <a:p>
            <a:pPr/>
            <a:r>
              <a:rPr>
                <a:latin typeface="+mn-lt"/>
                <a:ea typeface="+mn-ea"/>
                <a:cs typeface="+mn-cs"/>
                <a:sym typeface="Helvetica"/>
              </a:rPr>
              <a:t>贴文流是</a:t>
            </a:r>
            <a:r>
              <a:t>HootSuite</a:t>
            </a:r>
            <a:r>
              <a:rPr>
                <a:latin typeface="+mn-lt"/>
                <a:ea typeface="+mn-ea"/>
                <a:cs typeface="+mn-cs"/>
                <a:sym typeface="Helvetica"/>
              </a:rPr>
              <a:t>的基本管理单位，每个账户都可以单独在</a:t>
            </a:r>
            <a:r>
              <a:t>HootSuite</a:t>
            </a:r>
            <a:r>
              <a:rPr>
                <a:latin typeface="+mn-lt"/>
                <a:ea typeface="+mn-ea"/>
                <a:cs typeface="+mn-cs"/>
                <a:sym typeface="Helvetica"/>
              </a:rPr>
              <a:t>上创建一个独立的流，然后针对这个流进行特定的操作。</a:t>
            </a:r>
            <a:endParaRPr>
              <a:latin typeface="+mn-lt"/>
              <a:ea typeface="+mn-ea"/>
              <a:cs typeface="+mn-cs"/>
              <a:sym typeface="Helvetica"/>
            </a:endParaRPr>
          </a:p>
          <a:p>
            <a:pPr/>
            <a:r>
              <a:rPr>
                <a:latin typeface="+mn-lt"/>
                <a:ea typeface="+mn-ea"/>
                <a:cs typeface="+mn-cs"/>
                <a:sym typeface="Helvetica"/>
              </a:rPr>
              <a:t>在</a:t>
            </a:r>
            <a:r>
              <a:t>HootSuite</a:t>
            </a:r>
            <a:r>
              <a:rPr>
                <a:latin typeface="+mn-lt"/>
                <a:ea typeface="+mn-ea"/>
                <a:cs typeface="+mn-cs"/>
                <a:sym typeface="Helvetica"/>
              </a:rPr>
              <a:t>主界面上，可以浏览每个账户已发布的贴文，并直接对贴文进行评论的反馈。同时，可在界面上，直接对定制好的发帖计划进行安排。</a:t>
            </a:r>
          </a:p>
          <a:p>
            <a:pPr/>
          </a:p>
          <a:p>
            <a:pPr/>
            <a:r>
              <a:rPr>
                <a:latin typeface="+mn-lt"/>
                <a:ea typeface="+mn-ea"/>
                <a:cs typeface="+mn-cs"/>
                <a:sym typeface="Helvetica"/>
              </a:rPr>
              <a:t> 在</a:t>
            </a:r>
            <a:r>
              <a:t>HootSuite</a:t>
            </a:r>
            <a:r>
              <a:rPr>
                <a:latin typeface="+mn-lt"/>
                <a:ea typeface="+mn-ea"/>
                <a:cs typeface="+mn-cs"/>
                <a:sym typeface="Helvetica"/>
              </a:rPr>
              <a:t>上，可以设定帖文相应的发布时间。已定制好的发帖计划，可以在独立的日历界面中查看。</a:t>
            </a:r>
            <a:endParaRPr>
              <a:latin typeface="+mn-lt"/>
              <a:ea typeface="+mn-ea"/>
              <a:cs typeface="+mn-cs"/>
              <a:sym typeface="Helvetica"/>
            </a:endParaRPr>
          </a:p>
          <a:p>
            <a:pPr/>
            <a:r>
              <a:t> </a:t>
            </a:r>
          </a:p>
          <a:p>
            <a:pPr/>
            <a:r>
              <a:rPr>
                <a:latin typeface="+mn-lt"/>
                <a:ea typeface="+mn-ea"/>
                <a:cs typeface="+mn-cs"/>
                <a:sym typeface="Helvetica"/>
              </a:rPr>
              <a:t>提供</a:t>
            </a:r>
            <a:r>
              <a:t>IOS</a:t>
            </a:r>
            <a:r>
              <a:rPr>
                <a:latin typeface="+mn-lt"/>
                <a:ea typeface="+mn-ea"/>
                <a:cs typeface="+mn-cs"/>
                <a:sym typeface="Helvetica"/>
              </a:rPr>
              <a:t>和</a:t>
            </a:r>
            <a:r>
              <a:t>Andorid</a:t>
            </a:r>
            <a:r>
              <a:rPr>
                <a:latin typeface="+mn-lt"/>
                <a:ea typeface="+mn-ea"/>
                <a:cs typeface="+mn-cs"/>
                <a:sym typeface="Helvetica"/>
              </a:rPr>
              <a:t>的移动</a:t>
            </a:r>
            <a:r>
              <a:t>APP</a:t>
            </a:r>
            <a:r>
              <a:rPr>
                <a:latin typeface="+mn-lt"/>
                <a:ea typeface="+mn-ea"/>
                <a:cs typeface="+mn-cs"/>
                <a:sym typeface="Helvetica"/>
              </a:rPr>
              <a:t>。</a:t>
            </a:r>
          </a:p>
          <a:p>
            <a:pPr/>
            <a:r>
              <a:rPr>
                <a:latin typeface="+mn-lt"/>
                <a:ea typeface="+mn-ea"/>
                <a:cs typeface="+mn-cs"/>
                <a:sym typeface="Helvetica"/>
              </a:rPr>
              <a:t>还可以添加各类社交媒体移动端的</a:t>
            </a:r>
            <a:r>
              <a:t>APP</a:t>
            </a:r>
            <a:r>
              <a:rPr>
                <a:latin typeface="+mn-lt"/>
                <a:ea typeface="+mn-ea"/>
                <a:cs typeface="+mn-cs"/>
                <a:sym typeface="Helvetica"/>
              </a:rPr>
              <a:t>工具，相当于通过</a:t>
            </a:r>
            <a:r>
              <a:t>APP</a:t>
            </a:r>
            <a:r>
              <a:rPr>
                <a:latin typeface="+mn-lt"/>
                <a:ea typeface="+mn-ea"/>
                <a:cs typeface="+mn-cs"/>
                <a:sym typeface="Helvetica"/>
              </a:rPr>
              <a:t>为</a:t>
            </a:r>
            <a:r>
              <a:t>HootSuite</a:t>
            </a:r>
            <a:r>
              <a:rPr>
                <a:latin typeface="+mn-lt"/>
                <a:ea typeface="+mn-ea"/>
                <a:cs typeface="+mn-cs"/>
                <a:sym typeface="Helvetica"/>
              </a:rPr>
              <a:t>平台（</a:t>
            </a:r>
            <a:r>
              <a:t>WEB</a:t>
            </a:r>
            <a:r>
              <a:rPr>
                <a:latin typeface="+mn-lt"/>
                <a:ea typeface="+mn-ea"/>
                <a:cs typeface="+mn-cs"/>
                <a:sym typeface="Helvetica"/>
              </a:rPr>
              <a:t>界面）增加相应社交媒体的相应功能。如：</a:t>
            </a:r>
            <a:r>
              <a:t>youtube</a:t>
            </a:r>
            <a:r>
              <a:rPr>
                <a:latin typeface="+mn-lt"/>
                <a:ea typeface="+mn-ea"/>
                <a:cs typeface="+mn-cs"/>
                <a:sym typeface="Helvetica"/>
              </a:rPr>
              <a:t>发布、新浪微博浏览和发布、数据分析、信息资源库等。添加完成后，可以直接在</a:t>
            </a:r>
            <a:r>
              <a:t>WEB</a:t>
            </a:r>
            <a:r>
              <a:rPr>
                <a:latin typeface="+mn-lt"/>
                <a:ea typeface="+mn-ea"/>
                <a:cs typeface="+mn-cs"/>
                <a:sym typeface="Helvetica"/>
              </a:rPr>
              <a:t>界面上使用。</a:t>
            </a:r>
            <a:endParaRPr>
              <a:latin typeface="+mn-lt"/>
              <a:ea typeface="+mn-ea"/>
              <a:cs typeface="+mn-cs"/>
              <a:sym typeface="Helvetic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5" name="Shape 1005"/>
          <p:cNvSpPr/>
          <p:nvPr>
            <p:ph type="sldImg"/>
          </p:nvPr>
        </p:nvSpPr>
        <p:spPr>
          <a:prstGeom prst="rect">
            <a:avLst/>
          </a:prstGeom>
        </p:spPr>
        <p:txBody>
          <a:bodyPr/>
          <a:lstStyle/>
          <a:p>
            <a:pPr/>
          </a:p>
        </p:txBody>
      </p:sp>
      <p:sp>
        <p:nvSpPr>
          <p:cNvPr id="1006" name="Shape 1006"/>
          <p:cNvSpPr/>
          <p:nvPr>
            <p:ph type="body" sz="quarter" idx="1"/>
          </p:nvPr>
        </p:nvSpPr>
        <p:spPr>
          <a:prstGeom prst="rect">
            <a:avLst/>
          </a:prstGeom>
        </p:spPr>
        <p:txBody>
          <a:bodyPr/>
          <a:lstStyle/>
          <a:p>
            <a:pPr/>
            <a:r>
              <a:t>关于社交媒体制作工具这块，和上个小组的课题有重叠，在他们那边已经做了详细的介绍，我这边就简要的一笔带过了。</a:t>
            </a:r>
          </a:p>
          <a:p>
            <a:pPr/>
          </a:p>
          <a:p>
            <a:pPr/>
            <a:r>
              <a:t>##</a:t>
            </a:r>
            <a:r>
              <a:rPr>
                <a:latin typeface="+mn-lt"/>
                <a:ea typeface="+mn-ea"/>
                <a:cs typeface="+mn-cs"/>
                <a:sym typeface="Helvetica"/>
              </a:rPr>
              <a:t>一个完全开放的免费标题编辑工具。</a:t>
            </a:r>
          </a:p>
          <a:p>
            <a:pPr/>
            <a:r>
              <a:rPr>
                <a:latin typeface="+mn-lt"/>
                <a:ea typeface="+mn-ea"/>
                <a:cs typeface="+mn-cs"/>
                <a:sym typeface="Helvetica"/>
              </a:rPr>
              <a:t>通过直接输入关键字、主题等，用户可以直接获得一篇贴文的独特标题。</a:t>
            </a:r>
          </a:p>
          <a:p>
            <a:pPr/>
            <a:r>
              <a:rPr>
                <a:latin typeface="+mn-lt"/>
                <a:ea typeface="+mn-ea"/>
                <a:cs typeface="+mn-cs"/>
                <a:sym typeface="Helvetica"/>
              </a:rPr>
              <a:t>点击刷新，系统会给出多个标题解决方案，并给出</a:t>
            </a:r>
            <a:r>
              <a:t>20</a:t>
            </a:r>
            <a:r>
              <a:rPr>
                <a:latin typeface="+mn-lt"/>
                <a:ea typeface="+mn-ea"/>
                <a:cs typeface="+mn-cs"/>
                <a:sym typeface="Helvetica"/>
              </a:rPr>
              <a:t>个额外的标题想法以及写作技巧。</a:t>
            </a:r>
          </a:p>
          <a:p>
            <a:pPr/>
          </a:p>
          <a:p>
            <a:pPr/>
            <a:r>
              <a:rPr>
                <a:latin typeface="+mn-lt"/>
                <a:ea typeface="+mn-ea"/>
                <a:cs typeface="+mn-cs"/>
                <a:sym typeface="Helvetica"/>
              </a:rPr>
              <a:t>工具地址：</a:t>
            </a:r>
            <a:r>
              <a:t>https://www.portent.com/tools/title-maker</a:t>
            </a:r>
          </a:p>
          <a:p>
            <a:pPr/>
            <a:r>
              <a:t>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Shape 1017"/>
          <p:cNvSpPr/>
          <p:nvPr>
            <p:ph type="sldImg"/>
          </p:nvPr>
        </p:nvSpPr>
        <p:spPr>
          <a:prstGeom prst="rect">
            <a:avLst/>
          </a:prstGeom>
        </p:spPr>
        <p:txBody>
          <a:bodyPr/>
          <a:lstStyle/>
          <a:p>
            <a:pPr/>
          </a:p>
        </p:txBody>
      </p:sp>
      <p:sp>
        <p:nvSpPr>
          <p:cNvPr id="1018" name="Shape 1018"/>
          <p:cNvSpPr/>
          <p:nvPr>
            <p:ph type="body" sz="quarter" idx="1"/>
          </p:nvPr>
        </p:nvSpPr>
        <p:spPr>
          <a:prstGeom prst="rect">
            <a:avLst/>
          </a:prstGeom>
        </p:spPr>
        <p:txBody>
          <a:bodyPr/>
          <a:lstStyle/>
          <a:p>
            <a:pPr/>
            <a:r>
              <a:rPr>
                <a:latin typeface="+mn-lt"/>
                <a:ea typeface="+mn-ea"/>
                <a:cs typeface="+mn-cs"/>
                <a:sym typeface="Helvetica"/>
              </a:rPr>
              <a:t>一个免费的标题分析工具，</a:t>
            </a:r>
          </a:p>
          <a:p>
            <a:pPr/>
            <a:r>
              <a:rPr>
                <a:latin typeface="+mn-lt"/>
                <a:ea typeface="+mn-ea"/>
                <a:cs typeface="+mn-cs"/>
                <a:sym typeface="Helvetica"/>
              </a:rPr>
              <a:t>它可以检查用户提交分析的标题，并在</a:t>
            </a:r>
            <a:r>
              <a:t>1</a:t>
            </a:r>
            <a:r>
              <a:rPr>
                <a:latin typeface="+mn-lt"/>
                <a:ea typeface="+mn-ea"/>
                <a:cs typeface="+mn-cs"/>
                <a:sym typeface="Helvetica"/>
              </a:rPr>
              <a:t>到</a:t>
            </a:r>
            <a:r>
              <a:t>100</a:t>
            </a:r>
            <a:r>
              <a:rPr>
                <a:latin typeface="+mn-lt"/>
                <a:ea typeface="+mn-ea"/>
                <a:cs typeface="+mn-cs"/>
                <a:sym typeface="Helvetica"/>
              </a:rPr>
              <a:t>之间对整体标题质量进行评分。</a:t>
            </a:r>
          </a:p>
          <a:p>
            <a:pPr/>
            <a:r>
              <a:rPr>
                <a:latin typeface="+mn-lt"/>
                <a:ea typeface="+mn-ea"/>
                <a:cs typeface="+mn-cs"/>
                <a:sym typeface="Helvetica"/>
              </a:rPr>
              <a:t>可以进行长度分析，如单词和字符数，并预览标题在谷歌搜索的结果。</a:t>
            </a:r>
          </a:p>
          <a:p>
            <a:pPr/>
            <a:r>
              <a:rPr>
                <a:latin typeface="+mn-lt"/>
                <a:ea typeface="+mn-ea"/>
                <a:cs typeface="+mn-cs"/>
                <a:sym typeface="Helvetica"/>
              </a:rPr>
              <a:t>可以评估词汇的平衡性，能够保留过去的标题分析结果，并与新的标题相比较，从而判断分数是否有提高。</a:t>
            </a:r>
            <a:endParaRPr>
              <a:latin typeface="+mn-lt"/>
              <a:ea typeface="+mn-ea"/>
              <a:cs typeface="+mn-cs"/>
              <a:sym typeface="Helvetica"/>
            </a:endParaRPr>
          </a:p>
          <a:p>
            <a:pPr/>
            <a:r>
              <a:rPr>
                <a:latin typeface="+mn-lt"/>
                <a:ea typeface="+mn-ea"/>
                <a:cs typeface="+mn-cs"/>
                <a:sym typeface="Helvetica"/>
              </a:rPr>
              <a:t>工具地址：</a:t>
            </a:r>
            <a:r>
              <a:t>https://coschedule.com/headline-analyzer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9" name="Shape 1029"/>
          <p:cNvSpPr/>
          <p:nvPr>
            <p:ph type="sldImg"/>
          </p:nvPr>
        </p:nvSpPr>
        <p:spPr>
          <a:prstGeom prst="rect">
            <a:avLst/>
          </a:prstGeom>
        </p:spPr>
        <p:txBody>
          <a:bodyPr/>
          <a:lstStyle/>
          <a:p>
            <a:pPr/>
          </a:p>
        </p:txBody>
      </p:sp>
      <p:sp>
        <p:nvSpPr>
          <p:cNvPr id="1030" name="Shape 1030"/>
          <p:cNvSpPr/>
          <p:nvPr>
            <p:ph type="body" sz="quarter" idx="1"/>
          </p:nvPr>
        </p:nvSpPr>
        <p:spPr>
          <a:prstGeom prst="rect">
            <a:avLst/>
          </a:prstGeom>
        </p:spPr>
        <p:txBody>
          <a:bodyPr/>
          <a:lstStyle/>
          <a:p>
            <a:pPr/>
            <a:r>
              <a:rPr>
                <a:latin typeface="+mn-lt"/>
                <a:ea typeface="+mn-ea"/>
                <a:cs typeface="+mn-cs"/>
                <a:sym typeface="Helvetica"/>
              </a:rPr>
              <a:t>免费的在线制作图片的工具网站，</a:t>
            </a:r>
          </a:p>
          <a:p>
            <a:pPr/>
            <a:r>
              <a:rPr>
                <a:latin typeface="+mn-lt"/>
                <a:ea typeface="+mn-ea"/>
                <a:cs typeface="+mn-cs"/>
                <a:sym typeface="Helvetica"/>
              </a:rPr>
              <a:t>可以利用预设大小的模板来创建具有专业外观的社交媒体图片</a:t>
            </a:r>
          </a:p>
          <a:p>
            <a:pPr/>
            <a:r>
              <a:rPr>
                <a:latin typeface="+mn-lt"/>
                <a:ea typeface="+mn-ea"/>
                <a:cs typeface="+mn-cs"/>
                <a:sym typeface="Helvetica"/>
              </a:rPr>
              <a:t>提供数百个图片及超炫字体供免费使用。</a:t>
            </a:r>
            <a:endParaRPr>
              <a:latin typeface="+mn-lt"/>
              <a:ea typeface="+mn-ea"/>
              <a:cs typeface="+mn-cs"/>
              <a:sym typeface="Helvetica"/>
            </a:endParaRPr>
          </a:p>
          <a:p>
            <a:pPr/>
            <a:r>
              <a:rPr>
                <a:latin typeface="+mn-lt"/>
                <a:ea typeface="+mn-ea"/>
                <a:cs typeface="+mn-cs"/>
                <a:sym typeface="Helvetica"/>
              </a:rPr>
              <a:t>在选择使用的图片模板中，所有的元素（颜色、背景、文字）都可以进行修改和增加，非常方便快捷。</a:t>
            </a:r>
          </a:p>
          <a:p>
            <a:pPr/>
          </a:p>
          <a:p>
            <a:pPr/>
            <a:r>
              <a:rPr>
                <a:latin typeface="+mn-lt"/>
                <a:ea typeface="+mn-ea"/>
                <a:cs typeface="+mn-cs"/>
                <a:sym typeface="Helvetica"/>
              </a:rPr>
              <a:t>工具地址：</a:t>
            </a:r>
            <a:r>
              <a:t>https://www.canva.com/</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1" name="Shape 1041"/>
          <p:cNvSpPr/>
          <p:nvPr>
            <p:ph type="sldImg"/>
          </p:nvPr>
        </p:nvSpPr>
        <p:spPr>
          <a:prstGeom prst="rect">
            <a:avLst/>
          </a:prstGeom>
        </p:spPr>
        <p:txBody>
          <a:bodyPr/>
          <a:lstStyle/>
          <a:p>
            <a:pPr/>
          </a:p>
        </p:txBody>
      </p:sp>
      <p:sp>
        <p:nvSpPr>
          <p:cNvPr id="1042" name="Shape 1042"/>
          <p:cNvSpPr/>
          <p:nvPr>
            <p:ph type="body" sz="quarter" idx="1"/>
          </p:nvPr>
        </p:nvSpPr>
        <p:spPr>
          <a:prstGeom prst="rect">
            <a:avLst/>
          </a:prstGeom>
        </p:spPr>
        <p:txBody>
          <a:bodyPr/>
          <a:lstStyle/>
          <a:p>
            <a:pPr/>
            <a:r>
              <a:rPr>
                <a:latin typeface="+mn-lt"/>
                <a:ea typeface="+mn-ea"/>
                <a:cs typeface="+mn-cs"/>
                <a:sym typeface="Helvetica"/>
              </a:rPr>
              <a:t>一个完全基于</a:t>
            </a:r>
            <a:r>
              <a:t>WEB</a:t>
            </a:r>
            <a:r>
              <a:rPr>
                <a:latin typeface="+mn-lt"/>
                <a:ea typeface="+mn-ea"/>
                <a:cs typeface="+mn-cs"/>
                <a:sym typeface="Helvetica"/>
              </a:rPr>
              <a:t>的线上云端视频编辑工具，</a:t>
            </a:r>
          </a:p>
          <a:p>
            <a:pPr/>
            <a:r>
              <a:rPr>
                <a:latin typeface="+mn-lt"/>
                <a:ea typeface="+mn-ea"/>
                <a:cs typeface="+mn-cs"/>
                <a:sym typeface="Helvetica"/>
              </a:rPr>
              <a:t>支持多种滤镜特效、视频模板和字幕。</a:t>
            </a:r>
          </a:p>
          <a:p>
            <a:pPr/>
            <a:r>
              <a:rPr>
                <a:latin typeface="+mn-lt"/>
                <a:ea typeface="+mn-ea"/>
                <a:cs typeface="+mn-cs"/>
                <a:sym typeface="Helvetica"/>
              </a:rPr>
              <a:t>提供</a:t>
            </a:r>
            <a:r>
              <a:t>Android</a:t>
            </a:r>
            <a:r>
              <a:rPr>
                <a:latin typeface="+mn-lt"/>
                <a:ea typeface="+mn-ea"/>
                <a:cs typeface="+mn-cs"/>
                <a:sym typeface="Helvetica"/>
              </a:rPr>
              <a:t>、</a:t>
            </a:r>
            <a:r>
              <a:t>iOS</a:t>
            </a:r>
            <a:r>
              <a:rPr>
                <a:latin typeface="+mn-lt"/>
                <a:ea typeface="+mn-ea"/>
                <a:cs typeface="+mn-cs"/>
                <a:sym typeface="Helvetica"/>
              </a:rPr>
              <a:t>版本。</a:t>
            </a:r>
          </a:p>
          <a:p>
            <a:pPr/>
            <a:r>
              <a:rPr>
                <a:latin typeface="+mn-lt"/>
                <a:ea typeface="+mn-ea"/>
                <a:cs typeface="+mn-cs"/>
                <a:sym typeface="Helvetica"/>
              </a:rPr>
              <a:t>制作完成的视频，可直接分享至</a:t>
            </a:r>
            <a:r>
              <a:t>facebook</a:t>
            </a:r>
            <a:r>
              <a:rPr>
                <a:latin typeface="+mn-lt"/>
                <a:ea typeface="+mn-ea"/>
                <a:cs typeface="+mn-cs"/>
                <a:sym typeface="Helvetica"/>
              </a:rPr>
              <a:t>、</a:t>
            </a:r>
            <a:r>
              <a:t>twitter</a:t>
            </a:r>
            <a:r>
              <a:rPr>
                <a:latin typeface="+mn-lt"/>
                <a:ea typeface="+mn-ea"/>
                <a:cs typeface="+mn-cs"/>
                <a:sym typeface="Helvetica"/>
              </a:rPr>
              <a:t>和</a:t>
            </a:r>
            <a:r>
              <a:t>youtube</a:t>
            </a:r>
            <a:r>
              <a:rPr>
                <a:latin typeface="+mn-lt"/>
                <a:ea typeface="+mn-ea"/>
                <a:cs typeface="+mn-cs"/>
                <a:sym typeface="Helvetica"/>
              </a:rPr>
              <a:t>。</a:t>
            </a:r>
          </a:p>
          <a:p>
            <a:pPr/>
          </a:p>
          <a:p>
            <a:pPr/>
            <a:r>
              <a:rPr>
                <a:latin typeface="+mn-lt"/>
                <a:ea typeface="+mn-ea"/>
                <a:cs typeface="+mn-cs"/>
                <a:sym typeface="Helvetica"/>
              </a:rPr>
              <a:t>工具地址：</a:t>
            </a:r>
            <a:r>
              <a:t>https://www.wevideo.com</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8" name="Shape 1058"/>
          <p:cNvSpPr/>
          <p:nvPr>
            <p:ph type="sldImg"/>
          </p:nvPr>
        </p:nvSpPr>
        <p:spPr>
          <a:prstGeom prst="rect">
            <a:avLst/>
          </a:prstGeom>
        </p:spPr>
        <p:txBody>
          <a:bodyPr/>
          <a:lstStyle/>
          <a:p>
            <a:pPr/>
          </a:p>
        </p:txBody>
      </p:sp>
      <p:sp>
        <p:nvSpPr>
          <p:cNvPr id="1059" name="Shape 1059"/>
          <p:cNvSpPr/>
          <p:nvPr>
            <p:ph type="body" sz="quarter" idx="1"/>
          </p:nvPr>
        </p:nvSpPr>
        <p:spPr>
          <a:prstGeom prst="rect">
            <a:avLst/>
          </a:prstGeom>
        </p:spPr>
        <p:txBody>
          <a:bodyPr/>
          <a:lstStyle/>
          <a:p>
            <a:pPr/>
            <a:r>
              <a:t>Mazwai</a:t>
            </a:r>
            <a:r>
              <a:rPr>
                <a:latin typeface="+mn-lt"/>
                <a:ea typeface="+mn-ea"/>
                <a:cs typeface="+mn-cs"/>
                <a:sym typeface="Helvetica"/>
              </a:rPr>
              <a:t>网站提供免费有创意的高清视频片段和花絮，无需注册，可直接下载，进行修改，并用于商业用途。</a:t>
            </a:r>
          </a:p>
          <a:p>
            <a:pPr/>
          </a:p>
          <a:p>
            <a:pPr/>
            <a:r>
              <a:t>Picography</a:t>
            </a:r>
            <a:r>
              <a:rPr>
                <a:latin typeface="+mn-lt"/>
                <a:ea typeface="+mn-ea"/>
                <a:cs typeface="+mn-cs"/>
                <a:sym typeface="Helvetica"/>
              </a:rPr>
              <a:t>提供大量免费、高品质、高解析度的精彩照片，并且不限制照片的用途。</a:t>
            </a:r>
            <a:r>
              <a:t> </a:t>
            </a:r>
          </a:p>
          <a:p>
            <a:pPr/>
            <a:r>
              <a:rPr>
                <a:latin typeface="+mn-lt"/>
                <a:ea typeface="+mn-ea"/>
                <a:cs typeface="+mn-cs"/>
                <a:sym typeface="Helvetica"/>
              </a:rPr>
              <a:t>对同一类型的图片，网站还会给出拍摄内容、地点或主题相关的推荐图片，便于用户查找。</a:t>
            </a:r>
            <a:r>
              <a:t>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0" name="Shape 1080"/>
          <p:cNvSpPr/>
          <p:nvPr>
            <p:ph type="sldImg"/>
          </p:nvPr>
        </p:nvSpPr>
        <p:spPr>
          <a:prstGeom prst="rect">
            <a:avLst/>
          </a:prstGeom>
        </p:spPr>
        <p:txBody>
          <a:bodyPr/>
          <a:lstStyle/>
          <a:p>
            <a:pPr/>
          </a:p>
        </p:txBody>
      </p:sp>
      <p:sp>
        <p:nvSpPr>
          <p:cNvPr id="1081" name="Shape 1081"/>
          <p:cNvSpPr/>
          <p:nvPr>
            <p:ph type="body" sz="quarter" idx="1"/>
          </p:nvPr>
        </p:nvSpPr>
        <p:spPr>
          <a:prstGeom prst="rect">
            <a:avLst/>
          </a:prstGeom>
        </p:spPr>
        <p:txBody>
          <a:bodyPr/>
          <a:lstStyle/>
          <a:p>
            <a:pPr/>
            <a:r>
              <a:rPr>
                <a:latin typeface="+mn-lt"/>
                <a:ea typeface="+mn-ea"/>
                <a:cs typeface="+mn-cs"/>
                <a:sym typeface="Helvetica"/>
              </a:rPr>
              <a:t>经过对社交媒体运营管理、媒体制作和媒体资源等工具的调研，虽然每类工具的功能各不相同，但在从中可以看出比较明显共性和特点。</a:t>
            </a:r>
            <a:endParaRPr>
              <a:latin typeface="+mn-lt"/>
              <a:ea typeface="+mn-ea"/>
              <a:cs typeface="+mn-cs"/>
              <a:sym typeface="Helvetica"/>
            </a:endParaRPr>
          </a:p>
          <a:p>
            <a:pPr/>
            <a:r>
              <a:rPr>
                <a:latin typeface="+mn-lt"/>
                <a:ea typeface="+mn-ea"/>
                <a:cs typeface="+mn-cs"/>
                <a:sym typeface="Helvetica"/>
              </a:rPr>
              <a:t>（</a:t>
            </a:r>
            <a:r>
              <a:t>1</a:t>
            </a:r>
            <a:r>
              <a:rPr>
                <a:latin typeface="+mn-lt"/>
                <a:ea typeface="+mn-ea"/>
                <a:cs typeface="+mn-cs"/>
                <a:sym typeface="Helvetica"/>
              </a:rPr>
              <a:t>）功能划分细致，均是轻量级应用</a:t>
            </a:r>
            <a:endParaRPr>
              <a:latin typeface="+mn-lt"/>
              <a:ea typeface="+mn-ea"/>
              <a:cs typeface="+mn-cs"/>
              <a:sym typeface="Helvetica"/>
            </a:endParaRPr>
          </a:p>
          <a:p>
            <a:pPr/>
            <a:r>
              <a:rPr>
                <a:latin typeface="+mn-lt"/>
                <a:ea typeface="+mn-ea"/>
                <a:cs typeface="+mn-cs"/>
                <a:sym typeface="Helvetica"/>
              </a:rPr>
              <a:t>各类工具均非常专注于对某一项功能，并不是一个大而全的集合，是一些轻量级的</a:t>
            </a:r>
            <a:r>
              <a:t>web</a:t>
            </a:r>
            <a:r>
              <a:rPr>
                <a:latin typeface="+mn-lt"/>
                <a:ea typeface="+mn-ea"/>
                <a:cs typeface="+mn-cs"/>
                <a:sym typeface="Helvetica"/>
              </a:rPr>
              <a:t>服务或</a:t>
            </a:r>
            <a:r>
              <a:t>app</a:t>
            </a:r>
            <a:r>
              <a:rPr>
                <a:latin typeface="+mn-lt"/>
                <a:ea typeface="+mn-ea"/>
                <a:cs typeface="+mn-cs"/>
                <a:sym typeface="Helvetica"/>
              </a:rPr>
              <a:t>应用。所有的工具均基于</a:t>
            </a:r>
            <a:r>
              <a:t>WEB</a:t>
            </a:r>
            <a:r>
              <a:rPr>
                <a:latin typeface="+mn-lt"/>
                <a:ea typeface="+mn-ea"/>
                <a:cs typeface="+mn-cs"/>
                <a:sym typeface="Helvetica"/>
              </a:rPr>
              <a:t>端开发和运行，用户可以随时随地的使用，减少了系统的运行和维护成本。</a:t>
            </a:r>
            <a:endParaRPr>
              <a:latin typeface="+mn-lt"/>
              <a:ea typeface="+mn-ea"/>
              <a:cs typeface="+mn-cs"/>
              <a:sym typeface="Helvetica"/>
            </a:endParaRPr>
          </a:p>
          <a:p>
            <a:pPr/>
            <a:r>
              <a:rPr>
                <a:latin typeface="+mn-lt"/>
                <a:ea typeface="+mn-ea"/>
                <a:cs typeface="+mn-cs"/>
                <a:sym typeface="Helvetica"/>
              </a:rPr>
              <a:t>（</a:t>
            </a:r>
            <a:r>
              <a:t>2</a:t>
            </a:r>
            <a:r>
              <a:rPr>
                <a:latin typeface="+mn-lt"/>
                <a:ea typeface="+mn-ea"/>
                <a:cs typeface="+mn-cs"/>
                <a:sym typeface="Helvetica"/>
              </a:rPr>
              <a:t>）人工智能和大数据分析成为趋势</a:t>
            </a:r>
            <a:endParaRPr>
              <a:latin typeface="+mn-lt"/>
              <a:ea typeface="+mn-ea"/>
              <a:cs typeface="+mn-cs"/>
              <a:sym typeface="Helvetica"/>
            </a:endParaRPr>
          </a:p>
          <a:p>
            <a:pPr/>
            <a:r>
              <a:rPr>
                <a:latin typeface="+mn-lt"/>
                <a:ea typeface="+mn-ea"/>
                <a:cs typeface="+mn-cs"/>
                <a:sym typeface="Helvetica"/>
              </a:rPr>
              <a:t>无论是运营管理还是媒体制作工具，人工智能和大数据分析已成为主流的发展趋势，能够通过智能化的算法，提升用户使用工具时的效率，提供符合社交媒体运营和制作的系统数据。</a:t>
            </a:r>
            <a:endParaRPr>
              <a:latin typeface="+mn-lt"/>
              <a:ea typeface="+mn-ea"/>
              <a:cs typeface="+mn-cs"/>
              <a:sym typeface="Helvetica"/>
            </a:endParaRPr>
          </a:p>
          <a:p>
            <a:pPr/>
            <a:r>
              <a:rPr>
                <a:latin typeface="+mn-lt"/>
                <a:ea typeface="+mn-ea"/>
                <a:cs typeface="+mn-cs"/>
                <a:sym typeface="Helvetica"/>
              </a:rPr>
              <a:t>（</a:t>
            </a:r>
            <a:r>
              <a:t>3</a:t>
            </a:r>
            <a:r>
              <a:rPr>
                <a:latin typeface="+mn-lt"/>
                <a:ea typeface="+mn-ea"/>
                <a:cs typeface="+mn-cs"/>
                <a:sym typeface="Helvetica"/>
              </a:rPr>
              <a:t>）接口功能丰富</a:t>
            </a:r>
            <a:endParaRPr>
              <a:latin typeface="+mn-lt"/>
              <a:ea typeface="+mn-ea"/>
              <a:cs typeface="+mn-cs"/>
              <a:sym typeface="Helvetica"/>
            </a:endParaRPr>
          </a:p>
          <a:p>
            <a:pPr/>
            <a:r>
              <a:rPr>
                <a:latin typeface="+mn-lt"/>
                <a:ea typeface="+mn-ea"/>
                <a:cs typeface="+mn-cs"/>
                <a:sym typeface="Helvetica"/>
              </a:rPr>
              <a:t>所有的社交媒体工具，均提供了接入海外社交媒体平台的接口，可以方便的将制作完成的内容直接分享至相应的平台。</a:t>
            </a:r>
            <a:endParaRPr>
              <a:latin typeface="+mn-lt"/>
              <a:ea typeface="+mn-ea"/>
              <a:cs typeface="+mn-cs"/>
              <a:sym typeface="Helvetica"/>
            </a:endParaRPr>
          </a:p>
          <a:p>
            <a:pPr/>
            <a:r>
              <a:rPr>
                <a:latin typeface="+mn-lt"/>
                <a:ea typeface="+mn-ea"/>
                <a:cs typeface="+mn-cs"/>
                <a:sym typeface="Helvetica"/>
              </a:rPr>
              <a:t>（</a:t>
            </a:r>
            <a:r>
              <a:t>4</a:t>
            </a:r>
            <a:r>
              <a:rPr>
                <a:latin typeface="+mn-lt"/>
                <a:ea typeface="+mn-ea"/>
                <a:cs typeface="+mn-cs"/>
                <a:sym typeface="Helvetica"/>
              </a:rPr>
              <a:t>）移动化</a:t>
            </a:r>
            <a:endParaRPr>
              <a:latin typeface="+mn-lt"/>
              <a:ea typeface="+mn-ea"/>
              <a:cs typeface="+mn-cs"/>
              <a:sym typeface="Helvetica"/>
            </a:endParaRPr>
          </a:p>
          <a:p>
            <a:pPr/>
            <a:r>
              <a:rPr>
                <a:latin typeface="+mn-lt"/>
                <a:ea typeface="+mn-ea"/>
                <a:cs typeface="+mn-cs"/>
                <a:sym typeface="Helvetica"/>
              </a:rPr>
              <a:t>移动网络的普及和网速的提升，各类新媒体产品和应用，在移动端的实现成为可能。移动终端已成为主要的平台流量入口，很多应用工具均将发展重点放在了移动端上。</a:t>
            </a:r>
            <a:endParaRPr>
              <a:latin typeface="+mn-lt"/>
              <a:ea typeface="+mn-ea"/>
              <a:cs typeface="+mn-cs"/>
              <a:sym typeface="Helvetic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5" name="Shape 1105"/>
          <p:cNvSpPr/>
          <p:nvPr>
            <p:ph type="sldImg"/>
          </p:nvPr>
        </p:nvSpPr>
        <p:spPr>
          <a:prstGeom prst="rect">
            <a:avLst/>
          </a:prstGeom>
        </p:spPr>
        <p:txBody>
          <a:bodyPr/>
          <a:lstStyle/>
          <a:p>
            <a:pPr/>
          </a:p>
        </p:txBody>
      </p:sp>
      <p:sp>
        <p:nvSpPr>
          <p:cNvPr id="1106" name="Shape 1106"/>
          <p:cNvSpPr/>
          <p:nvPr>
            <p:ph type="body" sz="quarter" idx="1"/>
          </p:nvPr>
        </p:nvSpPr>
        <p:spPr>
          <a:prstGeom prst="rect">
            <a:avLst/>
          </a:prstGeom>
        </p:spPr>
        <p:txBody>
          <a:bodyPr/>
          <a:lstStyle/>
          <a:p>
            <a:pPr/>
            <a:r>
              <a:rPr>
                <a:latin typeface="+mn-lt"/>
                <a:ea typeface="+mn-ea"/>
                <a:cs typeface="+mn-cs"/>
                <a:sym typeface="Helvetica"/>
              </a:rPr>
              <a:t>目前海媒正在用的账号就是事先抢注，注册之后才将账号移交给了海媒。由于互联网平台的特点，账号和域名资源都是唯一的并且有些账号可以充分体现账号所有者的品牌形象，账号资源及其宝贵。因此我们在调研过程中抢注了一批账号</a:t>
            </a:r>
            <a:endParaRPr>
              <a:latin typeface="+mn-lt"/>
              <a:ea typeface="+mn-ea"/>
              <a:cs typeface="+mn-cs"/>
              <a:sym typeface="Helvetica"/>
            </a:endParaRPr>
          </a:p>
          <a:p>
            <a:pPr>
              <a:defRPr>
                <a:latin typeface="+mn-lt"/>
                <a:ea typeface="+mn-ea"/>
                <a:cs typeface="+mn-cs"/>
                <a:sym typeface="Helvetica"/>
              </a:defRPr>
            </a:pPr>
          </a:p>
          <a:p>
            <a:pPr>
              <a:defRPr>
                <a:latin typeface="+mn-lt"/>
                <a:ea typeface="+mn-ea"/>
                <a:cs typeface="+mn-cs"/>
                <a:sym typeface="Helvetica"/>
              </a:defRPr>
            </a:pPr>
            <a:r>
              <a:t>我们所有的研究都是针对这四块进行的一系列的介绍，基本的信息都已经介绍完毕，最后，就根据这四块内容，我们做出最终的总结。</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a:pPr/>
          </a:p>
        </p:txBody>
      </p:sp>
      <p:sp>
        <p:nvSpPr>
          <p:cNvPr id="458" name="Shape 458"/>
          <p:cNvSpPr/>
          <p:nvPr>
            <p:ph type="body" sz="quarter" idx="1"/>
          </p:nvPr>
        </p:nvSpPr>
        <p:spPr>
          <a:prstGeom prst="rect">
            <a:avLst/>
          </a:prstGeom>
        </p:spPr>
        <p:txBody>
          <a:bodyPr/>
          <a:lstStyle/>
          <a:p>
            <a:pPr/>
            <a:r>
              <a:t>Facebook</a:t>
            </a:r>
            <a:r>
              <a:rPr>
                <a:latin typeface="+mn-lt"/>
                <a:ea typeface="+mn-ea"/>
                <a:cs typeface="+mn-cs"/>
                <a:sym typeface="Helvetica"/>
              </a:rPr>
              <a:t>数量占据主要比例</a:t>
            </a:r>
          </a:p>
          <a:p>
            <a:pPr/>
            <a:r>
              <a:rPr>
                <a:latin typeface="+mn-lt"/>
                <a:ea typeface="+mn-ea"/>
                <a:cs typeface="+mn-cs"/>
                <a:sym typeface="Helvetica"/>
              </a:rPr>
              <a:t>需要进一步扩大新华社在</a:t>
            </a:r>
            <a:r>
              <a:t>twitter</a:t>
            </a:r>
            <a:r>
              <a:t> </a:t>
            </a:r>
            <a:r>
              <a:t>youtube</a:t>
            </a:r>
            <a:r>
              <a:rPr>
                <a:latin typeface="+mn-lt"/>
                <a:ea typeface="+mn-ea"/>
                <a:cs typeface="+mn-cs"/>
                <a:sym typeface="Helvetica"/>
              </a:rPr>
              <a:t>的转播力</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3" name="Shape 1113"/>
          <p:cNvSpPr/>
          <p:nvPr>
            <p:ph type="sldImg"/>
          </p:nvPr>
        </p:nvSpPr>
        <p:spPr>
          <a:prstGeom prst="rect">
            <a:avLst/>
          </a:prstGeom>
        </p:spPr>
        <p:txBody>
          <a:bodyPr/>
          <a:lstStyle/>
          <a:p>
            <a:pPr/>
          </a:p>
        </p:txBody>
      </p:sp>
      <p:sp>
        <p:nvSpPr>
          <p:cNvPr id="1114" name="Shape 1114"/>
          <p:cNvSpPr/>
          <p:nvPr>
            <p:ph type="body" sz="quarter" idx="1"/>
          </p:nvPr>
        </p:nvSpPr>
        <p:spPr>
          <a:prstGeom prst="rect">
            <a:avLst/>
          </a:prstGeom>
        </p:spPr>
        <p:txBody>
          <a:bodyPr/>
          <a:lstStyle/>
          <a:p>
            <a:pPr/>
            <a:r>
              <a:rPr>
                <a:latin typeface="+mn-lt"/>
                <a:ea typeface="+mn-ea"/>
                <a:cs typeface="+mn-cs"/>
                <a:sym typeface="Helvetica"/>
              </a:rPr>
              <a:t>经过以上在海外社交媒体平台、前沿技术与报道安全、视频及直播技术和海媒辅助编辑工具等四方面的调研，使得调研团队进一步认识了海外社交媒体的传播特点，能够有针对性地对某一课题展开调研，对今后技术在海外社交媒体报道中的运用有了更加深刻的认识，也为利用海外社交媒体技术增强国际传播能力提供了借鉴</a:t>
            </a:r>
            <a: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2019年，我们对海外社交媒体有如下的展望，继续推动。。。。</a:t>
            </a:r>
          </a:p>
          <a:p>
            <a:pPr/>
            <a:r>
              <a:t>主要在内容建设，平台建设，落地推广三个方面，来进一步提升我社报道质量，发出中国声音，提升账号集群覆盖和影响力，优化粉丝结构，加大粉丝互动及推广力度。</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lvl1pPr>
              <a:defRPr>
                <a:latin typeface="+mn-lt"/>
                <a:ea typeface="+mn-ea"/>
                <a:cs typeface="+mn-cs"/>
                <a:sym typeface="Helvetica"/>
              </a:defRPr>
            </a:lvl1pPr>
          </a:lstStyle>
          <a:p>
            <a:pPr>
              <a:defRPr>
                <a:latin typeface="+mj-lt"/>
                <a:ea typeface="+mj-ea"/>
                <a:cs typeface="+mj-cs"/>
                <a:sym typeface="华文楷体"/>
              </a:defRPr>
            </a:pPr>
            <a:r>
              <a:rPr>
                <a:latin typeface="+mn-lt"/>
                <a:ea typeface="+mn-ea"/>
                <a:cs typeface="+mn-cs"/>
                <a:sym typeface="Helvetica"/>
              </a:rPr>
              <a:t>在我社海外社交媒体发展壮大的过程中，技术一直扮演了重要的角色，技术在未来将如何继续起到引领和支撑的作用，达到增强国际传播能力的目标呢？带着这一问题，我们主要在以下四方面开展了调研：社交媒体平台、前沿技术与报道安全、视频及直播技术以及海媒辅助编辑工具。</a:t>
            </a:r>
            <a:endParaRPr>
              <a:latin typeface="+mn-lt"/>
              <a:ea typeface="+mn-ea"/>
              <a:cs typeface="+mn-cs"/>
              <a:sym typeface="Helvetic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r>
              <a:rPr>
                <a:latin typeface="+mn-lt"/>
                <a:ea typeface="+mn-ea"/>
                <a:cs typeface="+mn-cs"/>
                <a:sym typeface="Helvetica"/>
              </a:rPr>
              <a:t>其中第一部分是社交媒体平台。针对社交媒体平台我们首总结出了以下的主要优缺点。</a:t>
            </a:r>
            <a:endParaRPr>
              <a:latin typeface="+mn-lt"/>
              <a:ea typeface="+mn-ea"/>
              <a:cs typeface="+mn-cs"/>
              <a:sym typeface="Helvetica"/>
            </a:endParaRPr>
          </a:p>
          <a:p>
            <a:pPr/>
            <a:r>
              <a:rPr>
                <a:latin typeface="+mn-lt"/>
                <a:ea typeface="+mn-ea"/>
                <a:cs typeface="+mn-cs"/>
                <a:sym typeface="Helvetica"/>
              </a:rPr>
              <a:t>目前我社的海外社交媒体报道主要集中在推特（</a:t>
            </a:r>
            <a:r>
              <a:t>Twitter</a:t>
            </a:r>
            <a:r>
              <a:rPr>
                <a:latin typeface="+mn-lt"/>
                <a:ea typeface="+mn-ea"/>
                <a:cs typeface="+mn-cs"/>
                <a:sym typeface="Helvetica"/>
              </a:rPr>
              <a:t>）、脸谱（</a:t>
            </a:r>
            <a:r>
              <a:t>Facebook</a:t>
            </a:r>
            <a:r>
              <a:rPr>
                <a:latin typeface="+mn-lt"/>
                <a:ea typeface="+mn-ea"/>
                <a:cs typeface="+mn-cs"/>
                <a:sym typeface="Helvetica"/>
              </a:rPr>
              <a:t>）和优兔（</a:t>
            </a:r>
            <a:r>
              <a:t>Youtube</a:t>
            </a:r>
            <a:r>
              <a:rPr>
                <a:latin typeface="+mn-lt"/>
                <a:ea typeface="+mn-ea"/>
                <a:cs typeface="+mn-cs"/>
                <a:sym typeface="Helvetica"/>
              </a:rPr>
              <a:t>），这些社交媒体平台的优点是成熟、用户量大，而缺点也恰恰是这些平台过于成熟，无法满足新的媒体形式或用户群体。如果在某个新的社交媒体平台刚刚开始展露头角时，就有针对的进行相应的新华社品牌宣传和报道，相信占领这一平台的机会可以大大增加，成本会大大减小。</a:t>
            </a:r>
            <a:endParaRPr>
              <a:latin typeface="+mn-lt"/>
              <a:ea typeface="+mn-ea"/>
              <a:cs typeface="+mn-cs"/>
              <a:sym typeface="Helvetica"/>
            </a:endParaRPr>
          </a:p>
          <a:p>
            <a:pPr/>
          </a:p>
          <a:p>
            <a:pPr/>
            <a:r>
              <a:rPr>
                <a:latin typeface="+mn-lt"/>
                <a:ea typeface="+mn-ea"/>
                <a:cs typeface="+mn-cs"/>
                <a:sym typeface="Helvetica"/>
              </a:rPr>
              <a:t>根据这一指导思想，我们对多家海外社交媒体平台进行了调研。</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Shape 547"/>
          <p:cNvSpPr/>
          <p:nvPr>
            <p:ph type="sldImg"/>
          </p:nvPr>
        </p:nvSpPr>
        <p:spPr>
          <a:prstGeom prst="rect">
            <a:avLst/>
          </a:prstGeom>
        </p:spPr>
        <p:txBody>
          <a:bodyPr/>
          <a:lstStyle/>
          <a:p>
            <a:pPr/>
          </a:p>
        </p:txBody>
      </p:sp>
      <p:sp>
        <p:nvSpPr>
          <p:cNvPr id="548" name="Shape 548"/>
          <p:cNvSpPr/>
          <p:nvPr>
            <p:ph type="body" sz="quarter" idx="1"/>
          </p:nvPr>
        </p:nvSpPr>
        <p:spPr>
          <a:prstGeom prst="rect">
            <a:avLst/>
          </a:prstGeom>
        </p:spPr>
        <p:txBody>
          <a:bodyPr/>
          <a:lstStyle/>
          <a:p>
            <a:pPr/>
          </a:p>
          <a:p>
            <a:pPr/>
            <a:r>
              <a:t>###</a:t>
            </a:r>
            <a:r>
              <a:rPr>
                <a:latin typeface="+mn-lt"/>
                <a:ea typeface="+mn-ea"/>
                <a:cs typeface="+mn-cs"/>
                <a:sym typeface="Helvetica"/>
              </a:rPr>
              <a:t>互联网出现的短短数十年内已经拥有数十亿用户。只有了解用户才能更好的满足用户对于新闻资讯的需求。运营海外社交媒体就显得十分重要。而</a:t>
            </a:r>
            <a:r>
              <a:t>更好的运营，我们首要做的就是了解社交媒体平台的多样性</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a:r>
              <a:rPr>
                <a:latin typeface="+mn-lt"/>
                <a:ea typeface="+mn-ea"/>
                <a:cs typeface="+mn-cs"/>
                <a:sym typeface="Helvetica"/>
              </a:rPr>
              <a:t>第一个是vk ，vk是俄罗斯知名在线社交服务网站，用户主要来自俄语体系国家，提供俄语。。。。。</a:t>
            </a:r>
          </a:p>
          <a:p>
            <a:pPr/>
          </a:p>
          <a:p>
            <a:pPr/>
            <a:r>
              <a:rPr>
                <a:latin typeface="+mn-lt"/>
                <a:ea typeface="+mn-ea"/>
                <a:cs typeface="+mn-cs"/>
                <a:sym typeface="Helvetica"/>
              </a:rPr>
              <a:t>网站目前有超过</a:t>
            </a:r>
            <a:r>
              <a:t>2.5</a:t>
            </a:r>
            <a:r>
              <a:rPr>
                <a:latin typeface="+mn-lt"/>
                <a:ea typeface="+mn-ea"/>
                <a:cs typeface="+mn-cs"/>
                <a:sym typeface="Helvetica"/>
              </a:rPr>
              <a:t>亿验证用户，月均活跃用户数超过</a:t>
            </a:r>
            <a:r>
              <a:t>1</a:t>
            </a:r>
            <a:r>
              <a:rPr>
                <a:latin typeface="+mn-lt"/>
                <a:ea typeface="+mn-ea"/>
                <a:cs typeface="+mn-cs"/>
                <a:sym typeface="Helvetica"/>
              </a:rPr>
              <a:t>亿，有很大的推广空间</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5">
    <p:spTree>
      <p:nvGrpSpPr>
        <p:cNvPr id="1" name=""/>
        <p:cNvGrpSpPr/>
        <p:nvPr/>
      </p:nvGrpSpPr>
      <p:grpSpPr>
        <a:xfrm>
          <a:off x="0" y="0"/>
          <a:ext cx="0" cy="0"/>
          <a:chOff x="0" y="0"/>
          <a:chExt cx="0" cy="0"/>
        </a:xfrm>
      </p:grpSpPr>
      <p:sp>
        <p:nvSpPr>
          <p:cNvPr id="11" name="Picture Placeholder 3"/>
          <p:cNvSpPr/>
          <p:nvPr>
            <p:ph type="pic" idx="13"/>
          </p:nvPr>
        </p:nvSpPr>
        <p:spPr>
          <a:xfrm>
            <a:off x="0" y="0"/>
            <a:ext cx="12192000" cy="6858000"/>
          </a:xfrm>
          <a:prstGeom prst="rect">
            <a:avLst/>
          </a:prstGeom>
        </p:spPr>
        <p:txBody>
          <a:bodyPr lIns="91439" rIns="91439"/>
          <a:lstStyle/>
          <a:p>
            <a:pPr/>
          </a:p>
        </p:txBody>
      </p:sp>
      <p:sp>
        <p:nvSpPr>
          <p:cNvPr id="1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8_Custom Layout">
    <p:spTree>
      <p:nvGrpSpPr>
        <p:cNvPr id="1" name=""/>
        <p:cNvGrpSpPr/>
        <p:nvPr/>
      </p:nvGrpSpPr>
      <p:grpSpPr>
        <a:xfrm>
          <a:off x="0" y="0"/>
          <a:ext cx="0" cy="0"/>
          <a:chOff x="0" y="0"/>
          <a:chExt cx="0" cy="0"/>
        </a:xfrm>
      </p:grpSpPr>
      <p:sp>
        <p:nvSpPr>
          <p:cNvPr id="99" name="Picture Placeholder 3"/>
          <p:cNvSpPr/>
          <p:nvPr>
            <p:ph type="pic" sz="quarter" idx="13"/>
          </p:nvPr>
        </p:nvSpPr>
        <p:spPr>
          <a:xfrm>
            <a:off x="1520534" y="2821413"/>
            <a:ext cx="850097" cy="841691"/>
          </a:xfrm>
          <a:prstGeom prst="rect">
            <a:avLst/>
          </a:prstGeom>
        </p:spPr>
        <p:txBody>
          <a:bodyPr lIns="91439" rIns="91439"/>
          <a:lstStyle/>
          <a:p>
            <a:pPr/>
          </a:p>
        </p:txBody>
      </p:sp>
      <p:sp>
        <p:nvSpPr>
          <p:cNvPr id="100" name="Picture Placeholder 3"/>
          <p:cNvSpPr/>
          <p:nvPr>
            <p:ph type="pic" sz="quarter" idx="14"/>
          </p:nvPr>
        </p:nvSpPr>
        <p:spPr>
          <a:xfrm>
            <a:off x="4230554" y="4308252"/>
            <a:ext cx="850097" cy="841691"/>
          </a:xfrm>
          <a:prstGeom prst="rect">
            <a:avLst/>
          </a:prstGeom>
        </p:spPr>
        <p:txBody>
          <a:bodyPr lIns="91439" rIns="91439"/>
          <a:lstStyle/>
          <a:p>
            <a:pPr/>
          </a:p>
        </p:txBody>
      </p:sp>
      <p:sp>
        <p:nvSpPr>
          <p:cNvPr id="101" name="Picture Placeholder 3"/>
          <p:cNvSpPr/>
          <p:nvPr>
            <p:ph type="pic" sz="quarter" idx="15"/>
          </p:nvPr>
        </p:nvSpPr>
        <p:spPr>
          <a:xfrm>
            <a:off x="6903735" y="2812837"/>
            <a:ext cx="850097" cy="841691"/>
          </a:xfrm>
          <a:prstGeom prst="rect">
            <a:avLst/>
          </a:prstGeom>
        </p:spPr>
        <p:txBody>
          <a:bodyPr lIns="91439" rIns="91439"/>
          <a:lstStyle/>
          <a:p>
            <a:pPr/>
          </a:p>
        </p:txBody>
      </p:sp>
      <p:sp>
        <p:nvSpPr>
          <p:cNvPr id="102" name="Picture Placeholder 3"/>
          <p:cNvSpPr/>
          <p:nvPr>
            <p:ph type="pic" sz="quarter" idx="16"/>
          </p:nvPr>
        </p:nvSpPr>
        <p:spPr>
          <a:xfrm>
            <a:off x="9463393" y="4308252"/>
            <a:ext cx="850097" cy="841691"/>
          </a:xfrm>
          <a:prstGeom prst="rect">
            <a:avLst/>
          </a:prstGeom>
        </p:spPr>
        <p:txBody>
          <a:bodyPr lIns="91439" rIns="91439"/>
          <a:lstStyle/>
          <a:p>
            <a:pPr/>
          </a:p>
        </p:txBody>
      </p:sp>
      <p:sp>
        <p:nvSpPr>
          <p:cNvPr id="10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9_Custom Layout">
    <p:spTree>
      <p:nvGrpSpPr>
        <p:cNvPr id="1" name=""/>
        <p:cNvGrpSpPr/>
        <p:nvPr/>
      </p:nvGrpSpPr>
      <p:grpSpPr>
        <a:xfrm>
          <a:off x="0" y="0"/>
          <a:ext cx="0" cy="0"/>
          <a:chOff x="0" y="0"/>
          <a:chExt cx="0" cy="0"/>
        </a:xfrm>
      </p:grpSpPr>
      <p:sp>
        <p:nvSpPr>
          <p:cNvPr id="110" name="Picture Placeholder 3"/>
          <p:cNvSpPr/>
          <p:nvPr>
            <p:ph type="pic" sz="quarter" idx="13"/>
          </p:nvPr>
        </p:nvSpPr>
        <p:spPr>
          <a:xfrm>
            <a:off x="1111901" y="2349441"/>
            <a:ext cx="2001794" cy="3248674"/>
          </a:xfrm>
          <a:prstGeom prst="rect">
            <a:avLst/>
          </a:prstGeom>
        </p:spPr>
        <p:txBody>
          <a:bodyPr lIns="91439" rIns="91439"/>
          <a:lstStyle/>
          <a:p>
            <a:pPr/>
          </a:p>
        </p:txBody>
      </p:sp>
      <p:sp>
        <p:nvSpPr>
          <p:cNvPr id="111" name="Picture Placeholder 3"/>
          <p:cNvSpPr/>
          <p:nvPr>
            <p:ph type="pic" sz="quarter" idx="14"/>
          </p:nvPr>
        </p:nvSpPr>
        <p:spPr>
          <a:xfrm>
            <a:off x="3114461" y="2349439"/>
            <a:ext cx="3546096" cy="3248674"/>
          </a:xfrm>
          <a:prstGeom prst="rect">
            <a:avLst/>
          </a:prstGeom>
        </p:spPr>
        <p:txBody>
          <a:bodyPr lIns="91439" rIns="91439"/>
          <a:lstStyle/>
          <a:p>
            <a:pPr/>
          </a:p>
        </p:txBody>
      </p:sp>
      <p:sp>
        <p:nvSpPr>
          <p:cNvPr id="112" name="Picture Placeholder 3"/>
          <p:cNvSpPr/>
          <p:nvPr>
            <p:ph type="pic" sz="quarter" idx="15"/>
          </p:nvPr>
        </p:nvSpPr>
        <p:spPr>
          <a:xfrm>
            <a:off x="6660559" y="2349439"/>
            <a:ext cx="2106925" cy="1624339"/>
          </a:xfrm>
          <a:prstGeom prst="rect">
            <a:avLst/>
          </a:prstGeom>
        </p:spPr>
        <p:txBody>
          <a:bodyPr lIns="91439" rIns="91439"/>
          <a:lstStyle/>
          <a:p>
            <a:pPr/>
          </a:p>
        </p:txBody>
      </p:sp>
      <p:sp>
        <p:nvSpPr>
          <p:cNvPr id="113" name="Picture Placeholder 3"/>
          <p:cNvSpPr/>
          <p:nvPr>
            <p:ph type="pic" sz="quarter" idx="16"/>
          </p:nvPr>
        </p:nvSpPr>
        <p:spPr>
          <a:xfrm>
            <a:off x="8767482" y="2349439"/>
            <a:ext cx="2097613" cy="1624339"/>
          </a:xfrm>
          <a:prstGeom prst="rect">
            <a:avLst/>
          </a:prstGeom>
        </p:spPr>
        <p:txBody>
          <a:bodyPr lIns="91439" rIns="91439"/>
          <a:lstStyle/>
          <a:p>
            <a:pPr/>
          </a:p>
        </p:txBody>
      </p:sp>
      <p:sp>
        <p:nvSpPr>
          <p:cNvPr id="114" name="Picture Placeholder 3"/>
          <p:cNvSpPr/>
          <p:nvPr>
            <p:ph type="pic" sz="quarter" idx="17"/>
          </p:nvPr>
        </p:nvSpPr>
        <p:spPr>
          <a:xfrm>
            <a:off x="6660559" y="3973776"/>
            <a:ext cx="4204537" cy="1624339"/>
          </a:xfrm>
          <a:prstGeom prst="rect">
            <a:avLst/>
          </a:prstGeom>
        </p:spPr>
        <p:txBody>
          <a:bodyPr lIns="91439" rIns="91439"/>
          <a:lstStyle/>
          <a:p>
            <a:pPr/>
          </a:p>
        </p:txBody>
      </p:sp>
      <p:sp>
        <p:nvSpPr>
          <p:cNvPr id="11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0_Custom Layout">
    <p:spTree>
      <p:nvGrpSpPr>
        <p:cNvPr id="1" name=""/>
        <p:cNvGrpSpPr/>
        <p:nvPr/>
      </p:nvGrpSpPr>
      <p:grpSpPr>
        <a:xfrm>
          <a:off x="0" y="0"/>
          <a:ext cx="0" cy="0"/>
          <a:chOff x="0" y="0"/>
          <a:chExt cx="0" cy="0"/>
        </a:xfrm>
      </p:grpSpPr>
      <p:sp>
        <p:nvSpPr>
          <p:cNvPr id="122" name="TextBox 2"/>
          <p:cNvSpPr txBox="1"/>
          <p:nvPr/>
        </p:nvSpPr>
        <p:spPr>
          <a:xfrm>
            <a:off x="1023369" y="909375"/>
            <a:ext cx="6048956"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404040"/>
                </a:solidFill>
              </a:defRPr>
            </a:lvl1pPr>
          </a:lstStyle>
          <a:p>
            <a:pPr/>
            <a:r>
              <a:t>OUR PORTFOLIO</a:t>
            </a:r>
          </a:p>
        </p:txBody>
      </p:sp>
      <p:sp>
        <p:nvSpPr>
          <p:cNvPr id="123" name="7 CuadroTexto"/>
          <p:cNvSpPr txBox="1"/>
          <p:nvPr/>
        </p:nvSpPr>
        <p:spPr>
          <a:xfrm>
            <a:off x="1023369" y="1259885"/>
            <a:ext cx="6301592" cy="67818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ts val="1600"/>
              </a:lnSpc>
              <a:defRPr sz="1000">
                <a:solidFill>
                  <a:srgbClr val="808080"/>
                </a:solidFill>
              </a:defRPr>
            </a:pPr>
          </a:p>
          <a:p>
            <a:pPr>
              <a:lnSpc>
                <a:spcPts val="1600"/>
              </a:lnSpc>
              <a:defRPr sz="1000">
                <a:solidFill>
                  <a:srgbClr val="808080"/>
                </a:solidFill>
              </a:defRPr>
            </a:pPr>
            <a:r>
              <a:t>Simply dummy text of the printing and typesetting industry when an unknown printertype specimen book unknown printer took a galley of type and scrambled.</a:t>
            </a:r>
          </a:p>
        </p:txBody>
      </p:sp>
      <p:sp>
        <p:nvSpPr>
          <p:cNvPr id="124" name="Picture Placeholder 7"/>
          <p:cNvSpPr/>
          <p:nvPr>
            <p:ph type="pic" sz="quarter" idx="13"/>
          </p:nvPr>
        </p:nvSpPr>
        <p:spPr>
          <a:xfrm>
            <a:off x="1090044" y="2318280"/>
            <a:ext cx="3219338" cy="2882857"/>
          </a:xfrm>
          <a:prstGeom prst="rect">
            <a:avLst/>
          </a:prstGeom>
        </p:spPr>
        <p:txBody>
          <a:bodyPr lIns="91439" rIns="91439"/>
          <a:lstStyle/>
          <a:p>
            <a:pPr/>
          </a:p>
        </p:txBody>
      </p:sp>
      <p:sp>
        <p:nvSpPr>
          <p:cNvPr id="125" name="Picture Placeholder 7"/>
          <p:cNvSpPr/>
          <p:nvPr>
            <p:ph type="pic" sz="quarter" idx="14"/>
          </p:nvPr>
        </p:nvSpPr>
        <p:spPr>
          <a:xfrm>
            <a:off x="4537642" y="2318280"/>
            <a:ext cx="3219337" cy="2882857"/>
          </a:xfrm>
          <a:prstGeom prst="rect">
            <a:avLst/>
          </a:prstGeom>
        </p:spPr>
        <p:txBody>
          <a:bodyPr lIns="91439" rIns="91439"/>
          <a:lstStyle/>
          <a:p>
            <a:pPr/>
          </a:p>
        </p:txBody>
      </p:sp>
      <p:sp>
        <p:nvSpPr>
          <p:cNvPr id="126" name="Picture Placeholder 7"/>
          <p:cNvSpPr/>
          <p:nvPr>
            <p:ph type="pic" sz="quarter" idx="15"/>
          </p:nvPr>
        </p:nvSpPr>
        <p:spPr>
          <a:xfrm>
            <a:off x="7985238" y="2318280"/>
            <a:ext cx="3219337" cy="2882857"/>
          </a:xfrm>
          <a:prstGeom prst="rect">
            <a:avLst/>
          </a:prstGeom>
        </p:spPr>
        <p:txBody>
          <a:bodyPr lIns="91439" rIns="91439"/>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1_Custom Layout">
    <p:spTree>
      <p:nvGrpSpPr>
        <p:cNvPr id="1" name=""/>
        <p:cNvGrpSpPr/>
        <p:nvPr/>
      </p:nvGrpSpPr>
      <p:grpSpPr>
        <a:xfrm>
          <a:off x="0" y="0"/>
          <a:ext cx="0" cy="0"/>
          <a:chOff x="0" y="0"/>
          <a:chExt cx="0" cy="0"/>
        </a:xfrm>
      </p:grpSpPr>
      <p:sp>
        <p:nvSpPr>
          <p:cNvPr id="134" name="Picture Placeholder 7"/>
          <p:cNvSpPr/>
          <p:nvPr>
            <p:ph type="pic" sz="quarter" idx="13"/>
          </p:nvPr>
        </p:nvSpPr>
        <p:spPr>
          <a:xfrm>
            <a:off x="995247" y="1115394"/>
            <a:ext cx="3159830" cy="4576057"/>
          </a:xfrm>
          <a:prstGeom prst="rect">
            <a:avLst/>
          </a:prstGeom>
        </p:spPr>
        <p:txBody>
          <a:bodyPr lIns="91439" rIns="91439"/>
          <a:lstStyle/>
          <a:p>
            <a:pPr/>
          </a:p>
        </p:txBody>
      </p:sp>
      <p:sp>
        <p:nvSpPr>
          <p:cNvPr id="135" name="Picture Placeholder 7"/>
          <p:cNvSpPr/>
          <p:nvPr>
            <p:ph type="pic" sz="quarter" idx="14"/>
          </p:nvPr>
        </p:nvSpPr>
        <p:spPr>
          <a:xfrm>
            <a:off x="4434830" y="2514599"/>
            <a:ext cx="3219335" cy="3176852"/>
          </a:xfrm>
          <a:prstGeom prst="rect">
            <a:avLst/>
          </a:prstGeom>
        </p:spPr>
        <p:txBody>
          <a:bodyPr lIns="91439" rIns="91439"/>
          <a:lstStyle/>
          <a:p>
            <a:pPr/>
          </a:p>
        </p:txBody>
      </p:sp>
      <p:sp>
        <p:nvSpPr>
          <p:cNvPr id="136" name="Picture Placeholder 7"/>
          <p:cNvSpPr/>
          <p:nvPr>
            <p:ph type="pic" sz="quarter" idx="15"/>
          </p:nvPr>
        </p:nvSpPr>
        <p:spPr>
          <a:xfrm>
            <a:off x="7933915" y="2533650"/>
            <a:ext cx="3219335" cy="3157800"/>
          </a:xfrm>
          <a:prstGeom prst="rect">
            <a:avLst/>
          </a:prstGeom>
        </p:spPr>
        <p:txBody>
          <a:bodyPr lIns="91439" rIns="91439"/>
          <a:lstStyle/>
          <a:p>
            <a:pPr/>
          </a:p>
        </p:txBody>
      </p:sp>
      <p:sp>
        <p:nvSpPr>
          <p:cNvPr id="13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2_Custom Layout">
    <p:spTree>
      <p:nvGrpSpPr>
        <p:cNvPr id="1" name=""/>
        <p:cNvGrpSpPr/>
        <p:nvPr/>
      </p:nvGrpSpPr>
      <p:grpSpPr>
        <a:xfrm>
          <a:off x="0" y="0"/>
          <a:ext cx="0" cy="0"/>
          <a:chOff x="0" y="0"/>
          <a:chExt cx="0" cy="0"/>
        </a:xfrm>
      </p:grpSpPr>
      <p:sp>
        <p:nvSpPr>
          <p:cNvPr id="144" name="Picture Placeholder 7"/>
          <p:cNvSpPr/>
          <p:nvPr>
            <p:ph type="pic" sz="quarter" idx="13"/>
          </p:nvPr>
        </p:nvSpPr>
        <p:spPr>
          <a:xfrm>
            <a:off x="0" y="1092430"/>
            <a:ext cx="2737574" cy="3108226"/>
          </a:xfrm>
          <a:prstGeom prst="rect">
            <a:avLst/>
          </a:prstGeom>
        </p:spPr>
        <p:txBody>
          <a:bodyPr lIns="91439" rIns="91439"/>
          <a:lstStyle/>
          <a:p>
            <a:pPr/>
          </a:p>
        </p:txBody>
      </p:sp>
      <p:sp>
        <p:nvSpPr>
          <p:cNvPr id="145" name="Picture Placeholder 7"/>
          <p:cNvSpPr/>
          <p:nvPr>
            <p:ph type="pic" sz="quarter" idx="14"/>
          </p:nvPr>
        </p:nvSpPr>
        <p:spPr>
          <a:xfrm>
            <a:off x="0" y="4276490"/>
            <a:ext cx="2737574" cy="1529937"/>
          </a:xfrm>
          <a:prstGeom prst="rect">
            <a:avLst/>
          </a:prstGeom>
        </p:spPr>
        <p:txBody>
          <a:bodyPr lIns="91439" rIns="91439"/>
          <a:lstStyle/>
          <a:p>
            <a:pPr/>
          </a:p>
        </p:txBody>
      </p:sp>
      <p:sp>
        <p:nvSpPr>
          <p:cNvPr id="146" name="Picture Placeholder 7"/>
          <p:cNvSpPr/>
          <p:nvPr>
            <p:ph type="pic" sz="quarter" idx="15"/>
          </p:nvPr>
        </p:nvSpPr>
        <p:spPr>
          <a:xfrm>
            <a:off x="2815550" y="1106959"/>
            <a:ext cx="2742367" cy="2414485"/>
          </a:xfrm>
          <a:prstGeom prst="rect">
            <a:avLst/>
          </a:prstGeom>
        </p:spPr>
        <p:txBody>
          <a:bodyPr lIns="91439" rIns="91439"/>
          <a:lstStyle/>
          <a:p>
            <a:pPr/>
          </a:p>
        </p:txBody>
      </p:sp>
      <p:sp>
        <p:nvSpPr>
          <p:cNvPr id="147" name="Picture Placeholder 7"/>
          <p:cNvSpPr/>
          <p:nvPr>
            <p:ph type="pic" sz="quarter" idx="16"/>
          </p:nvPr>
        </p:nvSpPr>
        <p:spPr>
          <a:xfrm>
            <a:off x="2815550" y="3596640"/>
            <a:ext cx="2751216" cy="2209787"/>
          </a:xfrm>
          <a:prstGeom prst="rect">
            <a:avLst/>
          </a:prstGeom>
        </p:spPr>
        <p:txBody>
          <a:bodyPr lIns="91439" rIns="91439"/>
          <a:lstStyle/>
          <a:p>
            <a:pPr/>
          </a:p>
        </p:txBody>
      </p:sp>
      <p:sp>
        <p:nvSpPr>
          <p:cNvPr id="14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3_Custom Layout">
    <p:spTree>
      <p:nvGrpSpPr>
        <p:cNvPr id="1" name=""/>
        <p:cNvGrpSpPr/>
        <p:nvPr/>
      </p:nvGrpSpPr>
      <p:grpSpPr>
        <a:xfrm>
          <a:off x="0" y="0"/>
          <a:ext cx="0" cy="0"/>
          <a:chOff x="0" y="0"/>
          <a:chExt cx="0" cy="0"/>
        </a:xfrm>
      </p:grpSpPr>
      <p:sp>
        <p:nvSpPr>
          <p:cNvPr id="155" name="Picture Placeholder 6"/>
          <p:cNvSpPr/>
          <p:nvPr>
            <p:ph type="pic" idx="13"/>
          </p:nvPr>
        </p:nvSpPr>
        <p:spPr>
          <a:xfrm>
            <a:off x="0" y="-1"/>
            <a:ext cx="12192000" cy="6858001"/>
          </a:xfrm>
          <a:prstGeom prst="rect">
            <a:avLst/>
          </a:prstGeom>
        </p:spPr>
        <p:txBody>
          <a:bodyPr lIns="91439" rIns="91439"/>
          <a:lstStyle/>
          <a:p>
            <a:pPr/>
          </a:p>
        </p:txBody>
      </p:sp>
      <p:sp>
        <p:nvSpPr>
          <p:cNvPr id="15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4_Custom Layout">
    <p:spTree>
      <p:nvGrpSpPr>
        <p:cNvPr id="1" name=""/>
        <p:cNvGrpSpPr/>
        <p:nvPr/>
      </p:nvGrpSpPr>
      <p:grpSpPr>
        <a:xfrm>
          <a:off x="0" y="0"/>
          <a:ext cx="0" cy="0"/>
          <a:chOff x="0" y="0"/>
          <a:chExt cx="0" cy="0"/>
        </a:xfrm>
      </p:grpSpPr>
      <p:sp>
        <p:nvSpPr>
          <p:cNvPr id="163" name="Picture Placeholder 2"/>
          <p:cNvSpPr/>
          <p:nvPr>
            <p:ph type="pic" sz="half" idx="13"/>
          </p:nvPr>
        </p:nvSpPr>
        <p:spPr>
          <a:xfrm>
            <a:off x="0" y="1455057"/>
            <a:ext cx="5783558" cy="3947888"/>
          </a:xfrm>
          <a:prstGeom prst="rect">
            <a:avLst/>
          </a:prstGeom>
        </p:spPr>
        <p:txBody>
          <a:bodyPr lIns="91439" rIns="91439"/>
          <a:lstStyle/>
          <a:p>
            <a:pPr/>
          </a:p>
        </p:txBody>
      </p:sp>
      <p:sp>
        <p:nvSpPr>
          <p:cNvPr id="1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5_Custom Layout">
    <p:spTree>
      <p:nvGrpSpPr>
        <p:cNvPr id="1" name=""/>
        <p:cNvGrpSpPr/>
        <p:nvPr/>
      </p:nvGrpSpPr>
      <p:grpSpPr>
        <a:xfrm>
          <a:off x="0" y="0"/>
          <a:ext cx="0" cy="0"/>
          <a:chOff x="0" y="0"/>
          <a:chExt cx="0" cy="0"/>
        </a:xfrm>
      </p:grpSpPr>
      <p:sp>
        <p:nvSpPr>
          <p:cNvPr id="171" name="Picture Placeholder 7"/>
          <p:cNvSpPr/>
          <p:nvPr>
            <p:ph type="pic" sz="quarter" idx="13"/>
          </p:nvPr>
        </p:nvSpPr>
        <p:spPr>
          <a:xfrm>
            <a:off x="6625235" y="1092430"/>
            <a:ext cx="2737574" cy="3108226"/>
          </a:xfrm>
          <a:prstGeom prst="rect">
            <a:avLst/>
          </a:prstGeom>
        </p:spPr>
        <p:txBody>
          <a:bodyPr lIns="91439" rIns="91439"/>
          <a:lstStyle/>
          <a:p>
            <a:pPr/>
          </a:p>
        </p:txBody>
      </p:sp>
      <p:sp>
        <p:nvSpPr>
          <p:cNvPr id="172" name="Picture Placeholder 7"/>
          <p:cNvSpPr/>
          <p:nvPr>
            <p:ph type="pic" sz="quarter" idx="14"/>
          </p:nvPr>
        </p:nvSpPr>
        <p:spPr>
          <a:xfrm>
            <a:off x="6625235" y="4276490"/>
            <a:ext cx="2737574" cy="1529937"/>
          </a:xfrm>
          <a:prstGeom prst="rect">
            <a:avLst/>
          </a:prstGeom>
        </p:spPr>
        <p:txBody>
          <a:bodyPr lIns="91439" rIns="91439"/>
          <a:lstStyle/>
          <a:p>
            <a:pPr/>
          </a:p>
        </p:txBody>
      </p:sp>
      <p:sp>
        <p:nvSpPr>
          <p:cNvPr id="173" name="Picture Placeholder 7"/>
          <p:cNvSpPr/>
          <p:nvPr>
            <p:ph type="pic" sz="quarter" idx="15"/>
          </p:nvPr>
        </p:nvSpPr>
        <p:spPr>
          <a:xfrm>
            <a:off x="9440784" y="1106959"/>
            <a:ext cx="2742368" cy="2414485"/>
          </a:xfrm>
          <a:prstGeom prst="rect">
            <a:avLst/>
          </a:prstGeom>
        </p:spPr>
        <p:txBody>
          <a:bodyPr lIns="91439" rIns="91439"/>
          <a:lstStyle/>
          <a:p>
            <a:pPr/>
          </a:p>
        </p:txBody>
      </p:sp>
      <p:sp>
        <p:nvSpPr>
          <p:cNvPr id="174" name="Picture Placeholder 7"/>
          <p:cNvSpPr/>
          <p:nvPr>
            <p:ph type="pic" sz="quarter" idx="16"/>
          </p:nvPr>
        </p:nvSpPr>
        <p:spPr>
          <a:xfrm>
            <a:off x="9440784" y="3596640"/>
            <a:ext cx="2751216" cy="2209787"/>
          </a:xfrm>
          <a:prstGeom prst="rect">
            <a:avLst/>
          </a:prstGeom>
        </p:spPr>
        <p:txBody>
          <a:bodyPr lIns="91439" rIns="91439"/>
          <a:lstStyle/>
          <a:p>
            <a:pPr/>
          </a:p>
        </p:txBody>
      </p:sp>
      <p:sp>
        <p:nvSpPr>
          <p:cNvPr id="17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6_Custom Layout">
    <p:spTree>
      <p:nvGrpSpPr>
        <p:cNvPr id="1" name=""/>
        <p:cNvGrpSpPr/>
        <p:nvPr/>
      </p:nvGrpSpPr>
      <p:grpSpPr>
        <a:xfrm>
          <a:off x="0" y="0"/>
          <a:ext cx="0" cy="0"/>
          <a:chOff x="0" y="0"/>
          <a:chExt cx="0" cy="0"/>
        </a:xfrm>
      </p:grpSpPr>
      <p:sp>
        <p:nvSpPr>
          <p:cNvPr id="182" name="Picture Placeholder 2"/>
          <p:cNvSpPr/>
          <p:nvPr>
            <p:ph type="pic" sz="quarter" idx="13"/>
          </p:nvPr>
        </p:nvSpPr>
        <p:spPr>
          <a:xfrm>
            <a:off x="1156358" y="0"/>
            <a:ext cx="3159829" cy="4551706"/>
          </a:xfrm>
          <a:prstGeom prst="rect">
            <a:avLst/>
          </a:prstGeom>
        </p:spPr>
        <p:txBody>
          <a:bodyPr lIns="91439" rIns="91439"/>
          <a:lstStyle/>
          <a:p>
            <a:pPr/>
          </a:p>
        </p:txBody>
      </p:sp>
      <p:sp>
        <p:nvSpPr>
          <p:cNvPr id="183" name="Picture Placeholder 2"/>
          <p:cNvSpPr/>
          <p:nvPr>
            <p:ph type="pic" sz="quarter" idx="14"/>
          </p:nvPr>
        </p:nvSpPr>
        <p:spPr>
          <a:xfrm>
            <a:off x="4501901" y="0"/>
            <a:ext cx="3159829" cy="4551706"/>
          </a:xfrm>
          <a:prstGeom prst="rect">
            <a:avLst/>
          </a:prstGeom>
        </p:spPr>
        <p:txBody>
          <a:bodyPr lIns="91439" rIns="91439"/>
          <a:lstStyle/>
          <a:p>
            <a:pPr/>
          </a:p>
        </p:txBody>
      </p:sp>
      <p:sp>
        <p:nvSpPr>
          <p:cNvPr id="184" name="Picture Placeholder 2"/>
          <p:cNvSpPr/>
          <p:nvPr>
            <p:ph type="pic" sz="quarter" idx="15"/>
          </p:nvPr>
        </p:nvSpPr>
        <p:spPr>
          <a:xfrm>
            <a:off x="7847444" y="-2"/>
            <a:ext cx="3159829" cy="4551707"/>
          </a:xfrm>
          <a:prstGeom prst="rect">
            <a:avLst/>
          </a:prstGeom>
        </p:spPr>
        <p:txBody>
          <a:bodyPr lIns="91439" rIns="91439"/>
          <a:lstStyle/>
          <a:p>
            <a:pPr/>
          </a:p>
        </p:txBody>
      </p:sp>
      <p:sp>
        <p:nvSpPr>
          <p:cNvPr id="18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7_Custom Layout">
    <p:spTree>
      <p:nvGrpSpPr>
        <p:cNvPr id="1" name=""/>
        <p:cNvGrpSpPr/>
        <p:nvPr/>
      </p:nvGrpSpPr>
      <p:grpSpPr>
        <a:xfrm>
          <a:off x="0" y="0"/>
          <a:ext cx="0" cy="0"/>
          <a:chOff x="0" y="0"/>
          <a:chExt cx="0" cy="0"/>
        </a:xfrm>
      </p:grpSpPr>
      <p:sp>
        <p:nvSpPr>
          <p:cNvPr id="192" name="Picture Placeholder 2"/>
          <p:cNvSpPr/>
          <p:nvPr>
            <p:ph type="pic" idx="13"/>
          </p:nvPr>
        </p:nvSpPr>
        <p:spPr>
          <a:xfrm>
            <a:off x="0" y="0"/>
            <a:ext cx="6096000" cy="6858000"/>
          </a:xfrm>
          <a:prstGeom prst="rect">
            <a:avLst/>
          </a:prstGeom>
        </p:spPr>
        <p:txBody>
          <a:bodyPr lIns="91439" rIns="91439"/>
          <a:lstStyle/>
          <a:p>
            <a:pPr/>
          </a:p>
        </p:txBody>
      </p:sp>
      <p:sp>
        <p:nvSpPr>
          <p:cNvPr id="19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Layout">
    <p:spTree>
      <p:nvGrpSpPr>
        <p:cNvPr id="1" name=""/>
        <p:cNvGrpSpPr/>
        <p:nvPr/>
      </p:nvGrpSpPr>
      <p:grpSpPr>
        <a:xfrm>
          <a:off x="0" y="0"/>
          <a:ext cx="0" cy="0"/>
          <a:chOff x="0" y="0"/>
          <a:chExt cx="0" cy="0"/>
        </a:xfrm>
      </p:grpSpPr>
      <p:sp>
        <p:nvSpPr>
          <p:cNvPr id="19" name="Picture Placeholder 3"/>
          <p:cNvSpPr/>
          <p:nvPr>
            <p:ph type="pic" idx="13"/>
          </p:nvPr>
        </p:nvSpPr>
        <p:spPr>
          <a:xfrm>
            <a:off x="0" y="891987"/>
            <a:ext cx="12192000" cy="5074024"/>
          </a:xfrm>
          <a:prstGeom prst="rect">
            <a:avLst/>
          </a:prstGeom>
        </p:spPr>
        <p:txBody>
          <a:bodyPr lIns="91439" rIns="91439"/>
          <a:lstStyle/>
          <a:p>
            <a:pPr/>
          </a:p>
        </p:txBody>
      </p:sp>
      <p:sp>
        <p:nvSpPr>
          <p:cNvPr id="2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8_Custom Layout">
    <p:spTree>
      <p:nvGrpSpPr>
        <p:cNvPr id="1" name=""/>
        <p:cNvGrpSpPr/>
        <p:nvPr/>
      </p:nvGrpSpPr>
      <p:grpSpPr>
        <a:xfrm>
          <a:off x="0" y="0"/>
          <a:ext cx="0" cy="0"/>
          <a:chOff x="0" y="0"/>
          <a:chExt cx="0" cy="0"/>
        </a:xfrm>
      </p:grpSpPr>
      <p:sp>
        <p:nvSpPr>
          <p:cNvPr id="200" name="Picture Placeholder 2"/>
          <p:cNvSpPr/>
          <p:nvPr>
            <p:ph type="pic" idx="13"/>
          </p:nvPr>
        </p:nvSpPr>
        <p:spPr>
          <a:xfrm>
            <a:off x="0" y="0"/>
            <a:ext cx="12192000" cy="3429000"/>
          </a:xfrm>
          <a:prstGeom prst="rect">
            <a:avLst/>
          </a:prstGeom>
        </p:spPr>
        <p:txBody>
          <a:bodyPr lIns="91439" rIns="91439"/>
          <a:lstStyle/>
          <a:p>
            <a:pPr/>
          </a:p>
        </p:txBody>
      </p:sp>
      <p:sp>
        <p:nvSpPr>
          <p:cNvPr id="20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9_Custom Layout">
    <p:spTree>
      <p:nvGrpSpPr>
        <p:cNvPr id="1" name=""/>
        <p:cNvGrpSpPr/>
        <p:nvPr/>
      </p:nvGrpSpPr>
      <p:grpSpPr>
        <a:xfrm>
          <a:off x="0" y="0"/>
          <a:ext cx="0" cy="0"/>
          <a:chOff x="0" y="0"/>
          <a:chExt cx="0" cy="0"/>
        </a:xfrm>
      </p:grpSpPr>
      <p:sp>
        <p:nvSpPr>
          <p:cNvPr id="208" name="Picture Placeholder 3"/>
          <p:cNvSpPr/>
          <p:nvPr>
            <p:ph type="pic" sz="quarter" idx="13"/>
          </p:nvPr>
        </p:nvSpPr>
        <p:spPr>
          <a:xfrm>
            <a:off x="8533186" y="2889297"/>
            <a:ext cx="850097" cy="841691"/>
          </a:xfrm>
          <a:prstGeom prst="rect">
            <a:avLst/>
          </a:prstGeom>
        </p:spPr>
        <p:txBody>
          <a:bodyPr lIns="91439" rIns="91439"/>
          <a:lstStyle/>
          <a:p>
            <a:pPr/>
          </a:p>
        </p:txBody>
      </p:sp>
      <p:sp>
        <p:nvSpPr>
          <p:cNvPr id="209" name="Picture Placeholder 3"/>
          <p:cNvSpPr/>
          <p:nvPr>
            <p:ph type="pic" sz="quarter" idx="14"/>
          </p:nvPr>
        </p:nvSpPr>
        <p:spPr>
          <a:xfrm>
            <a:off x="3400330" y="2889297"/>
            <a:ext cx="850097" cy="841691"/>
          </a:xfrm>
          <a:prstGeom prst="rect">
            <a:avLst/>
          </a:prstGeom>
        </p:spPr>
        <p:txBody>
          <a:bodyPr lIns="91439" rIns="91439"/>
          <a:lstStyle/>
          <a:p>
            <a:pPr/>
          </a:p>
        </p:txBody>
      </p:sp>
      <p:sp>
        <p:nvSpPr>
          <p:cNvPr id="21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0_Custom Layout">
    <p:spTree>
      <p:nvGrpSpPr>
        <p:cNvPr id="1" name=""/>
        <p:cNvGrpSpPr/>
        <p:nvPr/>
      </p:nvGrpSpPr>
      <p:grpSpPr>
        <a:xfrm>
          <a:off x="0" y="0"/>
          <a:ext cx="0" cy="0"/>
          <a:chOff x="0" y="0"/>
          <a:chExt cx="0" cy="0"/>
        </a:xfrm>
      </p:grpSpPr>
      <p:sp>
        <p:nvSpPr>
          <p:cNvPr id="217" name="Picture Placeholder 3"/>
          <p:cNvSpPr/>
          <p:nvPr>
            <p:ph type="pic" sz="quarter" idx="13"/>
          </p:nvPr>
        </p:nvSpPr>
        <p:spPr>
          <a:xfrm>
            <a:off x="6281613" y="1387475"/>
            <a:ext cx="2598445" cy="2572754"/>
          </a:xfrm>
          <a:prstGeom prst="rect">
            <a:avLst/>
          </a:prstGeom>
        </p:spPr>
        <p:txBody>
          <a:bodyPr lIns="91439" rIns="91439"/>
          <a:lstStyle/>
          <a:p>
            <a:pPr/>
          </a:p>
        </p:txBody>
      </p:sp>
      <p:sp>
        <p:nvSpPr>
          <p:cNvPr id="21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1_Custom Layout">
    <p:spTree>
      <p:nvGrpSpPr>
        <p:cNvPr id="1" name=""/>
        <p:cNvGrpSpPr/>
        <p:nvPr/>
      </p:nvGrpSpPr>
      <p:grpSpPr>
        <a:xfrm>
          <a:off x="0" y="0"/>
          <a:ext cx="0" cy="0"/>
          <a:chOff x="0" y="0"/>
          <a:chExt cx="0" cy="0"/>
        </a:xfrm>
      </p:grpSpPr>
      <p:sp>
        <p:nvSpPr>
          <p:cNvPr id="225" name="Picture Placeholder 2"/>
          <p:cNvSpPr/>
          <p:nvPr>
            <p:ph type="pic" sz="half" idx="13"/>
          </p:nvPr>
        </p:nvSpPr>
        <p:spPr>
          <a:xfrm>
            <a:off x="1388129" y="1629228"/>
            <a:ext cx="5783560" cy="3947887"/>
          </a:xfrm>
          <a:prstGeom prst="rect">
            <a:avLst/>
          </a:prstGeom>
        </p:spPr>
        <p:txBody>
          <a:bodyPr lIns="91439" rIns="91439"/>
          <a:lstStyle/>
          <a:p>
            <a:pPr/>
          </a:p>
        </p:txBody>
      </p:sp>
      <p:sp>
        <p:nvSpPr>
          <p:cNvPr id="22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2_Custom Layout">
    <p:spTree>
      <p:nvGrpSpPr>
        <p:cNvPr id="1" name=""/>
        <p:cNvGrpSpPr/>
        <p:nvPr/>
      </p:nvGrpSpPr>
      <p:grpSpPr>
        <a:xfrm>
          <a:off x="0" y="0"/>
          <a:ext cx="0" cy="0"/>
          <a:chOff x="0" y="0"/>
          <a:chExt cx="0" cy="0"/>
        </a:xfrm>
      </p:grpSpPr>
      <p:sp>
        <p:nvSpPr>
          <p:cNvPr id="233" name="Picture Placeholder 2"/>
          <p:cNvSpPr/>
          <p:nvPr>
            <p:ph type="pic" idx="13"/>
          </p:nvPr>
        </p:nvSpPr>
        <p:spPr>
          <a:xfrm>
            <a:off x="6096001" y="0"/>
            <a:ext cx="6096001" cy="6858000"/>
          </a:xfrm>
          <a:prstGeom prst="rect">
            <a:avLst/>
          </a:prstGeom>
        </p:spPr>
        <p:txBody>
          <a:bodyPr lIns="91439" rIns="91439"/>
          <a:lstStyle/>
          <a:p>
            <a:pPr/>
          </a:p>
        </p:txBody>
      </p:sp>
      <p:sp>
        <p:nvSpPr>
          <p:cNvPr id="23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3_Custom Layout">
    <p:spTree>
      <p:nvGrpSpPr>
        <p:cNvPr id="1" name=""/>
        <p:cNvGrpSpPr/>
        <p:nvPr/>
      </p:nvGrpSpPr>
      <p:grpSpPr>
        <a:xfrm>
          <a:off x="0" y="0"/>
          <a:ext cx="0" cy="0"/>
          <a:chOff x="0" y="0"/>
          <a:chExt cx="0" cy="0"/>
        </a:xfrm>
      </p:grpSpPr>
      <p:sp>
        <p:nvSpPr>
          <p:cNvPr id="241" name="Picture Placeholder 1"/>
          <p:cNvSpPr/>
          <p:nvPr>
            <p:ph type="pic" idx="13"/>
          </p:nvPr>
        </p:nvSpPr>
        <p:spPr>
          <a:xfrm>
            <a:off x="554182" y="595116"/>
            <a:ext cx="11083636" cy="5667768"/>
          </a:xfrm>
          <a:prstGeom prst="rect">
            <a:avLst/>
          </a:prstGeom>
        </p:spPr>
        <p:txBody>
          <a:bodyPr lIns="91439" rIns="91439"/>
          <a:lstStyle/>
          <a:p>
            <a:pPr/>
          </a:p>
        </p:txBody>
      </p:sp>
      <p:sp>
        <p:nvSpPr>
          <p:cNvPr id="2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4_Custom Layout">
    <p:spTree>
      <p:nvGrpSpPr>
        <p:cNvPr id="1" name=""/>
        <p:cNvGrpSpPr/>
        <p:nvPr/>
      </p:nvGrpSpPr>
      <p:grpSpPr>
        <a:xfrm>
          <a:off x="0" y="0"/>
          <a:ext cx="0" cy="0"/>
          <a:chOff x="0" y="0"/>
          <a:chExt cx="0" cy="0"/>
        </a:xfrm>
      </p:grpSpPr>
      <p:sp>
        <p:nvSpPr>
          <p:cNvPr id="249" name="Picture Placeholder 3"/>
          <p:cNvSpPr/>
          <p:nvPr>
            <p:ph type="pic" sz="quarter" idx="13"/>
          </p:nvPr>
        </p:nvSpPr>
        <p:spPr>
          <a:xfrm>
            <a:off x="6045901" y="3575410"/>
            <a:ext cx="1939637" cy="1920461"/>
          </a:xfrm>
          <a:prstGeom prst="rect">
            <a:avLst/>
          </a:prstGeom>
        </p:spPr>
        <p:txBody>
          <a:bodyPr lIns="91439" rIns="91439"/>
          <a:lstStyle/>
          <a:p>
            <a:pPr/>
          </a:p>
        </p:txBody>
      </p:sp>
      <p:sp>
        <p:nvSpPr>
          <p:cNvPr id="25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5_Custom Layout">
    <p:spTree>
      <p:nvGrpSpPr>
        <p:cNvPr id="1" name=""/>
        <p:cNvGrpSpPr/>
        <p:nvPr/>
      </p:nvGrpSpPr>
      <p:grpSpPr>
        <a:xfrm>
          <a:off x="0" y="0"/>
          <a:ext cx="0" cy="0"/>
          <a:chOff x="0" y="0"/>
          <a:chExt cx="0" cy="0"/>
        </a:xfrm>
      </p:grpSpPr>
      <p:sp>
        <p:nvSpPr>
          <p:cNvPr id="257" name="Picture Placeholder 3"/>
          <p:cNvSpPr/>
          <p:nvPr>
            <p:ph type="pic" sz="quarter" idx="13"/>
          </p:nvPr>
        </p:nvSpPr>
        <p:spPr>
          <a:xfrm>
            <a:off x="3697570" y="1446608"/>
            <a:ext cx="734729" cy="727466"/>
          </a:xfrm>
          <a:prstGeom prst="rect">
            <a:avLst/>
          </a:prstGeom>
        </p:spPr>
        <p:txBody>
          <a:bodyPr lIns="91439" rIns="91439"/>
          <a:lstStyle/>
          <a:p>
            <a:pPr/>
          </a:p>
        </p:txBody>
      </p:sp>
      <p:sp>
        <p:nvSpPr>
          <p:cNvPr id="258" name="Picture Placeholder 3"/>
          <p:cNvSpPr/>
          <p:nvPr>
            <p:ph type="pic" sz="quarter" idx="14"/>
          </p:nvPr>
        </p:nvSpPr>
        <p:spPr>
          <a:xfrm>
            <a:off x="6195736" y="2407411"/>
            <a:ext cx="734729" cy="727465"/>
          </a:xfrm>
          <a:prstGeom prst="rect">
            <a:avLst/>
          </a:prstGeom>
        </p:spPr>
        <p:txBody>
          <a:bodyPr lIns="91439" rIns="91439"/>
          <a:lstStyle/>
          <a:p>
            <a:pPr/>
          </a:p>
        </p:txBody>
      </p:sp>
      <p:sp>
        <p:nvSpPr>
          <p:cNvPr id="259" name="Picture Placeholder 3"/>
          <p:cNvSpPr/>
          <p:nvPr>
            <p:ph type="pic" sz="quarter" idx="15"/>
          </p:nvPr>
        </p:nvSpPr>
        <p:spPr>
          <a:xfrm>
            <a:off x="8718645" y="1856569"/>
            <a:ext cx="734729" cy="727465"/>
          </a:xfrm>
          <a:prstGeom prst="rect">
            <a:avLst/>
          </a:prstGeom>
        </p:spPr>
        <p:txBody>
          <a:bodyPr lIns="91439" rIns="91439"/>
          <a:lstStyle/>
          <a:p>
            <a:pPr/>
          </a:p>
        </p:txBody>
      </p:sp>
      <p:sp>
        <p:nvSpPr>
          <p:cNvPr id="260"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6_Custom Layout">
    <p:spTree>
      <p:nvGrpSpPr>
        <p:cNvPr id="1" name=""/>
        <p:cNvGrpSpPr/>
        <p:nvPr/>
      </p:nvGrpSpPr>
      <p:grpSpPr>
        <a:xfrm>
          <a:off x="0" y="0"/>
          <a:ext cx="0" cy="0"/>
          <a:chOff x="0" y="0"/>
          <a:chExt cx="0" cy="0"/>
        </a:xfrm>
      </p:grpSpPr>
      <p:sp>
        <p:nvSpPr>
          <p:cNvPr id="267" name="Picture Placeholder 2"/>
          <p:cNvSpPr/>
          <p:nvPr>
            <p:ph type="pic" sz="quarter" idx="13"/>
          </p:nvPr>
        </p:nvSpPr>
        <p:spPr>
          <a:xfrm>
            <a:off x="2787516" y="2766447"/>
            <a:ext cx="1890833" cy="1061995"/>
          </a:xfrm>
          <a:prstGeom prst="rect">
            <a:avLst/>
          </a:prstGeom>
        </p:spPr>
        <p:txBody>
          <a:bodyPr lIns="91439" rIns="91439"/>
          <a:lstStyle/>
          <a:p>
            <a:pPr/>
          </a:p>
        </p:txBody>
      </p:sp>
      <p:sp>
        <p:nvSpPr>
          <p:cNvPr id="268" name="Picture Placeholder 2"/>
          <p:cNvSpPr/>
          <p:nvPr>
            <p:ph type="pic" sz="quarter" idx="14"/>
          </p:nvPr>
        </p:nvSpPr>
        <p:spPr>
          <a:xfrm>
            <a:off x="7414258" y="2766447"/>
            <a:ext cx="1890833" cy="1061995"/>
          </a:xfrm>
          <a:prstGeom prst="rect">
            <a:avLst/>
          </a:prstGeom>
        </p:spPr>
        <p:txBody>
          <a:bodyPr lIns="91439" rIns="91439"/>
          <a:lstStyle/>
          <a:p>
            <a:pPr/>
          </a:p>
        </p:txBody>
      </p:sp>
      <p:sp>
        <p:nvSpPr>
          <p:cNvPr id="26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7_Custom Layout">
    <p:spTree>
      <p:nvGrpSpPr>
        <p:cNvPr id="1" name=""/>
        <p:cNvGrpSpPr/>
        <p:nvPr/>
      </p:nvGrpSpPr>
      <p:grpSpPr>
        <a:xfrm>
          <a:off x="0" y="0"/>
          <a:ext cx="0" cy="0"/>
          <a:chOff x="0" y="0"/>
          <a:chExt cx="0" cy="0"/>
        </a:xfrm>
      </p:grpSpPr>
      <p:sp>
        <p:nvSpPr>
          <p:cNvPr id="276" name="Picture Placeholder 2"/>
          <p:cNvSpPr/>
          <p:nvPr>
            <p:ph type="pic" idx="13"/>
          </p:nvPr>
        </p:nvSpPr>
        <p:spPr>
          <a:xfrm>
            <a:off x="6096001" y="0"/>
            <a:ext cx="6096001" cy="6858000"/>
          </a:xfrm>
          <a:prstGeom prst="rect">
            <a:avLst/>
          </a:prstGeom>
        </p:spPr>
        <p:txBody>
          <a:bodyPr lIns="91439" rIns="91439"/>
          <a:lstStyle/>
          <a:p>
            <a:pPr/>
          </a:p>
        </p:txBody>
      </p:sp>
      <p:sp>
        <p:nvSpPr>
          <p:cNvPr id="27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Custom Layout">
    <p:spTree>
      <p:nvGrpSpPr>
        <p:cNvPr id="1" name=""/>
        <p:cNvGrpSpPr/>
        <p:nvPr/>
      </p:nvGrpSpPr>
      <p:grpSpPr>
        <a:xfrm>
          <a:off x="0" y="0"/>
          <a:ext cx="0" cy="0"/>
          <a:chOff x="0" y="0"/>
          <a:chExt cx="0" cy="0"/>
        </a:xfrm>
      </p:grpSpPr>
      <p:sp>
        <p:nvSpPr>
          <p:cNvPr id="27" name="Picture Placeholder 3"/>
          <p:cNvSpPr/>
          <p:nvPr>
            <p:ph type="pic" sz="half" idx="13"/>
          </p:nvPr>
        </p:nvSpPr>
        <p:spPr>
          <a:xfrm>
            <a:off x="4847535" y="1455057"/>
            <a:ext cx="5783560" cy="3947888"/>
          </a:xfrm>
          <a:prstGeom prst="rect">
            <a:avLst/>
          </a:prstGeom>
        </p:spPr>
        <p:txBody>
          <a:bodyPr lIns="91439" rIns="91439"/>
          <a:lstStyle/>
          <a:p>
            <a:pPr/>
          </a:p>
        </p:txBody>
      </p:sp>
      <p:sp>
        <p:nvSpPr>
          <p:cNvPr id="2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8_Custom Layout">
    <p:spTree>
      <p:nvGrpSpPr>
        <p:cNvPr id="1" name=""/>
        <p:cNvGrpSpPr/>
        <p:nvPr/>
      </p:nvGrpSpPr>
      <p:grpSpPr>
        <a:xfrm>
          <a:off x="0" y="0"/>
          <a:ext cx="0" cy="0"/>
          <a:chOff x="0" y="0"/>
          <a:chExt cx="0" cy="0"/>
        </a:xfrm>
      </p:grpSpPr>
      <p:sp>
        <p:nvSpPr>
          <p:cNvPr id="284" name="Picture Placeholder 4"/>
          <p:cNvSpPr/>
          <p:nvPr>
            <p:ph type="pic" idx="13"/>
          </p:nvPr>
        </p:nvSpPr>
        <p:spPr>
          <a:xfrm>
            <a:off x="0" y="-1"/>
            <a:ext cx="12192000" cy="6858001"/>
          </a:xfrm>
          <a:prstGeom prst="rect">
            <a:avLst/>
          </a:prstGeom>
        </p:spPr>
        <p:txBody>
          <a:bodyPr lIns="91439" rIns="91439"/>
          <a:lstStyle/>
          <a:p>
            <a:pPr/>
          </a:p>
        </p:txBody>
      </p:sp>
      <p:sp>
        <p:nvSpPr>
          <p:cNvPr id="28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9_Custom Layout">
    <p:spTree>
      <p:nvGrpSpPr>
        <p:cNvPr id="1" name=""/>
        <p:cNvGrpSpPr/>
        <p:nvPr/>
      </p:nvGrpSpPr>
      <p:grpSpPr>
        <a:xfrm>
          <a:off x="0" y="0"/>
          <a:ext cx="0" cy="0"/>
          <a:chOff x="0" y="0"/>
          <a:chExt cx="0" cy="0"/>
        </a:xfrm>
      </p:grpSpPr>
      <p:sp>
        <p:nvSpPr>
          <p:cNvPr id="292" name="Picture Placeholder 2"/>
          <p:cNvSpPr/>
          <p:nvPr>
            <p:ph type="pic" sz="quarter" idx="13"/>
          </p:nvPr>
        </p:nvSpPr>
        <p:spPr>
          <a:xfrm>
            <a:off x="3491386" y="1206000"/>
            <a:ext cx="3438481" cy="4445998"/>
          </a:xfrm>
          <a:prstGeom prst="rect">
            <a:avLst/>
          </a:prstGeom>
        </p:spPr>
        <p:txBody>
          <a:bodyPr lIns="91439" rIns="91439"/>
          <a:lstStyle/>
          <a:p>
            <a:pPr/>
          </a:p>
        </p:txBody>
      </p:sp>
      <p:sp>
        <p:nvSpPr>
          <p:cNvPr id="29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0_Custom Layout">
    <p:spTree>
      <p:nvGrpSpPr>
        <p:cNvPr id="1" name=""/>
        <p:cNvGrpSpPr/>
        <p:nvPr/>
      </p:nvGrpSpPr>
      <p:grpSpPr>
        <a:xfrm>
          <a:off x="0" y="0"/>
          <a:ext cx="0" cy="0"/>
          <a:chOff x="0" y="0"/>
          <a:chExt cx="0" cy="0"/>
        </a:xfrm>
      </p:grpSpPr>
      <p:sp>
        <p:nvSpPr>
          <p:cNvPr id="300" name="Picture Placeholder 2"/>
          <p:cNvSpPr/>
          <p:nvPr>
            <p:ph type="pic" idx="13"/>
          </p:nvPr>
        </p:nvSpPr>
        <p:spPr>
          <a:xfrm>
            <a:off x="1609270" y="0"/>
            <a:ext cx="8973458" cy="4076700"/>
          </a:xfrm>
          <a:prstGeom prst="rect">
            <a:avLst/>
          </a:prstGeom>
        </p:spPr>
        <p:txBody>
          <a:bodyPr lIns="91439" rIns="91439"/>
          <a:lstStyle/>
          <a:p>
            <a:pPr/>
          </a:p>
        </p:txBody>
      </p:sp>
      <p:sp>
        <p:nvSpPr>
          <p:cNvPr id="30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1_Custom Layout">
    <p:spTree>
      <p:nvGrpSpPr>
        <p:cNvPr id="1" name=""/>
        <p:cNvGrpSpPr/>
        <p:nvPr/>
      </p:nvGrpSpPr>
      <p:grpSpPr>
        <a:xfrm>
          <a:off x="0" y="0"/>
          <a:ext cx="0" cy="0"/>
          <a:chOff x="0" y="0"/>
          <a:chExt cx="0" cy="0"/>
        </a:xfrm>
      </p:grpSpPr>
      <p:sp>
        <p:nvSpPr>
          <p:cNvPr id="308" name="Picture Placeholder 2"/>
          <p:cNvSpPr/>
          <p:nvPr>
            <p:ph type="pic" sz="quarter" idx="13"/>
          </p:nvPr>
        </p:nvSpPr>
        <p:spPr>
          <a:xfrm>
            <a:off x="338651" y="311726"/>
            <a:ext cx="2797656" cy="3286053"/>
          </a:xfrm>
          <a:prstGeom prst="rect">
            <a:avLst/>
          </a:prstGeom>
        </p:spPr>
        <p:txBody>
          <a:bodyPr lIns="91439" rIns="91439"/>
          <a:lstStyle/>
          <a:p>
            <a:pPr/>
          </a:p>
        </p:txBody>
      </p:sp>
      <p:sp>
        <p:nvSpPr>
          <p:cNvPr id="309" name="Picture Placeholder 2"/>
          <p:cNvSpPr/>
          <p:nvPr>
            <p:ph type="pic" sz="quarter" idx="14"/>
          </p:nvPr>
        </p:nvSpPr>
        <p:spPr>
          <a:xfrm>
            <a:off x="3298344" y="311726"/>
            <a:ext cx="2797656" cy="3286053"/>
          </a:xfrm>
          <a:prstGeom prst="rect">
            <a:avLst/>
          </a:prstGeom>
        </p:spPr>
        <p:txBody>
          <a:bodyPr lIns="91439" rIns="91439"/>
          <a:lstStyle/>
          <a:p>
            <a:pPr/>
          </a:p>
        </p:txBody>
      </p:sp>
      <p:sp>
        <p:nvSpPr>
          <p:cNvPr id="310" name="Picture Placeholder 2"/>
          <p:cNvSpPr/>
          <p:nvPr>
            <p:ph type="pic" sz="quarter" idx="15"/>
          </p:nvPr>
        </p:nvSpPr>
        <p:spPr>
          <a:xfrm>
            <a:off x="338649" y="3751603"/>
            <a:ext cx="5757350" cy="2794671"/>
          </a:xfrm>
          <a:prstGeom prst="rect">
            <a:avLst/>
          </a:prstGeom>
        </p:spPr>
        <p:txBody>
          <a:bodyPr lIns="91439" rIns="91439"/>
          <a:lstStyle/>
          <a:p>
            <a:pPr/>
          </a:p>
        </p:txBody>
      </p:sp>
      <p:sp>
        <p:nvSpPr>
          <p:cNvPr id="31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2_Custom Layout">
    <p:spTree>
      <p:nvGrpSpPr>
        <p:cNvPr id="1" name=""/>
        <p:cNvGrpSpPr/>
        <p:nvPr/>
      </p:nvGrpSpPr>
      <p:grpSpPr>
        <a:xfrm>
          <a:off x="0" y="0"/>
          <a:ext cx="0" cy="0"/>
          <a:chOff x="0" y="0"/>
          <a:chExt cx="0" cy="0"/>
        </a:xfrm>
      </p:grpSpPr>
      <p:sp>
        <p:nvSpPr>
          <p:cNvPr id="318" name="Picture Placeholder 2"/>
          <p:cNvSpPr/>
          <p:nvPr>
            <p:ph type="pic" sz="half" idx="13"/>
          </p:nvPr>
        </p:nvSpPr>
        <p:spPr>
          <a:xfrm>
            <a:off x="1162050" y="940376"/>
            <a:ext cx="4576618" cy="5917623"/>
          </a:xfrm>
          <a:prstGeom prst="rect">
            <a:avLst/>
          </a:prstGeom>
        </p:spPr>
        <p:txBody>
          <a:bodyPr lIns="91439" rIns="91439"/>
          <a:lstStyle/>
          <a:p>
            <a:pPr/>
          </a:p>
        </p:txBody>
      </p:sp>
      <p:sp>
        <p:nvSpPr>
          <p:cNvPr id="31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3_Custom Layout">
    <p:spTree>
      <p:nvGrpSpPr>
        <p:cNvPr id="1" name=""/>
        <p:cNvGrpSpPr/>
        <p:nvPr/>
      </p:nvGrpSpPr>
      <p:grpSpPr>
        <a:xfrm>
          <a:off x="0" y="0"/>
          <a:ext cx="0" cy="0"/>
          <a:chOff x="0" y="0"/>
          <a:chExt cx="0" cy="0"/>
        </a:xfrm>
      </p:grpSpPr>
      <p:sp>
        <p:nvSpPr>
          <p:cNvPr id="326" name="Picture Placeholder 1"/>
          <p:cNvSpPr/>
          <p:nvPr>
            <p:ph type="pic" idx="13"/>
          </p:nvPr>
        </p:nvSpPr>
        <p:spPr>
          <a:xfrm>
            <a:off x="554182" y="595116"/>
            <a:ext cx="11083636" cy="5667768"/>
          </a:xfrm>
          <a:prstGeom prst="rect">
            <a:avLst/>
          </a:prstGeom>
        </p:spPr>
        <p:txBody>
          <a:bodyPr lIns="91439" rIns="91439"/>
          <a:lstStyle/>
          <a:p>
            <a:pPr/>
          </a:p>
        </p:txBody>
      </p:sp>
      <p:sp>
        <p:nvSpPr>
          <p:cNvPr id="3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4_Custom Layout">
    <p:spTree>
      <p:nvGrpSpPr>
        <p:cNvPr id="1" name=""/>
        <p:cNvGrpSpPr/>
        <p:nvPr/>
      </p:nvGrpSpPr>
      <p:grpSpPr>
        <a:xfrm>
          <a:off x="0" y="0"/>
          <a:ext cx="0" cy="0"/>
          <a:chOff x="0" y="0"/>
          <a:chExt cx="0" cy="0"/>
        </a:xfrm>
      </p:grpSpPr>
      <p:sp>
        <p:nvSpPr>
          <p:cNvPr id="334" name="Picture Placeholder 2"/>
          <p:cNvSpPr/>
          <p:nvPr>
            <p:ph type="pic" sz="quarter" idx="13"/>
          </p:nvPr>
        </p:nvSpPr>
        <p:spPr>
          <a:xfrm>
            <a:off x="8739678" y="1505367"/>
            <a:ext cx="1888349" cy="3343952"/>
          </a:xfrm>
          <a:prstGeom prst="rect">
            <a:avLst/>
          </a:prstGeom>
        </p:spPr>
        <p:txBody>
          <a:bodyPr lIns="91439" rIns="91439"/>
          <a:lstStyle/>
          <a:p>
            <a:pPr/>
          </a:p>
        </p:txBody>
      </p:sp>
      <p:sp>
        <p:nvSpPr>
          <p:cNvPr id="33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5_Custom Layout">
    <p:spTree>
      <p:nvGrpSpPr>
        <p:cNvPr id="1" name=""/>
        <p:cNvGrpSpPr/>
        <p:nvPr/>
      </p:nvGrpSpPr>
      <p:grpSpPr>
        <a:xfrm>
          <a:off x="0" y="0"/>
          <a:ext cx="0" cy="0"/>
          <a:chOff x="0" y="0"/>
          <a:chExt cx="0" cy="0"/>
        </a:xfrm>
      </p:grpSpPr>
      <p:sp>
        <p:nvSpPr>
          <p:cNvPr id="342" name="Picture Placeholder 2"/>
          <p:cNvSpPr/>
          <p:nvPr>
            <p:ph type="pic" sz="quarter" idx="13"/>
          </p:nvPr>
        </p:nvSpPr>
        <p:spPr>
          <a:xfrm>
            <a:off x="5073648" y="1672008"/>
            <a:ext cx="2076452" cy="3585792"/>
          </a:xfrm>
          <a:prstGeom prst="rect">
            <a:avLst/>
          </a:prstGeom>
        </p:spPr>
        <p:txBody>
          <a:bodyPr lIns="91439" rIns="91439"/>
          <a:lstStyle/>
          <a:p>
            <a:pPr/>
          </a:p>
        </p:txBody>
      </p:sp>
      <p:sp>
        <p:nvSpPr>
          <p:cNvPr id="34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6_Custom Layout">
    <p:spTree>
      <p:nvGrpSpPr>
        <p:cNvPr id="1" name=""/>
        <p:cNvGrpSpPr/>
        <p:nvPr/>
      </p:nvGrpSpPr>
      <p:grpSpPr>
        <a:xfrm>
          <a:off x="0" y="0"/>
          <a:ext cx="0" cy="0"/>
          <a:chOff x="0" y="0"/>
          <a:chExt cx="0" cy="0"/>
        </a:xfrm>
      </p:grpSpPr>
      <p:sp>
        <p:nvSpPr>
          <p:cNvPr id="350" name="Picture Placeholder 2"/>
          <p:cNvSpPr/>
          <p:nvPr>
            <p:ph type="pic" sz="quarter" idx="13"/>
          </p:nvPr>
        </p:nvSpPr>
        <p:spPr>
          <a:xfrm>
            <a:off x="8860467" y="1672008"/>
            <a:ext cx="2076452" cy="3585792"/>
          </a:xfrm>
          <a:prstGeom prst="rect">
            <a:avLst/>
          </a:prstGeom>
        </p:spPr>
        <p:txBody>
          <a:bodyPr lIns="91439" rIns="91439"/>
          <a:lstStyle/>
          <a:p>
            <a:pPr/>
          </a:p>
        </p:txBody>
      </p:sp>
      <p:sp>
        <p:nvSpPr>
          <p:cNvPr id="35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7_Custom Layout">
    <p:spTree>
      <p:nvGrpSpPr>
        <p:cNvPr id="1" name=""/>
        <p:cNvGrpSpPr/>
        <p:nvPr/>
      </p:nvGrpSpPr>
      <p:grpSpPr>
        <a:xfrm>
          <a:off x="0" y="0"/>
          <a:ext cx="0" cy="0"/>
          <a:chOff x="0" y="0"/>
          <a:chExt cx="0" cy="0"/>
        </a:xfrm>
      </p:grpSpPr>
      <p:sp>
        <p:nvSpPr>
          <p:cNvPr id="358" name="Picture Placeholder 2"/>
          <p:cNvSpPr/>
          <p:nvPr>
            <p:ph type="pic" sz="quarter" idx="13"/>
          </p:nvPr>
        </p:nvSpPr>
        <p:spPr>
          <a:xfrm>
            <a:off x="1587996" y="3280752"/>
            <a:ext cx="3137829" cy="4179726"/>
          </a:xfrm>
          <a:prstGeom prst="rect">
            <a:avLst/>
          </a:prstGeom>
        </p:spPr>
        <p:txBody>
          <a:bodyPr lIns="91439" rIns="91439"/>
          <a:lstStyle/>
          <a:p>
            <a:pPr/>
          </a:p>
        </p:txBody>
      </p:sp>
      <p:sp>
        <p:nvSpPr>
          <p:cNvPr id="35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ustom Layout">
    <p:spTree>
      <p:nvGrpSpPr>
        <p:cNvPr id="1" name=""/>
        <p:cNvGrpSpPr/>
        <p:nvPr/>
      </p:nvGrpSpPr>
      <p:grpSpPr>
        <a:xfrm>
          <a:off x="0" y="0"/>
          <a:ext cx="0" cy="0"/>
          <a:chOff x="0" y="0"/>
          <a:chExt cx="0" cy="0"/>
        </a:xfrm>
      </p:grpSpPr>
      <p:sp>
        <p:nvSpPr>
          <p:cNvPr id="35" name="Picture Placeholder 3"/>
          <p:cNvSpPr/>
          <p:nvPr>
            <p:ph type="pic" idx="13"/>
          </p:nvPr>
        </p:nvSpPr>
        <p:spPr>
          <a:xfrm>
            <a:off x="0" y="3367042"/>
            <a:ext cx="12192000" cy="3490958"/>
          </a:xfrm>
          <a:prstGeom prst="rect">
            <a:avLst/>
          </a:prstGeom>
        </p:spPr>
        <p:txBody>
          <a:bodyPr lIns="91439" rIns="91439"/>
          <a:lstStyle/>
          <a:p>
            <a:pPr/>
          </a:p>
        </p:txBody>
      </p:sp>
      <p:sp>
        <p:nvSpPr>
          <p:cNvPr id="3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8_Custom Layout">
    <p:spTree>
      <p:nvGrpSpPr>
        <p:cNvPr id="1" name=""/>
        <p:cNvGrpSpPr/>
        <p:nvPr/>
      </p:nvGrpSpPr>
      <p:grpSpPr>
        <a:xfrm>
          <a:off x="0" y="0"/>
          <a:ext cx="0" cy="0"/>
          <a:chOff x="0" y="0"/>
          <a:chExt cx="0" cy="0"/>
        </a:xfrm>
      </p:grpSpPr>
      <p:sp>
        <p:nvSpPr>
          <p:cNvPr id="366" name="Picture Placeholder 2"/>
          <p:cNvSpPr/>
          <p:nvPr>
            <p:ph type="pic" sz="quarter" idx="13"/>
          </p:nvPr>
        </p:nvSpPr>
        <p:spPr>
          <a:xfrm>
            <a:off x="4509992" y="3545671"/>
            <a:ext cx="3137829" cy="4179726"/>
          </a:xfrm>
          <a:prstGeom prst="rect">
            <a:avLst/>
          </a:prstGeom>
        </p:spPr>
        <p:txBody>
          <a:bodyPr lIns="91439" rIns="91439"/>
          <a:lstStyle/>
          <a:p>
            <a:pPr/>
          </a:p>
        </p:txBody>
      </p:sp>
      <p:sp>
        <p:nvSpPr>
          <p:cNvPr id="36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9_Custom Layout">
    <p:spTree>
      <p:nvGrpSpPr>
        <p:cNvPr id="1" name=""/>
        <p:cNvGrpSpPr/>
        <p:nvPr/>
      </p:nvGrpSpPr>
      <p:grpSpPr>
        <a:xfrm>
          <a:off x="0" y="0"/>
          <a:ext cx="0" cy="0"/>
          <a:chOff x="0" y="0"/>
          <a:chExt cx="0" cy="0"/>
        </a:xfrm>
      </p:grpSpPr>
      <p:sp>
        <p:nvSpPr>
          <p:cNvPr id="374" name="Picture Placeholder 2"/>
          <p:cNvSpPr/>
          <p:nvPr>
            <p:ph type="pic" sz="quarter" idx="13"/>
          </p:nvPr>
        </p:nvSpPr>
        <p:spPr>
          <a:xfrm>
            <a:off x="-133501" y="1409222"/>
            <a:ext cx="3137829" cy="4179727"/>
          </a:xfrm>
          <a:prstGeom prst="rect">
            <a:avLst/>
          </a:prstGeom>
        </p:spPr>
        <p:txBody>
          <a:bodyPr lIns="91439" rIns="91439"/>
          <a:lstStyle/>
          <a:p>
            <a:pPr/>
          </a:p>
        </p:txBody>
      </p:sp>
      <p:sp>
        <p:nvSpPr>
          <p:cNvPr id="37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0_Custom Layout">
    <p:spTree>
      <p:nvGrpSpPr>
        <p:cNvPr id="1" name=""/>
        <p:cNvGrpSpPr/>
        <p:nvPr/>
      </p:nvGrpSpPr>
      <p:grpSpPr>
        <a:xfrm>
          <a:off x="0" y="0"/>
          <a:ext cx="0" cy="0"/>
          <a:chOff x="0" y="0"/>
          <a:chExt cx="0" cy="0"/>
        </a:xfrm>
      </p:grpSpPr>
      <p:sp>
        <p:nvSpPr>
          <p:cNvPr id="382" name="Picture Placeholder 2"/>
          <p:cNvSpPr/>
          <p:nvPr>
            <p:ph type="pic" sz="quarter" idx="13"/>
          </p:nvPr>
        </p:nvSpPr>
        <p:spPr>
          <a:xfrm>
            <a:off x="7484311" y="1980814"/>
            <a:ext cx="3382537" cy="2164867"/>
          </a:xfrm>
          <a:prstGeom prst="rect">
            <a:avLst/>
          </a:prstGeom>
        </p:spPr>
        <p:txBody>
          <a:bodyPr lIns="91439" rIns="91439"/>
          <a:lstStyle/>
          <a:p>
            <a:pPr/>
          </a:p>
        </p:txBody>
      </p:sp>
      <p:sp>
        <p:nvSpPr>
          <p:cNvPr id="38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1_Custom Layout">
    <p:spTree>
      <p:nvGrpSpPr>
        <p:cNvPr id="1" name=""/>
        <p:cNvGrpSpPr/>
        <p:nvPr/>
      </p:nvGrpSpPr>
      <p:grpSpPr>
        <a:xfrm>
          <a:off x="0" y="0"/>
          <a:ext cx="0" cy="0"/>
          <a:chOff x="0" y="0"/>
          <a:chExt cx="0" cy="0"/>
        </a:xfrm>
      </p:grpSpPr>
      <p:sp>
        <p:nvSpPr>
          <p:cNvPr id="390" name="Picture Placeholder 2"/>
          <p:cNvSpPr/>
          <p:nvPr>
            <p:ph type="pic" sz="quarter" idx="13"/>
          </p:nvPr>
        </p:nvSpPr>
        <p:spPr>
          <a:xfrm>
            <a:off x="4110527" y="3066128"/>
            <a:ext cx="3982340" cy="2539913"/>
          </a:xfrm>
          <a:prstGeom prst="rect">
            <a:avLst/>
          </a:prstGeom>
        </p:spPr>
        <p:txBody>
          <a:bodyPr lIns="91439" rIns="91439"/>
          <a:lstStyle/>
          <a:p>
            <a:pPr/>
          </a:p>
        </p:txBody>
      </p:sp>
      <p:sp>
        <p:nvSpPr>
          <p:cNvPr id="3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2_Custom Layout">
    <p:spTree>
      <p:nvGrpSpPr>
        <p:cNvPr id="1" name=""/>
        <p:cNvGrpSpPr/>
        <p:nvPr/>
      </p:nvGrpSpPr>
      <p:grpSpPr>
        <a:xfrm>
          <a:off x="0" y="0"/>
          <a:ext cx="0" cy="0"/>
          <a:chOff x="0" y="0"/>
          <a:chExt cx="0" cy="0"/>
        </a:xfrm>
      </p:grpSpPr>
      <p:sp>
        <p:nvSpPr>
          <p:cNvPr id="398" name="Picture Placeholder 2"/>
          <p:cNvSpPr/>
          <p:nvPr>
            <p:ph type="pic" sz="quarter" idx="13"/>
          </p:nvPr>
        </p:nvSpPr>
        <p:spPr>
          <a:xfrm>
            <a:off x="1572254" y="2758316"/>
            <a:ext cx="3409945" cy="2172607"/>
          </a:xfrm>
          <a:prstGeom prst="rect">
            <a:avLst/>
          </a:prstGeom>
        </p:spPr>
        <p:txBody>
          <a:bodyPr lIns="91439" rIns="91439"/>
          <a:lstStyle/>
          <a:p>
            <a:pPr/>
          </a:p>
        </p:txBody>
      </p:sp>
      <p:sp>
        <p:nvSpPr>
          <p:cNvPr id="3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_Custom Layout">
    <p:spTree>
      <p:nvGrpSpPr>
        <p:cNvPr id="1" name=""/>
        <p:cNvGrpSpPr/>
        <p:nvPr/>
      </p:nvGrpSpPr>
      <p:grpSpPr>
        <a:xfrm>
          <a:off x="0" y="0"/>
          <a:ext cx="0" cy="0"/>
          <a:chOff x="0" y="0"/>
          <a:chExt cx="0" cy="0"/>
        </a:xfrm>
      </p:grpSpPr>
      <p:sp>
        <p:nvSpPr>
          <p:cNvPr id="43" name="Picture Placeholder 3"/>
          <p:cNvSpPr/>
          <p:nvPr>
            <p:ph type="pic" sz="quarter" idx="13"/>
          </p:nvPr>
        </p:nvSpPr>
        <p:spPr>
          <a:xfrm>
            <a:off x="1485900" y="2395726"/>
            <a:ext cx="2843214" cy="2843214"/>
          </a:xfrm>
          <a:prstGeom prst="rect">
            <a:avLst/>
          </a:prstGeom>
        </p:spPr>
        <p:txBody>
          <a:bodyPr lIns="91439" rIns="91439"/>
          <a:lstStyle/>
          <a:p>
            <a:pPr/>
          </a:p>
        </p:txBody>
      </p:sp>
      <p:sp>
        <p:nvSpPr>
          <p:cNvPr id="44" name="Picture Placeholder 3"/>
          <p:cNvSpPr/>
          <p:nvPr>
            <p:ph type="pic" sz="quarter" idx="14"/>
          </p:nvPr>
        </p:nvSpPr>
        <p:spPr>
          <a:xfrm>
            <a:off x="4614860" y="2395725"/>
            <a:ext cx="2843215" cy="2843214"/>
          </a:xfrm>
          <a:prstGeom prst="rect">
            <a:avLst/>
          </a:prstGeom>
        </p:spPr>
        <p:txBody>
          <a:bodyPr lIns="91439" rIns="91439"/>
          <a:lstStyle/>
          <a:p>
            <a:pPr/>
          </a:p>
        </p:txBody>
      </p:sp>
      <p:sp>
        <p:nvSpPr>
          <p:cNvPr id="45" name="Picture Placeholder 3"/>
          <p:cNvSpPr/>
          <p:nvPr>
            <p:ph type="pic" sz="quarter" idx="15"/>
          </p:nvPr>
        </p:nvSpPr>
        <p:spPr>
          <a:xfrm>
            <a:off x="7743821" y="2395723"/>
            <a:ext cx="2843214" cy="2843215"/>
          </a:xfrm>
          <a:prstGeom prst="rect">
            <a:avLst/>
          </a:prstGeom>
        </p:spPr>
        <p:txBody>
          <a:bodyPr lIns="91439" rIns="91439"/>
          <a:lstStyle/>
          <a:p>
            <a:pPr/>
          </a:p>
        </p:txBody>
      </p:sp>
      <p:sp>
        <p:nvSpPr>
          <p:cNvPr id="4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_Custom Layout">
    <p:spTree>
      <p:nvGrpSpPr>
        <p:cNvPr id="1" name=""/>
        <p:cNvGrpSpPr/>
        <p:nvPr/>
      </p:nvGrpSpPr>
      <p:grpSpPr>
        <a:xfrm>
          <a:off x="0" y="0"/>
          <a:ext cx="0" cy="0"/>
          <a:chOff x="0" y="0"/>
          <a:chExt cx="0" cy="0"/>
        </a:xfrm>
      </p:grpSpPr>
      <p:sp>
        <p:nvSpPr>
          <p:cNvPr id="53" name="Picture Placeholder 3"/>
          <p:cNvSpPr/>
          <p:nvPr>
            <p:ph type="pic" sz="quarter" idx="13"/>
          </p:nvPr>
        </p:nvSpPr>
        <p:spPr>
          <a:xfrm>
            <a:off x="1716664" y="2191062"/>
            <a:ext cx="1376797" cy="1363183"/>
          </a:xfrm>
          <a:prstGeom prst="rect">
            <a:avLst/>
          </a:prstGeom>
        </p:spPr>
        <p:txBody>
          <a:bodyPr lIns="91439" rIns="91439"/>
          <a:lstStyle/>
          <a:p>
            <a:pPr/>
          </a:p>
        </p:txBody>
      </p:sp>
      <p:sp>
        <p:nvSpPr>
          <p:cNvPr id="54" name="Picture Placeholder 3"/>
          <p:cNvSpPr/>
          <p:nvPr>
            <p:ph type="pic" sz="quarter" idx="14"/>
          </p:nvPr>
        </p:nvSpPr>
        <p:spPr>
          <a:xfrm>
            <a:off x="4183639" y="2191062"/>
            <a:ext cx="1376797" cy="1363183"/>
          </a:xfrm>
          <a:prstGeom prst="rect">
            <a:avLst/>
          </a:prstGeom>
        </p:spPr>
        <p:txBody>
          <a:bodyPr lIns="91439" rIns="91439"/>
          <a:lstStyle/>
          <a:p>
            <a:pPr/>
          </a:p>
        </p:txBody>
      </p:sp>
      <p:sp>
        <p:nvSpPr>
          <p:cNvPr id="55" name="Picture Placeholder 3"/>
          <p:cNvSpPr/>
          <p:nvPr>
            <p:ph type="pic" sz="quarter" idx="15"/>
          </p:nvPr>
        </p:nvSpPr>
        <p:spPr>
          <a:xfrm>
            <a:off x="6650618" y="2191062"/>
            <a:ext cx="1376797" cy="1363183"/>
          </a:xfrm>
          <a:prstGeom prst="rect">
            <a:avLst/>
          </a:prstGeom>
        </p:spPr>
        <p:txBody>
          <a:bodyPr lIns="91439" rIns="91439"/>
          <a:lstStyle/>
          <a:p>
            <a:pPr/>
          </a:p>
        </p:txBody>
      </p:sp>
      <p:sp>
        <p:nvSpPr>
          <p:cNvPr id="56" name="Picture Placeholder 3"/>
          <p:cNvSpPr/>
          <p:nvPr>
            <p:ph type="pic" sz="quarter" idx="16"/>
          </p:nvPr>
        </p:nvSpPr>
        <p:spPr>
          <a:xfrm>
            <a:off x="9117596" y="2191062"/>
            <a:ext cx="1376797" cy="1363183"/>
          </a:xfrm>
          <a:prstGeom prst="rect">
            <a:avLst/>
          </a:prstGeom>
        </p:spPr>
        <p:txBody>
          <a:bodyPr lIns="91439" rIns="91439"/>
          <a:lstStyle/>
          <a:p>
            <a:pPr/>
          </a:p>
        </p:txBody>
      </p:sp>
      <p:sp>
        <p:nvSpPr>
          <p:cNvPr id="57" name="Picture Placeholder 3"/>
          <p:cNvSpPr/>
          <p:nvPr>
            <p:ph type="pic" sz="quarter" idx="17"/>
          </p:nvPr>
        </p:nvSpPr>
        <p:spPr>
          <a:xfrm>
            <a:off x="1716664" y="4298251"/>
            <a:ext cx="1376797" cy="1363183"/>
          </a:xfrm>
          <a:prstGeom prst="rect">
            <a:avLst/>
          </a:prstGeom>
        </p:spPr>
        <p:txBody>
          <a:bodyPr lIns="91439" rIns="91439"/>
          <a:lstStyle/>
          <a:p>
            <a:pPr/>
          </a:p>
        </p:txBody>
      </p:sp>
      <p:sp>
        <p:nvSpPr>
          <p:cNvPr id="58" name="Picture Placeholder 3"/>
          <p:cNvSpPr/>
          <p:nvPr>
            <p:ph type="pic" sz="quarter" idx="18"/>
          </p:nvPr>
        </p:nvSpPr>
        <p:spPr>
          <a:xfrm>
            <a:off x="4183639" y="4298251"/>
            <a:ext cx="1376797" cy="1363183"/>
          </a:xfrm>
          <a:prstGeom prst="rect">
            <a:avLst/>
          </a:prstGeom>
        </p:spPr>
        <p:txBody>
          <a:bodyPr lIns="91439" rIns="91439"/>
          <a:lstStyle/>
          <a:p>
            <a:pPr/>
          </a:p>
        </p:txBody>
      </p:sp>
      <p:sp>
        <p:nvSpPr>
          <p:cNvPr id="59" name="Picture Placeholder 3"/>
          <p:cNvSpPr/>
          <p:nvPr>
            <p:ph type="pic" sz="quarter" idx="19"/>
          </p:nvPr>
        </p:nvSpPr>
        <p:spPr>
          <a:xfrm>
            <a:off x="6650618" y="4298251"/>
            <a:ext cx="1376797" cy="1363183"/>
          </a:xfrm>
          <a:prstGeom prst="rect">
            <a:avLst/>
          </a:prstGeom>
        </p:spPr>
        <p:txBody>
          <a:bodyPr lIns="91439" rIns="91439"/>
          <a:lstStyle/>
          <a:p>
            <a:pPr/>
          </a:p>
        </p:txBody>
      </p:sp>
      <p:sp>
        <p:nvSpPr>
          <p:cNvPr id="60" name="Picture Placeholder 3"/>
          <p:cNvSpPr/>
          <p:nvPr>
            <p:ph type="pic" sz="quarter" idx="20"/>
          </p:nvPr>
        </p:nvSpPr>
        <p:spPr>
          <a:xfrm>
            <a:off x="9117596" y="4298251"/>
            <a:ext cx="1376797" cy="1363183"/>
          </a:xfrm>
          <a:prstGeom prst="rect">
            <a:avLst/>
          </a:prstGeom>
        </p:spPr>
        <p:txBody>
          <a:bodyPr lIns="91439" rIns="91439"/>
          <a:lstStyle/>
          <a:p>
            <a:pPr/>
          </a:p>
        </p:txBody>
      </p:sp>
      <p:sp>
        <p:nvSpPr>
          <p:cNvPr id="6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Custom Layout">
    <p:spTree>
      <p:nvGrpSpPr>
        <p:cNvPr id="1" name=""/>
        <p:cNvGrpSpPr/>
        <p:nvPr/>
      </p:nvGrpSpPr>
      <p:grpSpPr>
        <a:xfrm>
          <a:off x="0" y="0"/>
          <a:ext cx="0" cy="0"/>
          <a:chOff x="0" y="0"/>
          <a:chExt cx="0" cy="0"/>
        </a:xfrm>
      </p:grpSpPr>
      <p:sp>
        <p:nvSpPr>
          <p:cNvPr id="68" name="Picture Placeholder 3"/>
          <p:cNvSpPr/>
          <p:nvPr>
            <p:ph type="pic" sz="quarter" idx="13"/>
          </p:nvPr>
        </p:nvSpPr>
        <p:spPr>
          <a:xfrm>
            <a:off x="1485900" y="2395726"/>
            <a:ext cx="2843214" cy="2843214"/>
          </a:xfrm>
          <a:prstGeom prst="rect">
            <a:avLst/>
          </a:prstGeom>
        </p:spPr>
        <p:txBody>
          <a:bodyPr lIns="91439" rIns="91439"/>
          <a:lstStyle/>
          <a:p>
            <a:pPr/>
          </a:p>
        </p:txBody>
      </p:sp>
      <p:sp>
        <p:nvSpPr>
          <p:cNvPr id="6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6_Custom Layout">
    <p:spTree>
      <p:nvGrpSpPr>
        <p:cNvPr id="1" name=""/>
        <p:cNvGrpSpPr/>
        <p:nvPr/>
      </p:nvGrpSpPr>
      <p:grpSpPr>
        <a:xfrm>
          <a:off x="0" y="0"/>
          <a:ext cx="0" cy="0"/>
          <a:chOff x="0" y="0"/>
          <a:chExt cx="0" cy="0"/>
        </a:xfrm>
      </p:grpSpPr>
      <p:sp>
        <p:nvSpPr>
          <p:cNvPr id="76" name="Picture Placeholder 3"/>
          <p:cNvSpPr/>
          <p:nvPr>
            <p:ph type="pic" sz="quarter" idx="13"/>
          </p:nvPr>
        </p:nvSpPr>
        <p:spPr>
          <a:xfrm>
            <a:off x="4733923" y="1074419"/>
            <a:ext cx="1458788" cy="1758185"/>
          </a:xfrm>
          <a:prstGeom prst="rect">
            <a:avLst/>
          </a:prstGeom>
        </p:spPr>
        <p:txBody>
          <a:bodyPr lIns="91439" rIns="91439"/>
          <a:lstStyle/>
          <a:p>
            <a:pPr/>
          </a:p>
        </p:txBody>
      </p:sp>
      <p:sp>
        <p:nvSpPr>
          <p:cNvPr id="77" name="Picture Placeholder 3"/>
          <p:cNvSpPr/>
          <p:nvPr>
            <p:ph type="pic" sz="quarter" idx="14"/>
          </p:nvPr>
        </p:nvSpPr>
        <p:spPr>
          <a:xfrm>
            <a:off x="6487716" y="1074419"/>
            <a:ext cx="1458788" cy="1758185"/>
          </a:xfrm>
          <a:prstGeom prst="rect">
            <a:avLst/>
          </a:prstGeom>
        </p:spPr>
        <p:txBody>
          <a:bodyPr lIns="91439" rIns="91439"/>
          <a:lstStyle/>
          <a:p>
            <a:pPr/>
          </a:p>
        </p:txBody>
      </p:sp>
      <p:sp>
        <p:nvSpPr>
          <p:cNvPr id="78" name="Picture Placeholder 3"/>
          <p:cNvSpPr/>
          <p:nvPr>
            <p:ph type="pic" sz="quarter" idx="15"/>
          </p:nvPr>
        </p:nvSpPr>
        <p:spPr>
          <a:xfrm>
            <a:off x="8241510" y="1074419"/>
            <a:ext cx="1458788" cy="1758185"/>
          </a:xfrm>
          <a:prstGeom prst="rect">
            <a:avLst/>
          </a:prstGeom>
        </p:spPr>
        <p:txBody>
          <a:bodyPr lIns="91439" rIns="91439"/>
          <a:lstStyle/>
          <a:p>
            <a:pPr/>
          </a:p>
        </p:txBody>
      </p:sp>
      <p:sp>
        <p:nvSpPr>
          <p:cNvPr id="79" name="Picture Placeholder 3"/>
          <p:cNvSpPr/>
          <p:nvPr>
            <p:ph type="pic" sz="quarter" idx="16"/>
          </p:nvPr>
        </p:nvSpPr>
        <p:spPr>
          <a:xfrm>
            <a:off x="9995302" y="1074419"/>
            <a:ext cx="1458788" cy="1758185"/>
          </a:xfrm>
          <a:prstGeom prst="rect">
            <a:avLst/>
          </a:prstGeom>
        </p:spPr>
        <p:txBody>
          <a:bodyPr lIns="91439" rIns="91439"/>
          <a:lstStyle/>
          <a:p>
            <a:pPr/>
          </a:p>
        </p:txBody>
      </p:sp>
      <p:sp>
        <p:nvSpPr>
          <p:cNvPr id="80" name="Picture Placeholder 3"/>
          <p:cNvSpPr/>
          <p:nvPr>
            <p:ph type="pic" sz="quarter" idx="17"/>
          </p:nvPr>
        </p:nvSpPr>
        <p:spPr>
          <a:xfrm>
            <a:off x="4733923" y="3555189"/>
            <a:ext cx="1458788" cy="1758186"/>
          </a:xfrm>
          <a:prstGeom prst="rect">
            <a:avLst/>
          </a:prstGeom>
        </p:spPr>
        <p:txBody>
          <a:bodyPr lIns="91439" rIns="91439"/>
          <a:lstStyle/>
          <a:p>
            <a:pPr/>
          </a:p>
        </p:txBody>
      </p:sp>
      <p:sp>
        <p:nvSpPr>
          <p:cNvPr id="81" name="Picture Placeholder 3"/>
          <p:cNvSpPr/>
          <p:nvPr>
            <p:ph type="pic" sz="quarter" idx="18"/>
          </p:nvPr>
        </p:nvSpPr>
        <p:spPr>
          <a:xfrm>
            <a:off x="6487716" y="3555189"/>
            <a:ext cx="1458788" cy="1758186"/>
          </a:xfrm>
          <a:prstGeom prst="rect">
            <a:avLst/>
          </a:prstGeom>
        </p:spPr>
        <p:txBody>
          <a:bodyPr lIns="91439" rIns="91439"/>
          <a:lstStyle/>
          <a:p>
            <a:pPr/>
          </a:p>
        </p:txBody>
      </p:sp>
      <p:sp>
        <p:nvSpPr>
          <p:cNvPr id="82" name="Picture Placeholder 3"/>
          <p:cNvSpPr/>
          <p:nvPr>
            <p:ph type="pic" sz="quarter" idx="19"/>
          </p:nvPr>
        </p:nvSpPr>
        <p:spPr>
          <a:xfrm>
            <a:off x="8241510" y="3555189"/>
            <a:ext cx="1458788" cy="1758186"/>
          </a:xfrm>
          <a:prstGeom prst="rect">
            <a:avLst/>
          </a:prstGeom>
        </p:spPr>
        <p:txBody>
          <a:bodyPr lIns="91439" rIns="91439"/>
          <a:lstStyle/>
          <a:p>
            <a:pPr/>
          </a:p>
        </p:txBody>
      </p:sp>
      <p:sp>
        <p:nvSpPr>
          <p:cNvPr id="83" name="Picture Placeholder 3"/>
          <p:cNvSpPr/>
          <p:nvPr>
            <p:ph type="pic" sz="quarter" idx="20"/>
          </p:nvPr>
        </p:nvSpPr>
        <p:spPr>
          <a:xfrm>
            <a:off x="9995302" y="3555189"/>
            <a:ext cx="1458788" cy="1758186"/>
          </a:xfrm>
          <a:prstGeom prst="rect">
            <a:avLst/>
          </a:prstGeom>
        </p:spPr>
        <p:txBody>
          <a:bodyPr lIns="91439" rIns="91439"/>
          <a:lstStyle/>
          <a:p>
            <a:pPr/>
          </a:p>
        </p:txBody>
      </p:sp>
      <p:sp>
        <p:nvSpPr>
          <p:cNvPr id="8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7_Custom Layout">
    <p:spTree>
      <p:nvGrpSpPr>
        <p:cNvPr id="1" name=""/>
        <p:cNvGrpSpPr/>
        <p:nvPr/>
      </p:nvGrpSpPr>
      <p:grpSpPr>
        <a:xfrm>
          <a:off x="0" y="0"/>
          <a:ext cx="0" cy="0"/>
          <a:chOff x="0" y="0"/>
          <a:chExt cx="0" cy="0"/>
        </a:xfrm>
      </p:grpSpPr>
      <p:sp>
        <p:nvSpPr>
          <p:cNvPr id="91" name="Picture Placeholder 2"/>
          <p:cNvSpPr/>
          <p:nvPr>
            <p:ph type="pic" sz="half" idx="13"/>
          </p:nvPr>
        </p:nvSpPr>
        <p:spPr>
          <a:xfrm>
            <a:off x="6096000" y="844550"/>
            <a:ext cx="5052868" cy="5168900"/>
          </a:xfrm>
          <a:prstGeom prst="rect">
            <a:avLst/>
          </a:prstGeom>
        </p:spPr>
        <p:txBody>
          <a:bodyPr lIns="91439" rIns="91439"/>
          <a:lstStyle/>
          <a:p>
            <a:pPr/>
          </a:p>
        </p:txBody>
      </p:sp>
      <p:sp>
        <p:nvSpPr>
          <p:cNvPr id="9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标题文本"/>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标题文本</a:t>
            </a:r>
          </a:p>
        </p:txBody>
      </p:sp>
      <p:sp>
        <p:nvSpPr>
          <p:cNvPr id="3" name="正文级别 1…"/>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华文楷体"/>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华文楷体"/>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华文楷体"/>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华文楷体"/>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华文楷体"/>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华文楷体"/>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华文楷体"/>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华文楷体"/>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华文楷体"/>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华文楷体"/>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华文楷体"/>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华文楷体"/>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华文楷体"/>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华文楷体"/>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华文楷体"/>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华文楷体"/>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华文楷体"/>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华文楷体"/>
        </a:defRPr>
      </a:lvl9pPr>
    </p:bodyStyle>
    <p:otherStyle>
      <a:lvl1pPr marL="0" marR="0" indent="0" algn="r" defTabSz="91435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华文楷体"/>
        </a:defRPr>
      </a:lvl1pPr>
      <a:lvl2pPr marL="0" marR="0" indent="457178" algn="r" defTabSz="91435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华文楷体"/>
        </a:defRPr>
      </a:lvl2pPr>
      <a:lvl3pPr marL="0" marR="0" indent="914353" algn="r" defTabSz="91435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华文楷体"/>
        </a:defRPr>
      </a:lvl3pPr>
      <a:lvl4pPr marL="0" marR="0" indent="1371531" algn="r" defTabSz="91435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华文楷体"/>
        </a:defRPr>
      </a:lvl4pPr>
      <a:lvl5pPr marL="0" marR="0" indent="1828708" algn="r" defTabSz="91435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华文楷体"/>
        </a:defRPr>
      </a:lvl5pPr>
      <a:lvl6pPr marL="0" marR="0" indent="2285886" algn="r" defTabSz="91435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华文楷体"/>
        </a:defRPr>
      </a:lvl6pPr>
      <a:lvl7pPr marL="0" marR="0" indent="2743062" algn="r" defTabSz="91435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华文楷体"/>
        </a:defRPr>
      </a:lvl7pPr>
      <a:lvl8pPr marL="0" marR="0" indent="3200239" algn="r" defTabSz="91435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华文楷体"/>
        </a:defRPr>
      </a:lvl8pPr>
      <a:lvl9pPr marL="0" marR="0" indent="3657417" algn="r" defTabSz="91435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华文楷体"/>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4.jpeg"/><Relationship Id="rId5" Type="http://schemas.openxmlformats.org/officeDocument/2006/relationships/image" Target="../media/image4.png"/><Relationship Id="rId6" Type="http://schemas.openxmlformats.org/officeDocument/2006/relationships/image" Target="../media/image1.gif"/><Relationship Id="rId7"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5.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6.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1.png"/><Relationship Id="rId6" Type="http://schemas.openxmlformats.org/officeDocument/2006/relationships/image" Target="../media/image30.png"/><Relationship Id="rId7" Type="http://schemas.openxmlformats.org/officeDocument/2006/relationships/image" Target="../media/image3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36.png"/><Relationship Id="rId5" Type="http://schemas.openxmlformats.org/officeDocument/2006/relationships/image" Target="../media/image17.jpe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4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4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5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Rectangle 26"/>
          <p:cNvSpPr/>
          <p:nvPr/>
        </p:nvSpPr>
        <p:spPr>
          <a:xfrm>
            <a:off x="0" y="-1"/>
            <a:ext cx="12192000" cy="6858001"/>
          </a:xfrm>
          <a:prstGeom prst="rect">
            <a:avLst/>
          </a:prstGeom>
          <a:solidFill>
            <a:srgbClr val="0D0D0D">
              <a:alpha val="81000"/>
            </a:srgbClr>
          </a:solidFill>
          <a:ln w="12700">
            <a:miter lim="400000"/>
          </a:ln>
        </p:spPr>
        <p:txBody>
          <a:bodyPr lIns="45719" rIns="45719" anchor="ctr"/>
          <a:lstStyle/>
          <a:p>
            <a:pPr algn="ctr">
              <a:defRPr>
                <a:solidFill>
                  <a:srgbClr val="FFFFFF"/>
                </a:solidFill>
              </a:defRPr>
            </a:pPr>
          </a:p>
        </p:txBody>
      </p:sp>
      <p:sp>
        <p:nvSpPr>
          <p:cNvPr id="409" name="TextBox 10"/>
          <p:cNvSpPr txBox="1"/>
          <p:nvPr/>
        </p:nvSpPr>
        <p:spPr>
          <a:xfrm>
            <a:off x="747022" y="1898878"/>
            <a:ext cx="10771632" cy="22341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9000"/>
              </a:lnSpc>
              <a:defRPr spc="-150" sz="4800">
                <a:solidFill>
                  <a:srgbClr val="FF934B"/>
                </a:solidFill>
              </a:defRPr>
            </a:pPr>
            <a:r>
              <a:t>关于利用海外社交媒体技术增强</a:t>
            </a:r>
          </a:p>
          <a:p>
            <a:pPr algn="ctr">
              <a:lnSpc>
                <a:spcPts val="9000"/>
              </a:lnSpc>
              <a:defRPr spc="-150" sz="4800">
                <a:solidFill>
                  <a:srgbClr val="FF934B"/>
                </a:solidFill>
              </a:defRPr>
            </a:pPr>
            <a:r>
              <a:t>国际传播能力的研究</a:t>
            </a:r>
          </a:p>
        </p:txBody>
      </p:sp>
      <p:sp>
        <p:nvSpPr>
          <p:cNvPr id="410" name="7 CuadroTexto"/>
          <p:cNvSpPr txBox="1"/>
          <p:nvPr/>
        </p:nvSpPr>
        <p:spPr>
          <a:xfrm>
            <a:off x="5514106" y="4918309"/>
            <a:ext cx="6677894" cy="52273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ts val="1700"/>
              </a:lnSpc>
              <a:defRPr sz="900">
                <a:solidFill>
                  <a:srgbClr val="FFFFFF"/>
                </a:solidFill>
              </a:defRPr>
            </a:pPr>
          </a:p>
          <a:p>
            <a:pPr algn="ctr">
              <a:lnSpc>
                <a:spcPts val="1700"/>
              </a:lnSpc>
              <a:defRPr sz="2400">
                <a:solidFill>
                  <a:srgbClr val="FAE5D3"/>
                </a:solidFill>
              </a:defRPr>
            </a:pPr>
            <a:r>
              <a:t>宋林，张钊，刘晓婉，梅春霖，陈立佳</a:t>
            </a:r>
          </a:p>
        </p:txBody>
      </p:sp>
      <p:sp>
        <p:nvSpPr>
          <p:cNvPr id="411" name="TextBox 36"/>
          <p:cNvSpPr txBox="1"/>
          <p:nvPr/>
        </p:nvSpPr>
        <p:spPr>
          <a:xfrm>
            <a:off x="3678109" y="6027415"/>
            <a:ext cx="4792136" cy="256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pc="600" sz="1100">
                <a:solidFill>
                  <a:srgbClr val="FFFFFF"/>
                </a:solidFill>
              </a:defRPr>
            </a:lvl1pPr>
          </a:lstStyle>
          <a:p>
            <a:pPr/>
            <a:r>
              <a:t>技术局采编技术部  技术服务部</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10"/>
                                        </p:tgtEl>
                                        <p:attrNameLst>
                                          <p:attrName>style.visibility</p:attrName>
                                        </p:attrNameLst>
                                      </p:cBhvr>
                                      <p:to>
                                        <p:strVal val="visible"/>
                                      </p:to>
                                    </p:set>
                                    <p:animEffect filter="dissolve" transition="in">
                                      <p:cBhvr>
                                        <p:cTn id="7" dur="500"/>
                                        <p:tgtEl>
                                          <p:spTgt spid="410"/>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408"/>
                                        </p:tgtEl>
                                        <p:attrNameLst>
                                          <p:attrName>style.visibility</p:attrName>
                                        </p:attrNameLst>
                                      </p:cBhvr>
                                      <p:to>
                                        <p:strVal val="visible"/>
                                      </p:to>
                                    </p:set>
                                    <p:animEffect filter="dissolve" transition="in">
                                      <p:cBhvr>
                                        <p:cTn id="11" dur="500"/>
                                        <p:tgtEl>
                                          <p:spTgt spid="408"/>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409"/>
                                        </p:tgtEl>
                                        <p:attrNameLst>
                                          <p:attrName>style.visibility</p:attrName>
                                        </p:attrNameLst>
                                      </p:cBhvr>
                                      <p:to>
                                        <p:strVal val="visible"/>
                                      </p:to>
                                    </p:set>
                                    <p:animEffect filter="dissolve" transition="in">
                                      <p:cBhvr>
                                        <p:cTn id="15" dur="500"/>
                                        <p:tgtEl>
                                          <p:spTgt spid="409"/>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411"/>
                                        </p:tgtEl>
                                        <p:attrNameLst>
                                          <p:attrName>style.visibility</p:attrName>
                                        </p:attrNameLst>
                                      </p:cBhvr>
                                      <p:to>
                                        <p:strVal val="visible"/>
                                      </p:to>
                                    </p:set>
                                    <p:animEffect filter="dissolve" transition="in">
                                      <p:cBhvr>
                                        <p:cTn id="19" dur="5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8" grpId="2"/>
      <p:bldP build="whole" bldLvl="1" animBg="1" rev="0" advAuto="0" spid="411" grpId="4"/>
      <p:bldP build="whole" bldLvl="1" animBg="1" rev="0" advAuto="0" spid="410" grpId="1"/>
      <p:bldP build="whole" bldLvl="1" animBg="1" rev="0" advAuto="0" spid="409" grpId="3"/>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Rectangle 14"/>
          <p:cNvSpPr/>
          <p:nvPr/>
        </p:nvSpPr>
        <p:spPr>
          <a:xfrm>
            <a:off x="0" y="-14514"/>
            <a:ext cx="7924800" cy="6872514"/>
          </a:xfrm>
          <a:prstGeom prst="rect">
            <a:avLst/>
          </a:prstGeom>
          <a:solidFill>
            <a:srgbClr val="181717"/>
          </a:solidFill>
          <a:ln w="12700">
            <a:miter lim="400000"/>
          </a:ln>
        </p:spPr>
        <p:txBody>
          <a:bodyPr lIns="45719" rIns="45719" anchor="ctr"/>
          <a:lstStyle/>
          <a:p>
            <a:pPr algn="ctr">
              <a:defRPr>
                <a:solidFill>
                  <a:srgbClr val="FFFFFF"/>
                </a:solidFill>
              </a:defRPr>
            </a:pPr>
          </a:p>
        </p:txBody>
      </p:sp>
      <p:sp>
        <p:nvSpPr>
          <p:cNvPr id="562" name="TextBox 19"/>
          <p:cNvSpPr txBox="1"/>
          <p:nvPr/>
        </p:nvSpPr>
        <p:spPr>
          <a:xfrm>
            <a:off x="800098" y="513094"/>
            <a:ext cx="6048956"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pc="54" sz="3500">
                <a:ln w="10417">
                  <a:solidFill>
                    <a:schemeClr val="accent1"/>
                  </a:solidFill>
                </a:ln>
                <a:solidFill>
                  <a:srgbClr val="FEFEFE"/>
                </a:solidFill>
              </a:defRPr>
            </a:pPr>
            <a:r>
              <a:t>01</a:t>
            </a:r>
            <a:r>
              <a:t> 社交媒体平台</a:t>
            </a:r>
            <a:r>
              <a:t>-Raddit</a:t>
            </a:r>
          </a:p>
        </p:txBody>
      </p:sp>
      <p:sp>
        <p:nvSpPr>
          <p:cNvPr id="563" name="Rectangle 20"/>
          <p:cNvSpPr txBox="1"/>
          <p:nvPr/>
        </p:nvSpPr>
        <p:spPr>
          <a:xfrm>
            <a:off x="800098" y="2125362"/>
            <a:ext cx="3944896" cy="399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defRPr sz="1200"/>
            </a:pPr>
            <a:r>
              <a:t>是一个-</a:t>
            </a:r>
            <a:r>
              <a:rPr>
                <a:latin typeface="+mn-lt"/>
                <a:ea typeface="+mn-ea"/>
                <a:cs typeface="+mn-cs"/>
                <a:sym typeface="Helvetica"/>
              </a:rPr>
              <a:t>集娱乐、社交及新闻为一体的社交网络平台</a:t>
            </a:r>
          </a:p>
          <a:p>
            <a:pPr marL="285750" indent="-285750">
              <a:lnSpc>
                <a:spcPct val="150000"/>
              </a:lnSpc>
              <a:buSzPct val="100000"/>
              <a:buChar char="-"/>
              <a:defRPr sz="2400">
                <a:solidFill>
                  <a:srgbClr val="FFFFFF"/>
                </a:solidFill>
              </a:defRPr>
            </a:pPr>
            <a:r>
              <a:t>集娱乐，社交及新闻为一体的社交网络平台；</a:t>
            </a:r>
          </a:p>
          <a:p>
            <a:pPr marL="285750" indent="-285750">
              <a:lnSpc>
                <a:spcPct val="150000"/>
              </a:lnSpc>
              <a:buSzPct val="100000"/>
              <a:buChar char="-"/>
              <a:defRPr sz="2400">
                <a:solidFill>
                  <a:srgbClr val="FFFFFF"/>
                </a:solidFill>
              </a:defRPr>
            </a:pPr>
            <a:r>
              <a:t>每个月活跃用户的数量达到了</a:t>
            </a:r>
            <a:r>
              <a:t>2.5</a:t>
            </a:r>
            <a:r>
              <a:t>亿；</a:t>
            </a:r>
          </a:p>
          <a:p>
            <a:pPr marL="285750" indent="-285750">
              <a:lnSpc>
                <a:spcPct val="150000"/>
              </a:lnSpc>
              <a:buSzPct val="100000"/>
              <a:buChar char="-"/>
              <a:defRPr sz="2400">
                <a:solidFill>
                  <a:srgbClr val="FFFFFF"/>
                </a:solidFill>
              </a:defRPr>
            </a:pPr>
            <a:r>
              <a:t>板块总数量超过一百万个</a:t>
            </a:r>
          </a:p>
          <a:p>
            <a:pPr marL="285750" indent="-285750">
              <a:lnSpc>
                <a:spcPct val="150000"/>
              </a:lnSpc>
              <a:buSzPct val="100000"/>
              <a:buChar char="-"/>
              <a:defRPr sz="2400">
                <a:solidFill>
                  <a:srgbClr val="FFFFFF"/>
                </a:solidFill>
              </a:defRPr>
            </a:pPr>
            <a:r>
              <a:t>覆盖范围包括新闻，政治，体育，音乐，图片等。</a:t>
            </a:r>
          </a:p>
        </p:txBody>
      </p:sp>
      <p:pic>
        <p:nvPicPr>
          <p:cNvPr id="564" name="图片占位符 1" descr="图片占位符 1"/>
          <p:cNvPicPr>
            <a:picLocks noChangeAspect="1"/>
          </p:cNvPicPr>
          <p:nvPr>
            <p:ph type="pic" idx="13"/>
          </p:nvPr>
        </p:nvPicPr>
        <p:blipFill>
          <a:blip r:embed="rId3">
            <a:extLst/>
          </a:blip>
          <a:srcRect l="2505" t="0" r="2505" b="0"/>
          <a:stretch>
            <a:fillRect/>
          </a:stretch>
        </p:blipFill>
        <p:spPr>
          <a:xfrm>
            <a:off x="5033019" y="1447800"/>
            <a:ext cx="5783560" cy="3947887"/>
          </a:xfrm>
          <a:prstGeom prst="rect">
            <a:avLst/>
          </a:prstGeom>
        </p:spPr>
      </p:pic>
      <p:sp>
        <p:nvSpPr>
          <p:cNvPr id="565"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14:warp dir="in"/>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561"/>
                                        </p:tgtEl>
                                        <p:attrNameLst>
                                          <p:attrName>style.visibility</p:attrName>
                                        </p:attrNameLst>
                                      </p:cBhvr>
                                      <p:to>
                                        <p:strVal val="visible"/>
                                      </p:to>
                                    </p:set>
                                    <p:anim calcmode="lin" valueType="num">
                                      <p:cBhvr>
                                        <p:cTn id="7" dur="500" fill="hold"/>
                                        <p:tgtEl>
                                          <p:spTgt spid="561"/>
                                        </p:tgtEl>
                                        <p:attrNameLst>
                                          <p:attrName>ppt_x</p:attrName>
                                        </p:attrNameLst>
                                      </p:cBhvr>
                                      <p:tavLst>
                                        <p:tav tm="0">
                                          <p:val>
                                            <p:strVal val="0-#ppt_w/2"/>
                                          </p:val>
                                        </p:tav>
                                        <p:tav tm="100000">
                                          <p:val>
                                            <p:strVal val="#ppt_x"/>
                                          </p:val>
                                        </p:tav>
                                      </p:tavLst>
                                    </p:anim>
                                    <p:anim calcmode="lin" valueType="num">
                                      <p:cBhvr>
                                        <p:cTn id="8" dur="500" fill="hold"/>
                                        <p:tgtEl>
                                          <p:spTgt spid="56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562"/>
                                        </p:tgtEl>
                                        <p:attrNameLst>
                                          <p:attrName>style.visibility</p:attrName>
                                        </p:attrNameLst>
                                      </p:cBhvr>
                                      <p:to>
                                        <p:strVal val="visible"/>
                                      </p:to>
                                    </p:set>
                                    <p:anim calcmode="lin" valueType="num">
                                      <p:cBhvr>
                                        <p:cTn id="12" dur="500" fill="hold"/>
                                        <p:tgtEl>
                                          <p:spTgt spid="562"/>
                                        </p:tgtEl>
                                        <p:attrNameLst>
                                          <p:attrName>ppt_x</p:attrName>
                                        </p:attrNameLst>
                                      </p:cBhvr>
                                      <p:tavLst>
                                        <p:tav tm="0">
                                          <p:val>
                                            <p:strVal val="0-#ppt_w/2"/>
                                          </p:val>
                                        </p:tav>
                                        <p:tav tm="100000">
                                          <p:val>
                                            <p:strVal val="#ppt_x"/>
                                          </p:val>
                                        </p:tav>
                                      </p:tavLst>
                                    </p:anim>
                                    <p:anim calcmode="lin" valueType="num">
                                      <p:cBhvr>
                                        <p:cTn id="13" dur="500" fill="hold"/>
                                        <p:tgtEl>
                                          <p:spTgt spid="56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563"/>
                                        </p:tgtEl>
                                        <p:attrNameLst>
                                          <p:attrName>style.visibility</p:attrName>
                                        </p:attrNameLst>
                                      </p:cBhvr>
                                      <p:to>
                                        <p:strVal val="visible"/>
                                      </p:to>
                                    </p:set>
                                    <p:anim calcmode="lin" valueType="num">
                                      <p:cBhvr>
                                        <p:cTn id="17" dur="500" fill="hold"/>
                                        <p:tgtEl>
                                          <p:spTgt spid="563"/>
                                        </p:tgtEl>
                                        <p:attrNameLst>
                                          <p:attrName>ppt_x</p:attrName>
                                        </p:attrNameLst>
                                      </p:cBhvr>
                                      <p:tavLst>
                                        <p:tav tm="0">
                                          <p:val>
                                            <p:strVal val="0-#ppt_w/2"/>
                                          </p:val>
                                        </p:tav>
                                        <p:tav tm="100000">
                                          <p:val>
                                            <p:strVal val="#ppt_x"/>
                                          </p:val>
                                        </p:tav>
                                      </p:tavLst>
                                    </p:anim>
                                    <p:anim calcmode="lin" valueType="num">
                                      <p:cBhvr>
                                        <p:cTn id="18" dur="500" fill="hold"/>
                                        <p:tgtEl>
                                          <p:spTgt spid="56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 presetID="2" grpId="4" fill="hold">
                                  <p:stCondLst>
                                    <p:cond delay="0"/>
                                  </p:stCondLst>
                                  <p:iterate type="el" backwards="0">
                                    <p:tmAbs val="0"/>
                                  </p:iterate>
                                  <p:childTnLst>
                                    <p:set>
                                      <p:cBhvr>
                                        <p:cTn id="22" fill="hold"/>
                                        <p:tgtEl>
                                          <p:spTgt spid="564"/>
                                        </p:tgtEl>
                                        <p:attrNameLst>
                                          <p:attrName>style.visibility</p:attrName>
                                        </p:attrNameLst>
                                      </p:cBhvr>
                                      <p:to>
                                        <p:strVal val="visible"/>
                                      </p:to>
                                    </p:set>
                                    <p:anim calcmode="lin" valueType="num">
                                      <p:cBhvr>
                                        <p:cTn id="23" dur="500" fill="hold"/>
                                        <p:tgtEl>
                                          <p:spTgt spid="564"/>
                                        </p:tgtEl>
                                        <p:attrNameLst>
                                          <p:attrName>ppt_x</p:attrName>
                                        </p:attrNameLst>
                                      </p:cBhvr>
                                      <p:tavLst>
                                        <p:tav tm="0">
                                          <p:val>
                                            <p:strVal val="#ppt_x"/>
                                          </p:val>
                                        </p:tav>
                                        <p:tav tm="100000">
                                          <p:val>
                                            <p:strVal val="#ppt_x"/>
                                          </p:val>
                                        </p:tav>
                                      </p:tavLst>
                                    </p:anim>
                                    <p:anim calcmode="lin" valueType="num">
                                      <p:cBhvr>
                                        <p:cTn id="24" dur="500" fill="hold"/>
                                        <p:tgtEl>
                                          <p:spTgt spid="564"/>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Class="entr" nodeType="afterEffect" presetSubtype="4" presetID="2" grpId="5" fill="hold">
                                  <p:stCondLst>
                                    <p:cond delay="0"/>
                                  </p:stCondLst>
                                  <p:iterate type="el" backwards="0">
                                    <p:tmAbs val="0"/>
                                  </p:iterate>
                                  <p:childTnLst>
                                    <p:set>
                                      <p:cBhvr>
                                        <p:cTn id="27" fill="hold"/>
                                        <p:tgtEl>
                                          <p:spTgt spid="565"/>
                                        </p:tgtEl>
                                        <p:attrNameLst>
                                          <p:attrName>style.visibility</p:attrName>
                                        </p:attrNameLst>
                                      </p:cBhvr>
                                      <p:to>
                                        <p:strVal val="visible"/>
                                      </p:to>
                                    </p:set>
                                    <p:anim calcmode="lin" valueType="num">
                                      <p:cBhvr>
                                        <p:cTn id="28" dur="500" fill="hold"/>
                                        <p:tgtEl>
                                          <p:spTgt spid="565"/>
                                        </p:tgtEl>
                                        <p:attrNameLst>
                                          <p:attrName>ppt_x</p:attrName>
                                        </p:attrNameLst>
                                      </p:cBhvr>
                                      <p:tavLst>
                                        <p:tav tm="0">
                                          <p:val>
                                            <p:strVal val="#ppt_x"/>
                                          </p:val>
                                        </p:tav>
                                        <p:tav tm="100000">
                                          <p:val>
                                            <p:strVal val="#ppt_x"/>
                                          </p:val>
                                        </p:tav>
                                      </p:tavLst>
                                    </p:anim>
                                    <p:anim calcmode="lin" valueType="num">
                                      <p:cBhvr>
                                        <p:cTn id="29" dur="500" fill="hold"/>
                                        <p:tgtEl>
                                          <p:spTgt spid="5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4" grpId="4"/>
      <p:bldP build="whole" bldLvl="1" animBg="1" rev="0" advAuto="0" spid="561" grpId="1"/>
      <p:bldP build="whole" bldLvl="1" animBg="1" rev="0" advAuto="0" spid="562" grpId="2"/>
      <p:bldP build="whole" bldLvl="1" animBg="1" rev="0" advAuto="0" spid="565" grpId="5"/>
      <p:bldP build="whole" bldLvl="1" animBg="1" rev="0" advAuto="0" spid="563" grpId="3"/>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Rectangle 14"/>
          <p:cNvSpPr/>
          <p:nvPr/>
        </p:nvSpPr>
        <p:spPr>
          <a:xfrm>
            <a:off x="0" y="-14514"/>
            <a:ext cx="7924800" cy="6872514"/>
          </a:xfrm>
          <a:prstGeom prst="rect">
            <a:avLst/>
          </a:prstGeom>
          <a:solidFill>
            <a:srgbClr val="181717"/>
          </a:solidFill>
          <a:ln w="12700">
            <a:miter lim="400000"/>
          </a:ln>
        </p:spPr>
        <p:txBody>
          <a:bodyPr lIns="45719" rIns="45719" anchor="ctr"/>
          <a:lstStyle/>
          <a:p>
            <a:pPr algn="ctr">
              <a:defRPr>
                <a:solidFill>
                  <a:srgbClr val="FFFFFF"/>
                </a:solidFill>
              </a:defRPr>
            </a:pPr>
          </a:p>
        </p:txBody>
      </p:sp>
      <p:pic>
        <p:nvPicPr>
          <p:cNvPr id="570" name="图片占位符 3" descr="图片占位符 3"/>
          <p:cNvPicPr>
            <a:picLocks noChangeAspect="1"/>
          </p:cNvPicPr>
          <p:nvPr>
            <p:ph type="pic" idx="13"/>
          </p:nvPr>
        </p:nvPicPr>
        <p:blipFill>
          <a:blip r:embed="rId3">
            <a:extLst/>
          </a:blip>
          <a:srcRect l="1229" t="0" r="1229" b="0"/>
          <a:stretch>
            <a:fillRect/>
          </a:stretch>
        </p:blipFill>
        <p:spPr>
          <a:xfrm>
            <a:off x="6009094" y="1825768"/>
            <a:ext cx="5783560" cy="3947887"/>
          </a:xfrm>
          <a:prstGeom prst="rect">
            <a:avLst/>
          </a:prstGeom>
        </p:spPr>
      </p:pic>
      <p:sp>
        <p:nvSpPr>
          <p:cNvPr id="571" name="TextBox 19"/>
          <p:cNvSpPr txBox="1"/>
          <p:nvPr/>
        </p:nvSpPr>
        <p:spPr>
          <a:xfrm>
            <a:off x="800098" y="513094"/>
            <a:ext cx="6048956"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pc="54" sz="3500">
                <a:ln w="10417">
                  <a:solidFill>
                    <a:schemeClr val="accent1"/>
                  </a:solidFill>
                </a:ln>
                <a:solidFill>
                  <a:srgbClr val="FEFEFE"/>
                </a:solidFill>
              </a:defRPr>
            </a:pPr>
            <a:r>
              <a:t>01</a:t>
            </a:r>
            <a:r>
              <a:t> 社交媒体平台</a:t>
            </a:r>
            <a:r>
              <a:t>-Tumblr</a:t>
            </a:r>
          </a:p>
        </p:txBody>
      </p:sp>
      <p:sp>
        <p:nvSpPr>
          <p:cNvPr id="572" name="Rectangle 20"/>
          <p:cNvSpPr txBox="1"/>
          <p:nvPr/>
        </p:nvSpPr>
        <p:spPr>
          <a:xfrm>
            <a:off x="172996" y="1613820"/>
            <a:ext cx="6153663" cy="432689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Char char="-"/>
              <a:defRPr sz="2400">
                <a:solidFill>
                  <a:srgbClr val="FFFFFF"/>
                </a:solidFill>
              </a:defRPr>
            </a:pPr>
            <a:r>
              <a:t>全球最大的轻博客网站，介于传统博客和微博之间的媒体形态；</a:t>
            </a:r>
          </a:p>
          <a:p>
            <a:pPr marL="285750" indent="-285750">
              <a:lnSpc>
                <a:spcPct val="150000"/>
              </a:lnSpc>
              <a:buSzPct val="100000"/>
              <a:buChar char="-"/>
              <a:defRPr sz="2400">
                <a:solidFill>
                  <a:srgbClr val="FFFFFF"/>
                </a:solidFill>
              </a:defRPr>
            </a:pPr>
            <a:r>
              <a:t>每月可吸引过亿用户访问；</a:t>
            </a:r>
          </a:p>
          <a:p>
            <a:pPr marL="285750" indent="-285750">
              <a:lnSpc>
                <a:spcPct val="150000"/>
              </a:lnSpc>
              <a:buSzPct val="100000"/>
              <a:buChar char="-"/>
              <a:defRPr sz="2400">
                <a:solidFill>
                  <a:srgbClr val="FFFFFF"/>
                </a:solidFill>
              </a:defRPr>
            </a:pPr>
            <a:r>
              <a:t>支持多语言，包括英语，德语，法语，意大利语，日语，土耳其语，西班牙语，俄语等；</a:t>
            </a:r>
          </a:p>
          <a:p>
            <a:pPr marL="285750" indent="-285750">
              <a:lnSpc>
                <a:spcPct val="150000"/>
              </a:lnSpc>
              <a:buSzPct val="100000"/>
              <a:buChar char="-"/>
              <a:defRPr sz="2400">
                <a:solidFill>
                  <a:srgbClr val="FFFFFF"/>
                </a:solidFill>
              </a:defRPr>
            </a:pPr>
            <a:r>
              <a:t>Dashboard</a:t>
            </a:r>
            <a:r>
              <a:t>，可显示所有跟随用户的更新，可点赞或转发文章，用户体验好。</a:t>
            </a:r>
          </a:p>
        </p:txBody>
      </p:sp>
      <p:sp>
        <p:nvSpPr>
          <p:cNvPr id="573"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569"/>
                                        </p:tgtEl>
                                        <p:attrNameLst>
                                          <p:attrName>style.visibility</p:attrName>
                                        </p:attrNameLst>
                                      </p:cBhvr>
                                      <p:to>
                                        <p:strVal val="visible"/>
                                      </p:to>
                                    </p:set>
                                    <p:anim calcmode="lin" valueType="num">
                                      <p:cBhvr>
                                        <p:cTn id="7" dur="500" fill="hold"/>
                                        <p:tgtEl>
                                          <p:spTgt spid="569"/>
                                        </p:tgtEl>
                                        <p:attrNameLst>
                                          <p:attrName>ppt_x</p:attrName>
                                        </p:attrNameLst>
                                      </p:cBhvr>
                                      <p:tavLst>
                                        <p:tav tm="0">
                                          <p:val>
                                            <p:strVal val="0-#ppt_w/2"/>
                                          </p:val>
                                        </p:tav>
                                        <p:tav tm="100000">
                                          <p:val>
                                            <p:strVal val="#ppt_x"/>
                                          </p:val>
                                        </p:tav>
                                      </p:tavLst>
                                    </p:anim>
                                    <p:anim calcmode="lin" valueType="num">
                                      <p:cBhvr>
                                        <p:cTn id="8" dur="500" fill="hold"/>
                                        <p:tgtEl>
                                          <p:spTgt spid="5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571"/>
                                        </p:tgtEl>
                                        <p:attrNameLst>
                                          <p:attrName>style.visibility</p:attrName>
                                        </p:attrNameLst>
                                      </p:cBhvr>
                                      <p:to>
                                        <p:strVal val="visible"/>
                                      </p:to>
                                    </p:set>
                                    <p:anim calcmode="lin" valueType="num">
                                      <p:cBhvr>
                                        <p:cTn id="12" dur="500" fill="hold"/>
                                        <p:tgtEl>
                                          <p:spTgt spid="571"/>
                                        </p:tgtEl>
                                        <p:attrNameLst>
                                          <p:attrName>ppt_x</p:attrName>
                                        </p:attrNameLst>
                                      </p:cBhvr>
                                      <p:tavLst>
                                        <p:tav tm="0">
                                          <p:val>
                                            <p:strVal val="0-#ppt_w/2"/>
                                          </p:val>
                                        </p:tav>
                                        <p:tav tm="100000">
                                          <p:val>
                                            <p:strVal val="#ppt_x"/>
                                          </p:val>
                                        </p:tav>
                                      </p:tavLst>
                                    </p:anim>
                                    <p:anim calcmode="lin" valueType="num">
                                      <p:cBhvr>
                                        <p:cTn id="13" dur="500" fill="hold"/>
                                        <p:tgtEl>
                                          <p:spTgt spid="57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572"/>
                                        </p:tgtEl>
                                        <p:attrNameLst>
                                          <p:attrName>style.visibility</p:attrName>
                                        </p:attrNameLst>
                                      </p:cBhvr>
                                      <p:to>
                                        <p:strVal val="visible"/>
                                      </p:to>
                                    </p:set>
                                    <p:anim calcmode="lin" valueType="num">
                                      <p:cBhvr>
                                        <p:cTn id="17" dur="500" fill="hold"/>
                                        <p:tgtEl>
                                          <p:spTgt spid="572"/>
                                        </p:tgtEl>
                                        <p:attrNameLst>
                                          <p:attrName>ppt_x</p:attrName>
                                        </p:attrNameLst>
                                      </p:cBhvr>
                                      <p:tavLst>
                                        <p:tav tm="0">
                                          <p:val>
                                            <p:strVal val="0-#ppt_w/2"/>
                                          </p:val>
                                        </p:tav>
                                        <p:tav tm="100000">
                                          <p:val>
                                            <p:strVal val="#ppt_x"/>
                                          </p:val>
                                        </p:tav>
                                      </p:tavLst>
                                    </p:anim>
                                    <p:anim calcmode="lin" valueType="num">
                                      <p:cBhvr>
                                        <p:cTn id="18" dur="500" fill="hold"/>
                                        <p:tgtEl>
                                          <p:spTgt spid="57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3" presetID="2" grpId="4" fill="hold">
                                  <p:stCondLst>
                                    <p:cond delay="0"/>
                                  </p:stCondLst>
                                  <p:iterate type="el" backwards="0">
                                    <p:tmAbs val="0"/>
                                  </p:iterate>
                                  <p:childTnLst>
                                    <p:set>
                                      <p:cBhvr>
                                        <p:cTn id="22" fill="hold"/>
                                        <p:tgtEl>
                                          <p:spTgt spid="570"/>
                                        </p:tgtEl>
                                        <p:attrNameLst>
                                          <p:attrName>style.visibility</p:attrName>
                                        </p:attrNameLst>
                                      </p:cBhvr>
                                      <p:to>
                                        <p:strVal val="visible"/>
                                      </p:to>
                                    </p:set>
                                    <p:anim calcmode="lin" valueType="num">
                                      <p:cBhvr>
                                        <p:cTn id="23" dur="500" fill="hold"/>
                                        <p:tgtEl>
                                          <p:spTgt spid="570"/>
                                        </p:tgtEl>
                                        <p:attrNameLst>
                                          <p:attrName>ppt_x</p:attrName>
                                        </p:attrNameLst>
                                      </p:cBhvr>
                                      <p:tavLst>
                                        <p:tav tm="0">
                                          <p:val>
                                            <p:strVal val="1+#ppt_w/2"/>
                                          </p:val>
                                        </p:tav>
                                        <p:tav tm="100000">
                                          <p:val>
                                            <p:strVal val="#ppt_x"/>
                                          </p:val>
                                        </p:tav>
                                      </p:tavLst>
                                    </p:anim>
                                    <p:anim calcmode="lin" valueType="num">
                                      <p:cBhvr>
                                        <p:cTn id="24" dur="500" fill="hold"/>
                                        <p:tgtEl>
                                          <p:spTgt spid="570"/>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Class="entr" nodeType="afterEffect" presetSubtype="4" presetID="2" grpId="5" fill="hold">
                                  <p:stCondLst>
                                    <p:cond delay="0"/>
                                  </p:stCondLst>
                                  <p:iterate type="el" backwards="0">
                                    <p:tmAbs val="0"/>
                                  </p:iterate>
                                  <p:childTnLst>
                                    <p:set>
                                      <p:cBhvr>
                                        <p:cTn id="27" fill="hold"/>
                                        <p:tgtEl>
                                          <p:spTgt spid="573"/>
                                        </p:tgtEl>
                                        <p:attrNameLst>
                                          <p:attrName>style.visibility</p:attrName>
                                        </p:attrNameLst>
                                      </p:cBhvr>
                                      <p:to>
                                        <p:strVal val="visible"/>
                                      </p:to>
                                    </p:set>
                                    <p:anim calcmode="lin" valueType="num">
                                      <p:cBhvr>
                                        <p:cTn id="28" dur="500" fill="hold"/>
                                        <p:tgtEl>
                                          <p:spTgt spid="573"/>
                                        </p:tgtEl>
                                        <p:attrNameLst>
                                          <p:attrName>ppt_x</p:attrName>
                                        </p:attrNameLst>
                                      </p:cBhvr>
                                      <p:tavLst>
                                        <p:tav tm="0">
                                          <p:val>
                                            <p:strVal val="#ppt_x"/>
                                          </p:val>
                                        </p:tav>
                                        <p:tav tm="100000">
                                          <p:val>
                                            <p:strVal val="#ppt_x"/>
                                          </p:val>
                                        </p:tav>
                                      </p:tavLst>
                                    </p:anim>
                                    <p:anim calcmode="lin" valueType="num">
                                      <p:cBhvr>
                                        <p:cTn id="29" dur="500" fill="hold"/>
                                        <p:tgtEl>
                                          <p:spTgt spid="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9" grpId="1"/>
      <p:bldP build="whole" bldLvl="1" animBg="1" rev="0" advAuto="0" spid="570" grpId="4"/>
      <p:bldP build="whole" bldLvl="1" animBg="1" rev="0" advAuto="0" spid="571" grpId="2"/>
      <p:bldP build="whole" bldLvl="1" animBg="1" rev="0" advAuto="0" spid="572" grpId="3"/>
      <p:bldP build="whole" bldLvl="1" animBg="1" rev="0" advAuto="0" spid="573" grpId="5"/>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Rectangle 26"/>
          <p:cNvSpPr/>
          <p:nvPr/>
        </p:nvSpPr>
        <p:spPr>
          <a:xfrm>
            <a:off x="-10212" y="-14514"/>
            <a:ext cx="3848788" cy="6872514"/>
          </a:xfrm>
          <a:prstGeom prst="rect">
            <a:avLst/>
          </a:prstGeom>
          <a:solidFill>
            <a:srgbClr val="FAE5D3"/>
          </a:solidFill>
          <a:ln w="12700">
            <a:miter lim="400000"/>
          </a:ln>
        </p:spPr>
        <p:txBody>
          <a:bodyPr lIns="45719" rIns="45719" anchor="ctr"/>
          <a:lstStyle/>
          <a:p>
            <a:pPr algn="ctr">
              <a:defRPr>
                <a:solidFill>
                  <a:srgbClr val="FFFFFF"/>
                </a:solidFill>
              </a:defRPr>
            </a:pPr>
          </a:p>
        </p:txBody>
      </p:sp>
      <p:sp>
        <p:nvSpPr>
          <p:cNvPr id="578" name="TextBox 1"/>
          <p:cNvSpPr txBox="1"/>
          <p:nvPr/>
        </p:nvSpPr>
        <p:spPr>
          <a:xfrm>
            <a:off x="2237906" y="462464"/>
            <a:ext cx="6048955"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800"/>
            </a:lvl1pPr>
          </a:lstStyle>
          <a:p>
            <a:pPr/>
            <a:r>
              <a:t>01 社交媒体平台-Instagram</a:t>
            </a:r>
          </a:p>
        </p:txBody>
      </p:sp>
      <p:sp>
        <p:nvSpPr>
          <p:cNvPr id="579" name="7 CuadroTexto"/>
          <p:cNvSpPr txBox="1"/>
          <p:nvPr/>
        </p:nvSpPr>
        <p:spPr>
          <a:xfrm>
            <a:off x="2237904" y="1259885"/>
            <a:ext cx="8148609"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2400">
                <a:effectLst>
                  <a:outerShdw sx="100000" sy="100000" kx="0" ky="0" algn="b" rotWithShape="0" blurRad="38100" dist="19050" dir="2700000">
                    <a:srgbClr val="000000">
                      <a:alpha val="40000"/>
                    </a:srgbClr>
                  </a:outerShdw>
                </a:effectLst>
              </a:defRPr>
            </a:lvl1pPr>
          </a:lstStyle>
          <a:p>
            <a:pPr/>
            <a:r>
              <a:t>一个提供在线照片及视频分享的社交应用软件</a:t>
            </a:r>
          </a:p>
        </p:txBody>
      </p:sp>
      <p:grpSp>
        <p:nvGrpSpPr>
          <p:cNvPr id="586" name="Group 8"/>
          <p:cNvGrpSpPr/>
          <p:nvPr/>
        </p:nvGrpSpPr>
        <p:grpSpPr>
          <a:xfrm>
            <a:off x="5334686" y="4242748"/>
            <a:ext cx="4641107" cy="1539561"/>
            <a:chOff x="0" y="0"/>
            <a:chExt cx="4641106" cy="1539559"/>
          </a:xfrm>
        </p:grpSpPr>
        <p:sp>
          <p:nvSpPr>
            <p:cNvPr id="580" name="Straight Connector 9"/>
            <p:cNvSpPr/>
            <p:nvPr/>
          </p:nvSpPr>
          <p:spPr>
            <a:xfrm>
              <a:off x="138345" y="463857"/>
              <a:ext cx="3111947" cy="1"/>
            </a:xfrm>
            <a:prstGeom prst="line">
              <a:avLst/>
            </a:prstGeom>
            <a:noFill/>
            <a:ln w="63500" cap="rnd">
              <a:solidFill>
                <a:srgbClr val="763E0E"/>
              </a:solidFill>
              <a:prstDash val="solid"/>
              <a:miter lim="800000"/>
            </a:ln>
            <a:effectLst/>
          </p:spPr>
          <p:txBody>
            <a:bodyPr wrap="square" lIns="45719" tIns="45719" rIns="45719" bIns="45719" numCol="1" anchor="t">
              <a:noAutofit/>
            </a:bodyPr>
            <a:lstStyle/>
            <a:p>
              <a:pPr/>
            </a:p>
          </p:txBody>
        </p:sp>
        <p:sp>
          <p:nvSpPr>
            <p:cNvPr id="581" name="Straight Connector 10"/>
            <p:cNvSpPr/>
            <p:nvPr/>
          </p:nvSpPr>
          <p:spPr>
            <a:xfrm>
              <a:off x="113632" y="1292496"/>
              <a:ext cx="1580687" cy="16436"/>
            </a:xfrm>
            <a:prstGeom prst="line">
              <a:avLst/>
            </a:prstGeom>
            <a:noFill/>
            <a:ln w="63500" cap="rnd">
              <a:solidFill>
                <a:srgbClr val="B05D15"/>
              </a:solidFill>
              <a:prstDash val="solid"/>
              <a:miter lim="800000"/>
            </a:ln>
            <a:effectLst/>
          </p:spPr>
          <p:txBody>
            <a:bodyPr wrap="square" lIns="45719" tIns="45719" rIns="45719" bIns="45719" numCol="1" anchor="t">
              <a:noAutofit/>
            </a:bodyPr>
            <a:lstStyle/>
            <a:p>
              <a:pPr/>
            </a:p>
          </p:txBody>
        </p:sp>
        <p:sp>
          <p:nvSpPr>
            <p:cNvPr id="582" name="TextBox 11"/>
            <p:cNvSpPr txBox="1"/>
            <p:nvPr/>
          </p:nvSpPr>
          <p:spPr>
            <a:xfrm>
              <a:off x="0" y="878065"/>
              <a:ext cx="4224598" cy="426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48" tIns="60948" rIns="60948" bIns="60948" numCol="1" anchor="t">
              <a:spAutoFit/>
            </a:bodyPr>
            <a:lstStyle/>
            <a:p>
              <a:pPr>
                <a:defRPr sz="2000">
                  <a:solidFill>
                    <a:srgbClr val="595959"/>
                  </a:solidFill>
                </a:defRPr>
              </a:pPr>
              <a:r>
                <a:t>日活跃用户数超</a:t>
              </a:r>
              <a:r>
                <a:t>5</a:t>
              </a:r>
              <a:r>
                <a:t>亿</a:t>
              </a:r>
            </a:p>
          </p:txBody>
        </p:sp>
        <p:sp>
          <p:nvSpPr>
            <p:cNvPr id="583" name="TextBox 16"/>
            <p:cNvSpPr txBox="1"/>
            <p:nvPr/>
          </p:nvSpPr>
          <p:spPr>
            <a:xfrm>
              <a:off x="0" y="0"/>
              <a:ext cx="4224598" cy="4266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48" tIns="60948" rIns="60948" bIns="60948" numCol="1" anchor="t">
              <a:spAutoFit/>
            </a:bodyPr>
            <a:lstStyle/>
            <a:p>
              <a:pPr>
                <a:defRPr sz="2000">
                  <a:solidFill>
                    <a:srgbClr val="595959"/>
                  </a:solidFill>
                </a:defRPr>
              </a:pPr>
              <a:r>
                <a:t>月活跃用户数超</a:t>
              </a:r>
              <a:r>
                <a:t>10</a:t>
              </a:r>
              <a:r>
                <a:t>亿</a:t>
              </a:r>
            </a:p>
          </p:txBody>
        </p:sp>
        <p:sp>
          <p:nvSpPr>
            <p:cNvPr id="584" name="TextBox 17"/>
            <p:cNvSpPr txBox="1"/>
            <p:nvPr/>
          </p:nvSpPr>
          <p:spPr>
            <a:xfrm>
              <a:off x="3250293" y="278414"/>
              <a:ext cx="1390814" cy="401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48" tIns="60948" rIns="60948" bIns="60948" numCol="1" anchor="t">
              <a:spAutoFit/>
            </a:bodyPr>
            <a:lstStyle/>
            <a:p>
              <a:pPr>
                <a:defRPr>
                  <a:solidFill>
                    <a:srgbClr val="595959"/>
                  </a:solidFill>
                </a:defRPr>
              </a:pPr>
              <a:r>
                <a:t>超过</a:t>
              </a:r>
              <a:r>
                <a:t>10</a:t>
              </a:r>
              <a:r>
                <a:t>亿</a:t>
              </a:r>
            </a:p>
          </p:txBody>
        </p:sp>
        <p:sp>
          <p:nvSpPr>
            <p:cNvPr id="585" name="TextBox 18"/>
            <p:cNvSpPr txBox="1"/>
            <p:nvPr/>
          </p:nvSpPr>
          <p:spPr>
            <a:xfrm>
              <a:off x="1859477" y="1138262"/>
              <a:ext cx="1390814" cy="4012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48" tIns="60948" rIns="60948" bIns="60948" numCol="1" anchor="t">
              <a:spAutoFit/>
            </a:bodyPr>
            <a:lstStyle/>
            <a:p>
              <a:pPr>
                <a:defRPr>
                  <a:solidFill>
                    <a:srgbClr val="595959"/>
                  </a:solidFill>
                </a:defRPr>
              </a:pPr>
              <a:r>
                <a:t>超过</a:t>
              </a:r>
              <a:r>
                <a:t>5</a:t>
              </a:r>
              <a:r>
                <a:t>亿</a:t>
              </a:r>
            </a:p>
          </p:txBody>
        </p:sp>
      </p:grpSp>
      <p:sp>
        <p:nvSpPr>
          <p:cNvPr id="587" name="7 CuadroTexto"/>
          <p:cNvSpPr txBox="1"/>
          <p:nvPr/>
        </p:nvSpPr>
        <p:spPr>
          <a:xfrm>
            <a:off x="5087694" y="2677552"/>
            <a:ext cx="6772896"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Char char="-"/>
              <a:defRPr sz="2000">
                <a:solidFill>
                  <a:srgbClr val="808080"/>
                </a:solidFill>
              </a:defRPr>
            </a:pPr>
            <a:r>
              <a:t>可发布方形照片、选择图片的滤镜样式</a:t>
            </a:r>
          </a:p>
          <a:p>
            <a:pPr marL="171450" indent="-171450">
              <a:lnSpc>
                <a:spcPct val="150000"/>
              </a:lnSpc>
              <a:buSzPct val="100000"/>
              <a:buChar char="-"/>
              <a:defRPr sz="2000">
                <a:solidFill>
                  <a:srgbClr val="808080"/>
                </a:solidFill>
              </a:defRPr>
            </a:pPr>
            <a:r>
              <a:t>与好友或其他人进行互动，包括聊天、分享、收藏等。</a:t>
            </a:r>
          </a:p>
        </p:txBody>
      </p:sp>
      <p:pic>
        <p:nvPicPr>
          <p:cNvPr id="588" name="图片占位符 3" descr="图片占位符 3"/>
          <p:cNvPicPr>
            <a:picLocks noChangeAspect="1"/>
          </p:cNvPicPr>
          <p:nvPr>
            <p:ph type="pic" idx="13"/>
          </p:nvPr>
        </p:nvPicPr>
        <p:blipFill>
          <a:blip r:embed="rId3">
            <a:extLst/>
          </a:blip>
          <a:srcRect l="16833" t="0" r="16833" b="0"/>
          <a:stretch>
            <a:fillRect/>
          </a:stretch>
        </p:blipFill>
        <p:spPr>
          <a:xfrm>
            <a:off x="1485899" y="2840577"/>
            <a:ext cx="2843215" cy="2843215"/>
          </a:xfrm>
          <a:prstGeom prst="rect">
            <a:avLst/>
          </a:prstGeom>
        </p:spPr>
      </p:pic>
      <p:sp>
        <p:nvSpPr>
          <p:cNvPr id="589"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78"/>
                                        </p:tgtEl>
                                        <p:attrNameLst>
                                          <p:attrName>style.visibility</p:attrName>
                                        </p:attrNameLst>
                                      </p:cBhvr>
                                      <p:to>
                                        <p:strVal val="visible"/>
                                      </p:to>
                                    </p:set>
                                    <p:animEffect filter="wipe(left)" transition="in">
                                      <p:cBhvr>
                                        <p:cTn id="7" dur="500"/>
                                        <p:tgtEl>
                                          <p:spTgt spid="578"/>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579"/>
                                        </p:tgtEl>
                                        <p:attrNameLst>
                                          <p:attrName>style.visibility</p:attrName>
                                        </p:attrNameLst>
                                      </p:cBhvr>
                                      <p:to>
                                        <p:strVal val="visible"/>
                                      </p:to>
                                    </p:set>
                                    <p:animEffect filter="wipe(left)" transition="in">
                                      <p:cBhvr>
                                        <p:cTn id="11" dur="500"/>
                                        <p:tgtEl>
                                          <p:spTgt spid="579"/>
                                        </p:tgtEl>
                                      </p:cBhvr>
                                    </p:animEffect>
                                  </p:childTnLst>
                                </p:cTn>
                              </p:par>
                            </p:childTnLst>
                          </p:cTn>
                        </p:par>
                        <p:par>
                          <p:cTn id="12" fill="hold">
                            <p:stCondLst>
                              <p:cond delay="1000"/>
                            </p:stCondLst>
                            <p:childTnLst>
                              <p:par>
                                <p:cTn id="13" presetClass="entr" nodeType="afterEffect" presetSubtype="8" presetID="22" grpId="3" fill="hold">
                                  <p:stCondLst>
                                    <p:cond delay="0"/>
                                  </p:stCondLst>
                                  <p:iterate type="el" backwards="0">
                                    <p:tmAbs val="0"/>
                                  </p:iterate>
                                  <p:childTnLst>
                                    <p:set>
                                      <p:cBhvr>
                                        <p:cTn id="14" fill="hold"/>
                                        <p:tgtEl>
                                          <p:spTgt spid="586"/>
                                        </p:tgtEl>
                                        <p:attrNameLst>
                                          <p:attrName>style.visibility</p:attrName>
                                        </p:attrNameLst>
                                      </p:cBhvr>
                                      <p:to>
                                        <p:strVal val="visible"/>
                                      </p:to>
                                    </p:set>
                                    <p:animEffect filter="wipe(left)" transition="in">
                                      <p:cBhvr>
                                        <p:cTn id="15" dur="500"/>
                                        <p:tgtEl>
                                          <p:spTgt spid="586"/>
                                        </p:tgtEl>
                                      </p:cBhvr>
                                    </p:animEffect>
                                  </p:childTnLst>
                                </p:cTn>
                              </p:par>
                            </p:childTnLst>
                          </p:cTn>
                        </p:par>
                        <p:par>
                          <p:cTn id="16" fill="hold">
                            <p:stCondLst>
                              <p:cond delay="1500"/>
                            </p:stCondLst>
                            <p:childTnLst>
                              <p:par>
                                <p:cTn id="17" presetClass="entr" nodeType="afterEffect" presetSubtype="8" presetID="22" grpId="4" fill="hold">
                                  <p:stCondLst>
                                    <p:cond delay="0"/>
                                  </p:stCondLst>
                                  <p:iterate type="el" backwards="0">
                                    <p:tmAbs val="0"/>
                                  </p:iterate>
                                  <p:childTnLst>
                                    <p:set>
                                      <p:cBhvr>
                                        <p:cTn id="18" fill="hold"/>
                                        <p:tgtEl>
                                          <p:spTgt spid="587"/>
                                        </p:tgtEl>
                                        <p:attrNameLst>
                                          <p:attrName>style.visibility</p:attrName>
                                        </p:attrNameLst>
                                      </p:cBhvr>
                                      <p:to>
                                        <p:strVal val="visible"/>
                                      </p:to>
                                    </p:set>
                                    <p:animEffect filter="wipe(left)" transition="in">
                                      <p:cBhvr>
                                        <p:cTn id="19" dur="500"/>
                                        <p:tgtEl>
                                          <p:spTgt spid="587"/>
                                        </p:tgtEl>
                                      </p:cBhvr>
                                    </p:animEffect>
                                  </p:childTnLst>
                                </p:cTn>
                              </p:par>
                            </p:childTnLst>
                          </p:cTn>
                        </p:par>
                        <p:par>
                          <p:cTn id="20" fill="hold">
                            <p:stCondLst>
                              <p:cond delay="2000"/>
                            </p:stCondLst>
                            <p:childTnLst>
                              <p:par>
                                <p:cTn id="21" presetClass="entr" nodeType="afterEffect" presetSubtype="8" presetID="22" grpId="5" fill="hold">
                                  <p:stCondLst>
                                    <p:cond delay="0"/>
                                  </p:stCondLst>
                                  <p:iterate type="el" backwards="0">
                                    <p:tmAbs val="0"/>
                                  </p:iterate>
                                  <p:childTnLst>
                                    <p:set>
                                      <p:cBhvr>
                                        <p:cTn id="22" fill="hold"/>
                                        <p:tgtEl>
                                          <p:spTgt spid="577"/>
                                        </p:tgtEl>
                                        <p:attrNameLst>
                                          <p:attrName>style.visibility</p:attrName>
                                        </p:attrNameLst>
                                      </p:cBhvr>
                                      <p:to>
                                        <p:strVal val="visible"/>
                                      </p:to>
                                    </p:set>
                                    <p:animEffect filter="wipe(left)" transition="in">
                                      <p:cBhvr>
                                        <p:cTn id="23" dur="500"/>
                                        <p:tgtEl>
                                          <p:spTgt spid="577"/>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5" grpId="6" fill="hold">
                                  <p:stCondLst>
                                    <p:cond delay="0"/>
                                  </p:stCondLst>
                                  <p:iterate type="el" backwards="0">
                                    <p:tmAbs val="0"/>
                                  </p:iterate>
                                  <p:childTnLst>
                                    <p:set>
                                      <p:cBhvr>
                                        <p:cTn id="27" fill="hold"/>
                                        <p:tgtEl>
                                          <p:spTgt spid="588"/>
                                        </p:tgtEl>
                                        <p:attrNameLst>
                                          <p:attrName>style.visibility</p:attrName>
                                        </p:attrNameLst>
                                      </p:cBhvr>
                                      <p:to>
                                        <p:strVal val="visible"/>
                                      </p:to>
                                    </p:set>
                                    <p:anim calcmode="lin" valueType="num">
                                      <p:cBhvr>
                                        <p:cTn id="28" dur="1000" fill="hold"/>
                                        <p:tgtEl>
                                          <p:spTgt spid="588"/>
                                        </p:tgtEl>
                                        <p:attrNameLst>
                                          <p:attrName>ppt_w</p:attrName>
                                        </p:attrNameLst>
                                      </p:cBhvr>
                                      <p:tavLst>
                                        <p:tav tm="0">
                                          <p:val>
                                            <p:fltVal val="0"/>
                                          </p:val>
                                        </p:tav>
                                        <p:tav tm="100000">
                                          <p:val>
                                            <p:strVal val="#ppt_w"/>
                                          </p:val>
                                        </p:tav>
                                      </p:tavLst>
                                    </p:anim>
                                    <p:anim calcmode="lin" valueType="num">
                                      <p:cBhvr>
                                        <p:cTn id="29" dur="1000" fill="hold"/>
                                        <p:tgtEl>
                                          <p:spTgt spid="588"/>
                                        </p:tgtEl>
                                        <p:attrNameLst>
                                          <p:attrName>ppt_h</p:attrName>
                                        </p:attrNameLst>
                                      </p:cBhvr>
                                      <p:tavLst>
                                        <p:tav tm="0">
                                          <p:val>
                                            <p:fltVal val="0"/>
                                          </p:val>
                                        </p:tav>
                                        <p:tav tm="100000">
                                          <p:val>
                                            <p:strVal val="#ppt_h"/>
                                          </p:val>
                                        </p:tav>
                                      </p:tavLst>
                                    </p:anim>
                                    <p:anim calcmode="lin" valueType="num">
                                      <p:cBhvr>
                                        <p:cTn id="30" dur="1000" fill="hold"/>
                                        <p:tgtEl>
                                          <p:spTgt spid="588"/>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588"/>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1000"/>
                            </p:stCondLst>
                            <p:childTnLst>
                              <p:par>
                                <p:cTn id="33" presetClass="entr" nodeType="afterEffect" presetSubtype="4" presetID="2" grpId="7" fill="hold">
                                  <p:stCondLst>
                                    <p:cond delay="0"/>
                                  </p:stCondLst>
                                  <p:iterate type="el" backwards="0">
                                    <p:tmAbs val="0"/>
                                  </p:iterate>
                                  <p:childTnLst>
                                    <p:set>
                                      <p:cBhvr>
                                        <p:cTn id="34" fill="hold"/>
                                        <p:tgtEl>
                                          <p:spTgt spid="589"/>
                                        </p:tgtEl>
                                        <p:attrNameLst>
                                          <p:attrName>style.visibility</p:attrName>
                                        </p:attrNameLst>
                                      </p:cBhvr>
                                      <p:to>
                                        <p:strVal val="visible"/>
                                      </p:to>
                                    </p:set>
                                    <p:anim calcmode="lin" valueType="num">
                                      <p:cBhvr>
                                        <p:cTn id="35" dur="500" fill="hold"/>
                                        <p:tgtEl>
                                          <p:spTgt spid="589"/>
                                        </p:tgtEl>
                                        <p:attrNameLst>
                                          <p:attrName>ppt_x</p:attrName>
                                        </p:attrNameLst>
                                      </p:cBhvr>
                                      <p:tavLst>
                                        <p:tav tm="0">
                                          <p:val>
                                            <p:strVal val="#ppt_x"/>
                                          </p:val>
                                        </p:tav>
                                        <p:tav tm="100000">
                                          <p:val>
                                            <p:strVal val="#ppt_x"/>
                                          </p:val>
                                        </p:tav>
                                      </p:tavLst>
                                    </p:anim>
                                    <p:anim calcmode="lin" valueType="num">
                                      <p:cBhvr>
                                        <p:cTn id="36" dur="500" fill="hold"/>
                                        <p:tgtEl>
                                          <p:spTgt spid="5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9" grpId="7"/>
      <p:bldP build="whole" bldLvl="1" animBg="1" rev="0" advAuto="0" spid="579" grpId="2"/>
      <p:bldP build="whole" bldLvl="1" animBg="1" rev="0" advAuto="0" spid="578" grpId="1"/>
      <p:bldP build="whole" bldLvl="1" animBg="1" rev="0" advAuto="0" spid="586" grpId="3"/>
      <p:bldP build="whole" bldLvl="1" animBg="1" rev="0" advAuto="0" spid="577" grpId="5"/>
      <p:bldP build="whole" bldLvl="1" animBg="1" rev="0" advAuto="0" spid="587" grpId="4"/>
      <p:bldP build="whole" bldLvl="1" animBg="1" rev="0" advAuto="0" spid="588" grpId="6"/>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3" name="图片占位符 15" descr="图片占位符 15"/>
          <p:cNvPicPr>
            <a:picLocks noChangeAspect="1"/>
          </p:cNvPicPr>
          <p:nvPr>
            <p:ph type="pic" idx="15"/>
          </p:nvPr>
        </p:nvPicPr>
        <p:blipFill>
          <a:blip r:embed="rId3">
            <a:extLst/>
          </a:blip>
          <a:srcRect l="0" t="9491" r="0" b="9491"/>
          <a:stretch>
            <a:fillRect/>
          </a:stretch>
        </p:blipFill>
        <p:spPr>
          <a:xfrm>
            <a:off x="7847013" y="1646237"/>
            <a:ext cx="3160713" cy="4551364"/>
          </a:xfrm>
          <a:prstGeom prst="rect">
            <a:avLst/>
          </a:prstGeom>
        </p:spPr>
      </p:pic>
      <p:pic>
        <p:nvPicPr>
          <p:cNvPr id="594" name="图片占位符 14" descr="图片占位符 14"/>
          <p:cNvPicPr>
            <a:picLocks noChangeAspect="1"/>
          </p:cNvPicPr>
          <p:nvPr>
            <p:ph type="pic" idx="14"/>
          </p:nvPr>
        </p:nvPicPr>
        <p:blipFill>
          <a:blip r:embed="rId4">
            <a:alphaModFix amt="20000"/>
            <a:extLst/>
          </a:blip>
          <a:srcRect l="20323" t="0" r="20323" b="0"/>
          <a:stretch>
            <a:fillRect/>
          </a:stretch>
        </p:blipFill>
        <p:spPr>
          <a:xfrm>
            <a:off x="4506561" y="1646237"/>
            <a:ext cx="3159828" cy="4551707"/>
          </a:xfrm>
          <a:prstGeom prst="rect">
            <a:avLst/>
          </a:prstGeom>
        </p:spPr>
      </p:pic>
      <p:pic>
        <p:nvPicPr>
          <p:cNvPr id="595" name="图片占位符 1" descr="图片占位符 1"/>
          <p:cNvPicPr>
            <a:picLocks noChangeAspect="1"/>
          </p:cNvPicPr>
          <p:nvPr>
            <p:ph type="pic" idx="13"/>
          </p:nvPr>
        </p:nvPicPr>
        <p:blipFill>
          <a:blip r:embed="rId5">
            <a:alphaModFix amt="20000"/>
            <a:extLst/>
          </a:blip>
          <a:srcRect l="29482" t="0" r="29482" b="0"/>
          <a:stretch>
            <a:fillRect/>
          </a:stretch>
        </p:blipFill>
        <p:spPr>
          <a:xfrm>
            <a:off x="1155700" y="1646237"/>
            <a:ext cx="3160713" cy="4551363"/>
          </a:xfrm>
          <a:prstGeom prst="rect">
            <a:avLst/>
          </a:prstGeom>
        </p:spPr>
      </p:pic>
      <p:sp>
        <p:nvSpPr>
          <p:cNvPr id="596" name="Rectangle 8"/>
          <p:cNvSpPr/>
          <p:nvPr/>
        </p:nvSpPr>
        <p:spPr>
          <a:xfrm>
            <a:off x="1151697" y="4389737"/>
            <a:ext cx="3159830" cy="1808432"/>
          </a:xfrm>
          <a:prstGeom prst="rect">
            <a:avLst/>
          </a:prstGeom>
          <a:solidFill>
            <a:schemeClr val="accent1">
              <a:alpha val="81000"/>
            </a:schemeClr>
          </a:solidFill>
          <a:ln w="12700">
            <a:miter lim="400000"/>
          </a:ln>
        </p:spPr>
        <p:txBody>
          <a:bodyPr lIns="45719" rIns="45719" anchor="ctr"/>
          <a:lstStyle/>
          <a:p>
            <a:pPr algn="ctr">
              <a:defRPr>
                <a:solidFill>
                  <a:srgbClr val="FFFFFF"/>
                </a:solidFill>
              </a:defRPr>
            </a:pPr>
          </a:p>
        </p:txBody>
      </p:sp>
      <p:sp>
        <p:nvSpPr>
          <p:cNvPr id="597" name="Rectangle 9"/>
          <p:cNvSpPr/>
          <p:nvPr/>
        </p:nvSpPr>
        <p:spPr>
          <a:xfrm>
            <a:off x="4506560" y="4389739"/>
            <a:ext cx="3159830" cy="1808429"/>
          </a:xfrm>
          <a:prstGeom prst="rect">
            <a:avLst/>
          </a:prstGeom>
          <a:solidFill>
            <a:srgbClr val="763E0E">
              <a:alpha val="81000"/>
            </a:srgbClr>
          </a:solidFill>
          <a:ln w="12700">
            <a:miter lim="400000"/>
          </a:ln>
        </p:spPr>
        <p:txBody>
          <a:bodyPr lIns="45719" rIns="45719" anchor="ctr"/>
          <a:lstStyle/>
          <a:p>
            <a:pPr algn="ctr">
              <a:defRPr>
                <a:solidFill>
                  <a:srgbClr val="FFFFFF"/>
                </a:solidFill>
              </a:defRPr>
            </a:pPr>
          </a:p>
        </p:txBody>
      </p:sp>
      <p:sp>
        <p:nvSpPr>
          <p:cNvPr id="598" name="Rectangle 10"/>
          <p:cNvSpPr/>
          <p:nvPr/>
        </p:nvSpPr>
        <p:spPr>
          <a:xfrm>
            <a:off x="7852103" y="4389739"/>
            <a:ext cx="3159829" cy="1808429"/>
          </a:xfrm>
          <a:prstGeom prst="rect">
            <a:avLst/>
          </a:prstGeom>
          <a:solidFill>
            <a:srgbClr val="AFABAB">
              <a:alpha val="81000"/>
            </a:srgbClr>
          </a:solidFill>
          <a:ln w="12700">
            <a:miter lim="400000"/>
          </a:ln>
        </p:spPr>
        <p:txBody>
          <a:bodyPr lIns="45719" rIns="45719" anchor="ctr"/>
          <a:lstStyle/>
          <a:p>
            <a:pPr algn="ctr">
              <a:defRPr>
                <a:solidFill>
                  <a:srgbClr val="FFFFFF"/>
                </a:solidFill>
              </a:defRPr>
            </a:pPr>
          </a:p>
        </p:txBody>
      </p:sp>
      <p:sp>
        <p:nvSpPr>
          <p:cNvPr id="599" name="TextBox 11"/>
          <p:cNvSpPr txBox="1"/>
          <p:nvPr/>
        </p:nvSpPr>
        <p:spPr>
          <a:xfrm>
            <a:off x="2879053" y="129684"/>
            <a:ext cx="6048955"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effectLst>
                  <a:outerShdw sx="100000" sy="100000" kx="0" ky="0" algn="b" rotWithShape="0" blurRad="38100" dist="19050" dir="2700000">
                    <a:srgbClr val="000000">
                      <a:alpha val="40000"/>
                    </a:srgbClr>
                  </a:outerShdw>
                </a:effectLst>
              </a:defRPr>
            </a:pPr>
            <a:r>
              <a:t>01</a:t>
            </a:r>
            <a:r>
              <a:t> 社交媒体平台</a:t>
            </a:r>
            <a:r>
              <a:t>-Pinterest&amp;Vimeo&amp;TikTok</a:t>
            </a:r>
          </a:p>
        </p:txBody>
      </p:sp>
      <p:sp>
        <p:nvSpPr>
          <p:cNvPr id="600" name="TextBox 32"/>
          <p:cNvSpPr txBox="1"/>
          <p:nvPr/>
        </p:nvSpPr>
        <p:spPr>
          <a:xfrm>
            <a:off x="1746593" y="4424536"/>
            <a:ext cx="1970035"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n w="10160">
                  <a:solidFill>
                    <a:schemeClr val="accent5"/>
                  </a:solidFill>
                </a:ln>
                <a:solidFill>
                  <a:srgbClr val="FFFFFF"/>
                </a:solidFill>
                <a:effectLst>
                  <a:outerShdw sx="100000" sy="100000" kx="0" ky="0" algn="b" rotWithShape="0" blurRad="38100" dist="22860" dir="5400000">
                    <a:srgbClr val="000000">
                      <a:alpha val="30000"/>
                    </a:srgbClr>
                  </a:outerShdw>
                </a:effectLst>
              </a:defRPr>
            </a:lvl1pPr>
          </a:lstStyle>
          <a:p>
            <a:pPr/>
            <a:r>
              <a:t>Pinterest</a:t>
            </a:r>
          </a:p>
        </p:txBody>
      </p:sp>
      <p:sp>
        <p:nvSpPr>
          <p:cNvPr id="601" name="7 CuadroTexto"/>
          <p:cNvSpPr txBox="1"/>
          <p:nvPr/>
        </p:nvSpPr>
        <p:spPr>
          <a:xfrm>
            <a:off x="1151697" y="5029739"/>
            <a:ext cx="3159830" cy="10886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ts val="2000"/>
              </a:lnSpc>
              <a:buSzPct val="100000"/>
              <a:buChar char="-"/>
              <a:defRPr>
                <a:solidFill>
                  <a:srgbClr val="FFFFFF"/>
                </a:solidFill>
              </a:defRPr>
            </a:pPr>
            <a:r>
              <a:t>瀑布式展现图片，无需翻页</a:t>
            </a:r>
          </a:p>
          <a:p>
            <a:pPr marL="171450" indent="-171450">
              <a:lnSpc>
                <a:spcPts val="2000"/>
              </a:lnSpc>
              <a:buSzPct val="100000"/>
              <a:buChar char="-"/>
              <a:defRPr>
                <a:solidFill>
                  <a:srgbClr val="FFFFFF"/>
                </a:solidFill>
              </a:defRPr>
            </a:pPr>
            <a:r>
              <a:t>月活跃用户达两亿；</a:t>
            </a:r>
          </a:p>
          <a:p>
            <a:pPr marL="171450" indent="-171450">
              <a:lnSpc>
                <a:spcPts val="2000"/>
              </a:lnSpc>
              <a:buSzPct val="100000"/>
              <a:buChar char="-"/>
              <a:defRPr>
                <a:solidFill>
                  <a:srgbClr val="FFFFFF"/>
                </a:solidFill>
              </a:defRPr>
            </a:pPr>
            <a:r>
              <a:t>用户平均年龄</a:t>
            </a:r>
            <a:r>
              <a:t>40</a:t>
            </a:r>
            <a:r>
              <a:t>岁，大部分活跃用户低于</a:t>
            </a:r>
            <a:r>
              <a:t>40</a:t>
            </a:r>
            <a:r>
              <a:t>岁</a:t>
            </a:r>
          </a:p>
        </p:txBody>
      </p:sp>
      <p:sp>
        <p:nvSpPr>
          <p:cNvPr id="602" name="TextBox 34"/>
          <p:cNvSpPr txBox="1"/>
          <p:nvPr/>
        </p:nvSpPr>
        <p:spPr>
          <a:xfrm>
            <a:off x="5092136" y="4376428"/>
            <a:ext cx="1970035"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n w="10160">
                  <a:solidFill>
                    <a:schemeClr val="accent5"/>
                  </a:solidFill>
                </a:ln>
                <a:solidFill>
                  <a:srgbClr val="FFFFFF"/>
                </a:solidFill>
                <a:effectLst>
                  <a:outerShdw sx="100000" sy="100000" kx="0" ky="0" algn="b" rotWithShape="0" blurRad="38100" dist="22860" dir="5400000">
                    <a:srgbClr val="000000">
                      <a:alpha val="30000"/>
                    </a:srgbClr>
                  </a:outerShdw>
                </a:effectLst>
              </a:defRPr>
            </a:lvl1pPr>
          </a:lstStyle>
          <a:p>
            <a:pPr/>
            <a:r>
              <a:t>Vimeo</a:t>
            </a:r>
          </a:p>
        </p:txBody>
      </p:sp>
      <p:sp>
        <p:nvSpPr>
          <p:cNvPr id="603" name="7 CuadroTexto"/>
          <p:cNvSpPr txBox="1"/>
          <p:nvPr/>
        </p:nvSpPr>
        <p:spPr>
          <a:xfrm>
            <a:off x="4338056" y="4859018"/>
            <a:ext cx="3523369" cy="121361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ts val="1800"/>
              </a:lnSpc>
              <a:buSzPct val="100000"/>
              <a:buChar char="-"/>
              <a:defRPr sz="1400">
                <a:solidFill>
                  <a:srgbClr val="FFFFFF"/>
                </a:solidFill>
              </a:defRPr>
            </a:pPr>
            <a:r>
              <a:t>允许上传高清视频，源文件可自由下载。</a:t>
            </a:r>
          </a:p>
          <a:p>
            <a:pPr marL="171450" indent="-171450">
              <a:lnSpc>
                <a:spcPts val="1800"/>
              </a:lnSpc>
              <a:buSzPct val="100000"/>
              <a:buChar char="-"/>
              <a:defRPr sz="1400">
                <a:solidFill>
                  <a:srgbClr val="FFFFFF"/>
                </a:solidFill>
              </a:defRPr>
            </a:pPr>
            <a:r>
              <a:t>允许每月上传固定数量的高清视频；</a:t>
            </a:r>
          </a:p>
          <a:p>
            <a:pPr marL="171450" indent="-171450">
              <a:lnSpc>
                <a:spcPts val="1800"/>
              </a:lnSpc>
              <a:buSzPct val="100000"/>
              <a:buChar char="-"/>
              <a:defRPr sz="1400">
                <a:solidFill>
                  <a:srgbClr val="FFFFFF"/>
                </a:solidFill>
              </a:defRPr>
            </a:pPr>
            <a:r>
              <a:t>提供高清视频存放服务；</a:t>
            </a:r>
          </a:p>
          <a:p>
            <a:pPr marL="171450" indent="-171450">
              <a:lnSpc>
                <a:spcPts val="1800"/>
              </a:lnSpc>
              <a:buSzPct val="100000"/>
              <a:buChar char="-"/>
              <a:defRPr sz="1400">
                <a:solidFill>
                  <a:srgbClr val="FFFFFF"/>
                </a:solidFill>
              </a:defRPr>
            </a:pPr>
            <a:r>
              <a:t>可通过网址链接到视频；</a:t>
            </a:r>
          </a:p>
          <a:p>
            <a:pPr marL="171450" indent="-171450">
              <a:lnSpc>
                <a:spcPts val="1800"/>
              </a:lnSpc>
              <a:buSzPct val="100000"/>
              <a:buChar char="-"/>
              <a:defRPr sz="1400">
                <a:solidFill>
                  <a:srgbClr val="FFFFFF"/>
                </a:solidFill>
              </a:defRPr>
            </a:pPr>
            <a:r>
              <a:t>可将视频内嵌到博客或其他地方。</a:t>
            </a:r>
          </a:p>
        </p:txBody>
      </p:sp>
      <p:sp>
        <p:nvSpPr>
          <p:cNvPr id="604" name="TextBox 36"/>
          <p:cNvSpPr txBox="1"/>
          <p:nvPr/>
        </p:nvSpPr>
        <p:spPr>
          <a:xfrm>
            <a:off x="8473533" y="4425856"/>
            <a:ext cx="1970035"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ln w="10160">
                  <a:solidFill>
                    <a:schemeClr val="accent5"/>
                  </a:solidFill>
                </a:ln>
                <a:solidFill>
                  <a:srgbClr val="FFFFFF"/>
                </a:solidFill>
                <a:effectLst>
                  <a:outerShdw sx="100000" sy="100000" kx="0" ky="0" algn="b" rotWithShape="0" blurRad="38100" dist="22860" dir="5400000">
                    <a:srgbClr val="000000">
                      <a:alpha val="30000"/>
                    </a:srgbClr>
                  </a:outerShdw>
                </a:effectLst>
              </a:defRPr>
            </a:lvl1pPr>
          </a:lstStyle>
          <a:p>
            <a:pPr/>
            <a:r>
              <a:t>Tik Tok</a:t>
            </a:r>
          </a:p>
        </p:txBody>
      </p:sp>
      <p:sp>
        <p:nvSpPr>
          <p:cNvPr id="605" name="7 CuadroTexto"/>
          <p:cNvSpPr txBox="1"/>
          <p:nvPr/>
        </p:nvSpPr>
        <p:spPr>
          <a:xfrm>
            <a:off x="7834893" y="4857815"/>
            <a:ext cx="3172833" cy="15966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ts val="2000"/>
              </a:lnSpc>
              <a:buSzPct val="100000"/>
              <a:buChar char="-"/>
              <a:defRPr>
                <a:solidFill>
                  <a:srgbClr val="FFFFFF"/>
                </a:solidFill>
              </a:defRPr>
            </a:pPr>
            <a:r>
              <a:t>基于数据挖掘，可向用户精准推送短视频；</a:t>
            </a:r>
          </a:p>
          <a:p>
            <a:pPr marL="171450" indent="-171450">
              <a:lnSpc>
                <a:spcPts val="2000"/>
              </a:lnSpc>
              <a:buSzPct val="100000"/>
              <a:buChar char="-"/>
              <a:defRPr>
                <a:solidFill>
                  <a:srgbClr val="FFFFFF"/>
                </a:solidFill>
              </a:defRPr>
            </a:pPr>
            <a:r>
              <a:t>长短视频降低了创作者拍摄的难度；</a:t>
            </a:r>
          </a:p>
          <a:p>
            <a:pPr marL="171450" indent="-171450">
              <a:lnSpc>
                <a:spcPts val="2000"/>
              </a:lnSpc>
              <a:buSzPct val="100000"/>
              <a:buChar char="-"/>
              <a:defRPr>
                <a:solidFill>
                  <a:srgbClr val="FFFFFF"/>
                </a:solidFill>
              </a:defRPr>
            </a:pPr>
            <a:r>
              <a:t>用户可利用零散时间。</a:t>
            </a:r>
          </a:p>
        </p:txBody>
      </p:sp>
      <p:sp>
        <p:nvSpPr>
          <p:cNvPr id="606" name="TextBox 10"/>
          <p:cNvSpPr txBox="1"/>
          <p:nvPr/>
        </p:nvSpPr>
        <p:spPr>
          <a:xfrm>
            <a:off x="10448270" y="64256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99"/>
                                        </p:tgtEl>
                                        <p:attrNameLst>
                                          <p:attrName>style.visibility</p:attrName>
                                        </p:attrNameLst>
                                      </p:cBhvr>
                                      <p:to>
                                        <p:strVal val="visible"/>
                                      </p:to>
                                    </p:set>
                                    <p:animEffect filter="wipe(left)" transition="in">
                                      <p:cBhvr>
                                        <p:cTn id="7" dur="500"/>
                                        <p:tgtEl>
                                          <p:spTgt spid="599"/>
                                        </p:tgtEl>
                                      </p:cBhvr>
                                    </p:animEffect>
                                  </p:childTnLst>
                                </p:cTn>
                              </p:par>
                            </p:childTnLst>
                          </p:cTn>
                        </p:par>
                        <p:par>
                          <p:cTn id="8" fill="hold">
                            <p:stCondLst>
                              <p:cond delay="500"/>
                            </p:stCondLst>
                            <p:childTnLst>
                              <p:par>
                                <p:cTn id="9" presetClass="entr" nodeType="afterEffect" presetSubtype="4" presetID="2" grpId="2" fill="hold">
                                  <p:stCondLst>
                                    <p:cond delay="0"/>
                                  </p:stCondLst>
                                  <p:iterate type="el" backwards="0">
                                    <p:tmAbs val="0"/>
                                  </p:iterate>
                                  <p:childTnLst>
                                    <p:set>
                                      <p:cBhvr>
                                        <p:cTn id="10" fill="hold"/>
                                        <p:tgtEl>
                                          <p:spTgt spid="596"/>
                                        </p:tgtEl>
                                        <p:attrNameLst>
                                          <p:attrName>style.visibility</p:attrName>
                                        </p:attrNameLst>
                                      </p:cBhvr>
                                      <p:to>
                                        <p:strVal val="visible"/>
                                      </p:to>
                                    </p:set>
                                    <p:anim calcmode="lin" valueType="num">
                                      <p:cBhvr>
                                        <p:cTn id="11" dur="500" fill="hold"/>
                                        <p:tgtEl>
                                          <p:spTgt spid="596"/>
                                        </p:tgtEl>
                                        <p:attrNameLst>
                                          <p:attrName>ppt_x</p:attrName>
                                        </p:attrNameLst>
                                      </p:cBhvr>
                                      <p:tavLst>
                                        <p:tav tm="0">
                                          <p:val>
                                            <p:strVal val="#ppt_x"/>
                                          </p:val>
                                        </p:tav>
                                        <p:tav tm="100000">
                                          <p:val>
                                            <p:strVal val="#ppt_x"/>
                                          </p:val>
                                        </p:tav>
                                      </p:tavLst>
                                    </p:anim>
                                    <p:anim calcmode="lin" valueType="num">
                                      <p:cBhvr>
                                        <p:cTn id="12" dur="500" fill="hold"/>
                                        <p:tgtEl>
                                          <p:spTgt spid="59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4" presetID="2" grpId="3" fill="hold">
                                  <p:stCondLst>
                                    <p:cond delay="0"/>
                                  </p:stCondLst>
                                  <p:iterate type="el" backwards="0">
                                    <p:tmAbs val="0"/>
                                  </p:iterate>
                                  <p:childTnLst>
                                    <p:set>
                                      <p:cBhvr>
                                        <p:cTn id="15" fill="hold"/>
                                        <p:tgtEl>
                                          <p:spTgt spid="597"/>
                                        </p:tgtEl>
                                        <p:attrNameLst>
                                          <p:attrName>style.visibility</p:attrName>
                                        </p:attrNameLst>
                                      </p:cBhvr>
                                      <p:to>
                                        <p:strVal val="visible"/>
                                      </p:to>
                                    </p:set>
                                    <p:anim calcmode="lin" valueType="num">
                                      <p:cBhvr>
                                        <p:cTn id="16" dur="500" fill="hold"/>
                                        <p:tgtEl>
                                          <p:spTgt spid="597"/>
                                        </p:tgtEl>
                                        <p:attrNameLst>
                                          <p:attrName>ppt_x</p:attrName>
                                        </p:attrNameLst>
                                      </p:cBhvr>
                                      <p:tavLst>
                                        <p:tav tm="0">
                                          <p:val>
                                            <p:strVal val="#ppt_x"/>
                                          </p:val>
                                        </p:tav>
                                        <p:tav tm="100000">
                                          <p:val>
                                            <p:strVal val="#ppt_x"/>
                                          </p:val>
                                        </p:tav>
                                      </p:tavLst>
                                    </p:anim>
                                    <p:anim calcmode="lin" valueType="num">
                                      <p:cBhvr>
                                        <p:cTn id="17" dur="500" fill="hold"/>
                                        <p:tgtEl>
                                          <p:spTgt spid="59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Class="entr" nodeType="afterEffect" presetSubtype="4" presetID="2" grpId="4" fill="hold">
                                  <p:stCondLst>
                                    <p:cond delay="0"/>
                                  </p:stCondLst>
                                  <p:iterate type="el" backwards="0">
                                    <p:tmAbs val="0"/>
                                  </p:iterate>
                                  <p:childTnLst>
                                    <p:set>
                                      <p:cBhvr>
                                        <p:cTn id="20" fill="hold"/>
                                        <p:tgtEl>
                                          <p:spTgt spid="598"/>
                                        </p:tgtEl>
                                        <p:attrNameLst>
                                          <p:attrName>style.visibility</p:attrName>
                                        </p:attrNameLst>
                                      </p:cBhvr>
                                      <p:to>
                                        <p:strVal val="visible"/>
                                      </p:to>
                                    </p:set>
                                    <p:anim calcmode="lin" valueType="num">
                                      <p:cBhvr>
                                        <p:cTn id="21" dur="500" fill="hold"/>
                                        <p:tgtEl>
                                          <p:spTgt spid="598"/>
                                        </p:tgtEl>
                                        <p:attrNameLst>
                                          <p:attrName>ppt_x</p:attrName>
                                        </p:attrNameLst>
                                      </p:cBhvr>
                                      <p:tavLst>
                                        <p:tav tm="0">
                                          <p:val>
                                            <p:strVal val="#ppt_x"/>
                                          </p:val>
                                        </p:tav>
                                        <p:tav tm="100000">
                                          <p:val>
                                            <p:strVal val="#ppt_x"/>
                                          </p:val>
                                        </p:tav>
                                      </p:tavLst>
                                    </p:anim>
                                    <p:anim calcmode="lin" valueType="num">
                                      <p:cBhvr>
                                        <p:cTn id="22" dur="500" fill="hold"/>
                                        <p:tgtEl>
                                          <p:spTgt spid="598"/>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Class="entr" nodeType="afterEffect" presetSubtype="4" presetID="2" grpId="5" fill="hold">
                                  <p:stCondLst>
                                    <p:cond delay="0"/>
                                  </p:stCondLst>
                                  <p:iterate type="el" backwards="0">
                                    <p:tmAbs val="0"/>
                                  </p:iterate>
                                  <p:childTnLst>
                                    <p:set>
                                      <p:cBhvr>
                                        <p:cTn id="25" fill="hold"/>
                                        <p:tgtEl>
                                          <p:spTgt spid="600"/>
                                        </p:tgtEl>
                                        <p:attrNameLst>
                                          <p:attrName>style.visibility</p:attrName>
                                        </p:attrNameLst>
                                      </p:cBhvr>
                                      <p:to>
                                        <p:strVal val="visible"/>
                                      </p:to>
                                    </p:set>
                                    <p:anim calcmode="lin" valueType="num">
                                      <p:cBhvr>
                                        <p:cTn id="26" dur="500" fill="hold"/>
                                        <p:tgtEl>
                                          <p:spTgt spid="600"/>
                                        </p:tgtEl>
                                        <p:attrNameLst>
                                          <p:attrName>ppt_x</p:attrName>
                                        </p:attrNameLst>
                                      </p:cBhvr>
                                      <p:tavLst>
                                        <p:tav tm="0">
                                          <p:val>
                                            <p:strVal val="#ppt_x"/>
                                          </p:val>
                                        </p:tav>
                                        <p:tav tm="100000">
                                          <p:val>
                                            <p:strVal val="#ppt_x"/>
                                          </p:val>
                                        </p:tav>
                                      </p:tavLst>
                                    </p:anim>
                                    <p:anim calcmode="lin" valueType="num">
                                      <p:cBhvr>
                                        <p:cTn id="27" dur="500" fill="hold"/>
                                        <p:tgtEl>
                                          <p:spTgt spid="600"/>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Class="entr" nodeType="afterEffect" presetSubtype="4" presetID="2" grpId="6" fill="hold">
                                  <p:stCondLst>
                                    <p:cond delay="0"/>
                                  </p:stCondLst>
                                  <p:iterate type="el" backwards="0">
                                    <p:tmAbs val="0"/>
                                  </p:iterate>
                                  <p:childTnLst>
                                    <p:set>
                                      <p:cBhvr>
                                        <p:cTn id="30" fill="hold"/>
                                        <p:tgtEl>
                                          <p:spTgt spid="601"/>
                                        </p:tgtEl>
                                        <p:attrNameLst>
                                          <p:attrName>style.visibility</p:attrName>
                                        </p:attrNameLst>
                                      </p:cBhvr>
                                      <p:to>
                                        <p:strVal val="visible"/>
                                      </p:to>
                                    </p:set>
                                    <p:anim calcmode="lin" valueType="num">
                                      <p:cBhvr>
                                        <p:cTn id="31" dur="500" fill="hold"/>
                                        <p:tgtEl>
                                          <p:spTgt spid="601"/>
                                        </p:tgtEl>
                                        <p:attrNameLst>
                                          <p:attrName>ppt_x</p:attrName>
                                        </p:attrNameLst>
                                      </p:cBhvr>
                                      <p:tavLst>
                                        <p:tav tm="0">
                                          <p:val>
                                            <p:strVal val="#ppt_x"/>
                                          </p:val>
                                        </p:tav>
                                        <p:tav tm="100000">
                                          <p:val>
                                            <p:strVal val="#ppt_x"/>
                                          </p:val>
                                        </p:tav>
                                      </p:tavLst>
                                    </p:anim>
                                    <p:anim calcmode="lin" valueType="num">
                                      <p:cBhvr>
                                        <p:cTn id="32" dur="500" fill="hold"/>
                                        <p:tgtEl>
                                          <p:spTgt spid="601"/>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Class="entr" nodeType="afterEffect" presetSubtype="4" presetID="2" grpId="7" fill="hold">
                                  <p:stCondLst>
                                    <p:cond delay="0"/>
                                  </p:stCondLst>
                                  <p:iterate type="el" backwards="0">
                                    <p:tmAbs val="0"/>
                                  </p:iterate>
                                  <p:childTnLst>
                                    <p:set>
                                      <p:cBhvr>
                                        <p:cTn id="35" fill="hold"/>
                                        <p:tgtEl>
                                          <p:spTgt spid="602"/>
                                        </p:tgtEl>
                                        <p:attrNameLst>
                                          <p:attrName>style.visibility</p:attrName>
                                        </p:attrNameLst>
                                      </p:cBhvr>
                                      <p:to>
                                        <p:strVal val="visible"/>
                                      </p:to>
                                    </p:set>
                                    <p:anim calcmode="lin" valueType="num">
                                      <p:cBhvr>
                                        <p:cTn id="36" dur="500" fill="hold"/>
                                        <p:tgtEl>
                                          <p:spTgt spid="602"/>
                                        </p:tgtEl>
                                        <p:attrNameLst>
                                          <p:attrName>ppt_x</p:attrName>
                                        </p:attrNameLst>
                                      </p:cBhvr>
                                      <p:tavLst>
                                        <p:tav tm="0">
                                          <p:val>
                                            <p:strVal val="#ppt_x"/>
                                          </p:val>
                                        </p:tav>
                                        <p:tav tm="100000">
                                          <p:val>
                                            <p:strVal val="#ppt_x"/>
                                          </p:val>
                                        </p:tav>
                                      </p:tavLst>
                                    </p:anim>
                                    <p:anim calcmode="lin" valueType="num">
                                      <p:cBhvr>
                                        <p:cTn id="37" dur="500" fill="hold"/>
                                        <p:tgtEl>
                                          <p:spTgt spid="602"/>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Class="entr" nodeType="afterEffect" presetSubtype="4" presetID="2" grpId="8" fill="hold">
                                  <p:stCondLst>
                                    <p:cond delay="0"/>
                                  </p:stCondLst>
                                  <p:iterate type="el" backwards="0">
                                    <p:tmAbs val="0"/>
                                  </p:iterate>
                                  <p:childTnLst>
                                    <p:set>
                                      <p:cBhvr>
                                        <p:cTn id="40" fill="hold"/>
                                        <p:tgtEl>
                                          <p:spTgt spid="603"/>
                                        </p:tgtEl>
                                        <p:attrNameLst>
                                          <p:attrName>style.visibility</p:attrName>
                                        </p:attrNameLst>
                                      </p:cBhvr>
                                      <p:to>
                                        <p:strVal val="visible"/>
                                      </p:to>
                                    </p:set>
                                    <p:anim calcmode="lin" valueType="num">
                                      <p:cBhvr>
                                        <p:cTn id="41" dur="500" fill="hold"/>
                                        <p:tgtEl>
                                          <p:spTgt spid="603"/>
                                        </p:tgtEl>
                                        <p:attrNameLst>
                                          <p:attrName>ppt_x</p:attrName>
                                        </p:attrNameLst>
                                      </p:cBhvr>
                                      <p:tavLst>
                                        <p:tav tm="0">
                                          <p:val>
                                            <p:strVal val="#ppt_x"/>
                                          </p:val>
                                        </p:tav>
                                        <p:tav tm="100000">
                                          <p:val>
                                            <p:strVal val="#ppt_x"/>
                                          </p:val>
                                        </p:tav>
                                      </p:tavLst>
                                    </p:anim>
                                    <p:anim calcmode="lin" valueType="num">
                                      <p:cBhvr>
                                        <p:cTn id="42" dur="500" fill="hold"/>
                                        <p:tgtEl>
                                          <p:spTgt spid="603"/>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Class="entr" nodeType="afterEffect" presetSubtype="4" presetID="2" grpId="9" fill="hold">
                                  <p:stCondLst>
                                    <p:cond delay="0"/>
                                  </p:stCondLst>
                                  <p:iterate type="el" backwards="0">
                                    <p:tmAbs val="0"/>
                                  </p:iterate>
                                  <p:childTnLst>
                                    <p:set>
                                      <p:cBhvr>
                                        <p:cTn id="45" fill="hold"/>
                                        <p:tgtEl>
                                          <p:spTgt spid="604"/>
                                        </p:tgtEl>
                                        <p:attrNameLst>
                                          <p:attrName>style.visibility</p:attrName>
                                        </p:attrNameLst>
                                      </p:cBhvr>
                                      <p:to>
                                        <p:strVal val="visible"/>
                                      </p:to>
                                    </p:set>
                                    <p:anim calcmode="lin" valueType="num">
                                      <p:cBhvr>
                                        <p:cTn id="46" dur="500" fill="hold"/>
                                        <p:tgtEl>
                                          <p:spTgt spid="604"/>
                                        </p:tgtEl>
                                        <p:attrNameLst>
                                          <p:attrName>ppt_x</p:attrName>
                                        </p:attrNameLst>
                                      </p:cBhvr>
                                      <p:tavLst>
                                        <p:tav tm="0">
                                          <p:val>
                                            <p:strVal val="#ppt_x"/>
                                          </p:val>
                                        </p:tav>
                                        <p:tav tm="100000">
                                          <p:val>
                                            <p:strVal val="#ppt_x"/>
                                          </p:val>
                                        </p:tav>
                                      </p:tavLst>
                                    </p:anim>
                                    <p:anim calcmode="lin" valueType="num">
                                      <p:cBhvr>
                                        <p:cTn id="47" dur="500" fill="hold"/>
                                        <p:tgtEl>
                                          <p:spTgt spid="604"/>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Class="entr" nodeType="afterEffect" presetSubtype="4" presetID="2" grpId="10" fill="hold">
                                  <p:stCondLst>
                                    <p:cond delay="0"/>
                                  </p:stCondLst>
                                  <p:iterate type="el" backwards="0">
                                    <p:tmAbs val="0"/>
                                  </p:iterate>
                                  <p:childTnLst>
                                    <p:set>
                                      <p:cBhvr>
                                        <p:cTn id="50" fill="hold"/>
                                        <p:tgtEl>
                                          <p:spTgt spid="605"/>
                                        </p:tgtEl>
                                        <p:attrNameLst>
                                          <p:attrName>style.visibility</p:attrName>
                                        </p:attrNameLst>
                                      </p:cBhvr>
                                      <p:to>
                                        <p:strVal val="visible"/>
                                      </p:to>
                                    </p:set>
                                    <p:anim calcmode="lin" valueType="num">
                                      <p:cBhvr>
                                        <p:cTn id="51" dur="500" fill="hold"/>
                                        <p:tgtEl>
                                          <p:spTgt spid="605"/>
                                        </p:tgtEl>
                                        <p:attrNameLst>
                                          <p:attrName>ppt_x</p:attrName>
                                        </p:attrNameLst>
                                      </p:cBhvr>
                                      <p:tavLst>
                                        <p:tav tm="0">
                                          <p:val>
                                            <p:strVal val="#ppt_x"/>
                                          </p:val>
                                        </p:tav>
                                        <p:tav tm="100000">
                                          <p:val>
                                            <p:strVal val="#ppt_x"/>
                                          </p:val>
                                        </p:tav>
                                      </p:tavLst>
                                    </p:anim>
                                    <p:anim calcmode="lin" valueType="num">
                                      <p:cBhvr>
                                        <p:cTn id="52" dur="500" fill="hold"/>
                                        <p:tgtEl>
                                          <p:spTgt spid="605"/>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Class="entr" nodeType="afterEffect" presetSubtype="4" presetID="2" grpId="11" fill="hold">
                                  <p:stCondLst>
                                    <p:cond delay="0"/>
                                  </p:stCondLst>
                                  <p:iterate type="el" backwards="0">
                                    <p:tmAbs val="0"/>
                                  </p:iterate>
                                  <p:childTnLst>
                                    <p:set>
                                      <p:cBhvr>
                                        <p:cTn id="55" fill="hold"/>
                                        <p:tgtEl>
                                          <p:spTgt spid="606"/>
                                        </p:tgtEl>
                                        <p:attrNameLst>
                                          <p:attrName>style.visibility</p:attrName>
                                        </p:attrNameLst>
                                      </p:cBhvr>
                                      <p:to>
                                        <p:strVal val="visible"/>
                                      </p:to>
                                    </p:set>
                                    <p:anim calcmode="lin" valueType="num">
                                      <p:cBhvr>
                                        <p:cTn id="56" dur="500" fill="hold"/>
                                        <p:tgtEl>
                                          <p:spTgt spid="606"/>
                                        </p:tgtEl>
                                        <p:attrNameLst>
                                          <p:attrName>ppt_x</p:attrName>
                                        </p:attrNameLst>
                                      </p:cBhvr>
                                      <p:tavLst>
                                        <p:tav tm="0">
                                          <p:val>
                                            <p:strVal val="#ppt_x"/>
                                          </p:val>
                                        </p:tav>
                                        <p:tav tm="100000">
                                          <p:val>
                                            <p:strVal val="#ppt_x"/>
                                          </p:val>
                                        </p:tav>
                                      </p:tavLst>
                                    </p:anim>
                                    <p:anim calcmode="lin" valueType="num">
                                      <p:cBhvr>
                                        <p:cTn id="57" dur="500" fill="hold"/>
                                        <p:tgtEl>
                                          <p:spTgt spid="6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6" grpId="11"/>
      <p:bldP build="whole" bldLvl="1" animBg="1" rev="0" advAuto="0" spid="596" grpId="2"/>
      <p:bldP build="whole" bldLvl="1" animBg="1" rev="0" advAuto="0" spid="598" grpId="4"/>
      <p:bldP build="whole" bldLvl="1" animBg="1" rev="0" advAuto="0" spid="599" grpId="1"/>
      <p:bldP build="whole" bldLvl="1" animBg="1" rev="0" advAuto="0" spid="600" grpId="5"/>
      <p:bldP build="whole" bldLvl="1" animBg="1" rev="0" advAuto="0" spid="601" grpId="6"/>
      <p:bldP build="whole" bldLvl="1" animBg="1" rev="0" advAuto="0" spid="603" grpId="8"/>
      <p:bldP build="whole" bldLvl="1" animBg="1" rev="0" advAuto="0" spid="604" grpId="9"/>
      <p:bldP build="whole" bldLvl="1" animBg="1" rev="0" advAuto="0" spid="605" grpId="10"/>
      <p:bldP build="whole" bldLvl="1" animBg="1" rev="0" advAuto="0" spid="597" grpId="3"/>
      <p:bldP build="whole" bldLvl="1" animBg="1" rev="0" advAuto="0" spid="602" grpId="7"/>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37" name="成组"/>
          <p:cNvGrpSpPr/>
          <p:nvPr/>
        </p:nvGrpSpPr>
        <p:grpSpPr>
          <a:xfrm>
            <a:off x="1078304" y="782273"/>
            <a:ext cx="9699420" cy="4355601"/>
            <a:chOff x="0" y="0"/>
            <a:chExt cx="9699418" cy="4355600"/>
          </a:xfrm>
        </p:grpSpPr>
        <p:sp>
          <p:nvSpPr>
            <p:cNvPr id="610" name="TextBox 15"/>
            <p:cNvSpPr txBox="1"/>
            <p:nvPr/>
          </p:nvSpPr>
          <p:spPr>
            <a:xfrm>
              <a:off x="4231830" y="1946385"/>
              <a:ext cx="1970036" cy="1196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2400">
                  <a:solidFill>
                    <a:schemeClr val="accent1"/>
                  </a:solidFill>
                  <a:effectLst>
                    <a:outerShdw sx="100000" sy="100000" kx="0" ky="0" algn="b" rotWithShape="0" blurRad="38100" dist="25400" dir="5400000">
                      <a:srgbClr val="6E747A">
                        <a:alpha val="43000"/>
                      </a:srgbClr>
                    </a:outerShdw>
                  </a:effectLst>
                </a:defRPr>
              </a:pPr>
              <a:r>
                <a:t>在网站</a:t>
              </a:r>
              <a:r>
                <a:t>/APP</a:t>
              </a:r>
              <a:r>
                <a:t>上添加分享按钮</a:t>
              </a:r>
            </a:p>
          </p:txBody>
        </p:sp>
        <p:grpSp>
          <p:nvGrpSpPr>
            <p:cNvPr id="636" name="成组"/>
            <p:cNvGrpSpPr/>
            <p:nvPr/>
          </p:nvGrpSpPr>
          <p:grpSpPr>
            <a:xfrm>
              <a:off x="0" y="-1"/>
              <a:ext cx="9699419" cy="4355601"/>
              <a:chOff x="0" y="0"/>
              <a:chExt cx="9699418" cy="4355599"/>
            </a:xfrm>
          </p:grpSpPr>
          <p:sp>
            <p:nvSpPr>
              <p:cNvPr id="611" name="TextBox 4"/>
              <p:cNvSpPr txBox="1"/>
              <p:nvPr/>
            </p:nvSpPr>
            <p:spPr>
              <a:xfrm>
                <a:off x="0" y="0"/>
                <a:ext cx="6048955" cy="574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3200">
                    <a:ln w="22225">
                      <a:solidFill>
                        <a:schemeClr val="accent2">
                          <a:lumOff val="-8235"/>
                        </a:schemeClr>
                      </a:solidFill>
                    </a:ln>
                    <a:solidFill>
                      <a:schemeClr val="accent2">
                        <a:lumOff val="-8235"/>
                      </a:schemeClr>
                    </a:solidFill>
                  </a:defRPr>
                </a:pPr>
                <a:r>
                  <a:t>01</a:t>
                </a:r>
                <a:r>
                  <a:t> 海外社交媒体</a:t>
                </a:r>
                <a:r>
                  <a:t>-</a:t>
                </a:r>
                <a:r>
                  <a:t>推广建议</a:t>
                </a:r>
              </a:p>
            </p:txBody>
          </p:sp>
          <p:sp>
            <p:nvSpPr>
              <p:cNvPr id="612" name="7 CuadroTexto"/>
              <p:cNvSpPr txBox="1"/>
              <p:nvPr/>
            </p:nvSpPr>
            <p:spPr>
              <a:xfrm>
                <a:off x="10942" y="952072"/>
                <a:ext cx="8128893"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800"/>
                </a:lvl1pPr>
              </a:lstStyle>
              <a:p>
                <a:pPr/>
                <a:r>
                  <a:t>社交媒体高质量的关注，离不开有效的推广</a:t>
                </a:r>
              </a:p>
            </p:txBody>
          </p:sp>
          <p:grpSp>
            <p:nvGrpSpPr>
              <p:cNvPr id="615" name="Rectangle: Rounded Corners 6"/>
              <p:cNvGrpSpPr/>
              <p:nvPr/>
            </p:nvGrpSpPr>
            <p:grpSpPr>
              <a:xfrm>
                <a:off x="0" y="2206911"/>
                <a:ext cx="558800" cy="558801"/>
                <a:chOff x="0" y="0"/>
                <a:chExt cx="558800" cy="558800"/>
              </a:xfrm>
            </p:grpSpPr>
            <p:sp>
              <p:nvSpPr>
                <p:cNvPr id="613" name="圆角矩形"/>
                <p:cNvSpPr/>
                <p:nvPr/>
              </p:nvSpPr>
              <p:spPr>
                <a:xfrm>
                  <a:off x="0" y="0"/>
                  <a:ext cx="558800" cy="558800"/>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14" name="01"/>
                <p:cNvSpPr txBox="1"/>
                <p:nvPr/>
              </p:nvSpPr>
              <p:spPr>
                <a:xfrm>
                  <a:off x="27277" y="81280"/>
                  <a:ext cx="504246"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pPr/>
                  <a:r>
                    <a:t>01</a:t>
                  </a:r>
                </a:p>
              </p:txBody>
            </p:sp>
          </p:grpSp>
          <p:sp>
            <p:nvSpPr>
              <p:cNvPr id="616" name="TextBox 9"/>
              <p:cNvSpPr txBox="1"/>
              <p:nvPr/>
            </p:nvSpPr>
            <p:spPr>
              <a:xfrm>
                <a:off x="724275" y="2267667"/>
                <a:ext cx="1804561"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分析数据</a:t>
                </a:r>
              </a:p>
            </p:txBody>
          </p:sp>
          <p:grpSp>
            <p:nvGrpSpPr>
              <p:cNvPr id="619" name="Rectangle: Rounded Corners 11"/>
              <p:cNvGrpSpPr/>
              <p:nvPr/>
            </p:nvGrpSpPr>
            <p:grpSpPr>
              <a:xfrm>
                <a:off x="0" y="3639801"/>
                <a:ext cx="558800" cy="558801"/>
                <a:chOff x="0" y="0"/>
                <a:chExt cx="558800" cy="558800"/>
              </a:xfrm>
            </p:grpSpPr>
            <p:sp>
              <p:nvSpPr>
                <p:cNvPr id="617" name="圆角矩形"/>
                <p:cNvSpPr/>
                <p:nvPr/>
              </p:nvSpPr>
              <p:spPr>
                <a:xfrm>
                  <a:off x="0" y="0"/>
                  <a:ext cx="558800" cy="558800"/>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18" name="02"/>
                <p:cNvSpPr txBox="1"/>
                <p:nvPr/>
              </p:nvSpPr>
              <p:spPr>
                <a:xfrm>
                  <a:off x="27277" y="93979"/>
                  <a:ext cx="5042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02</a:t>
                  </a:r>
                </a:p>
              </p:txBody>
            </p:sp>
          </p:grpSp>
          <p:sp>
            <p:nvSpPr>
              <p:cNvPr id="620" name="TextBox 12"/>
              <p:cNvSpPr txBox="1"/>
              <p:nvPr/>
            </p:nvSpPr>
            <p:spPr>
              <a:xfrm>
                <a:off x="724275" y="3527559"/>
                <a:ext cx="1804561" cy="828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提高与粉丝的互动</a:t>
                </a:r>
              </a:p>
            </p:txBody>
          </p:sp>
          <p:grpSp>
            <p:nvGrpSpPr>
              <p:cNvPr id="623" name="Rectangle: Rounded Corners 14"/>
              <p:cNvGrpSpPr/>
              <p:nvPr/>
            </p:nvGrpSpPr>
            <p:grpSpPr>
              <a:xfrm>
                <a:off x="3507556" y="2206911"/>
                <a:ext cx="558801" cy="558801"/>
                <a:chOff x="0" y="0"/>
                <a:chExt cx="558800" cy="558800"/>
              </a:xfrm>
            </p:grpSpPr>
            <p:sp>
              <p:nvSpPr>
                <p:cNvPr id="621" name="圆角矩形"/>
                <p:cNvSpPr/>
                <p:nvPr/>
              </p:nvSpPr>
              <p:spPr>
                <a:xfrm>
                  <a:off x="0" y="0"/>
                  <a:ext cx="558800" cy="558800"/>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22" name="03"/>
                <p:cNvSpPr txBox="1"/>
                <p:nvPr/>
              </p:nvSpPr>
              <p:spPr>
                <a:xfrm>
                  <a:off x="27277" y="93979"/>
                  <a:ext cx="5042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03</a:t>
                  </a:r>
                </a:p>
              </p:txBody>
            </p:sp>
          </p:grpSp>
          <p:grpSp>
            <p:nvGrpSpPr>
              <p:cNvPr id="626" name="Rectangle: Rounded Corners 17"/>
              <p:cNvGrpSpPr/>
              <p:nvPr/>
            </p:nvGrpSpPr>
            <p:grpSpPr>
              <a:xfrm>
                <a:off x="3507556" y="3639801"/>
                <a:ext cx="558801" cy="558801"/>
                <a:chOff x="0" y="0"/>
                <a:chExt cx="558800" cy="558800"/>
              </a:xfrm>
            </p:grpSpPr>
            <p:sp>
              <p:nvSpPr>
                <p:cNvPr id="624" name="圆角矩形"/>
                <p:cNvSpPr/>
                <p:nvPr/>
              </p:nvSpPr>
              <p:spPr>
                <a:xfrm>
                  <a:off x="0" y="0"/>
                  <a:ext cx="558800" cy="558800"/>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25" name="04"/>
                <p:cNvSpPr txBox="1"/>
                <p:nvPr/>
              </p:nvSpPr>
              <p:spPr>
                <a:xfrm>
                  <a:off x="27277" y="93979"/>
                  <a:ext cx="5042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04</a:t>
                  </a:r>
                </a:p>
              </p:txBody>
            </p:sp>
          </p:grpSp>
          <p:sp>
            <p:nvSpPr>
              <p:cNvPr id="627" name="TextBox 18"/>
              <p:cNvSpPr txBox="1"/>
              <p:nvPr/>
            </p:nvSpPr>
            <p:spPr>
              <a:xfrm>
                <a:off x="4231830" y="3651129"/>
                <a:ext cx="1970035"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使用广告</a:t>
                </a:r>
              </a:p>
            </p:txBody>
          </p:sp>
          <p:grpSp>
            <p:nvGrpSpPr>
              <p:cNvPr id="630" name="Rectangle: Rounded Corners 20"/>
              <p:cNvGrpSpPr/>
              <p:nvPr/>
            </p:nvGrpSpPr>
            <p:grpSpPr>
              <a:xfrm>
                <a:off x="7170583" y="2189864"/>
                <a:ext cx="558801" cy="558801"/>
                <a:chOff x="0" y="0"/>
                <a:chExt cx="558800" cy="558800"/>
              </a:xfrm>
            </p:grpSpPr>
            <p:sp>
              <p:nvSpPr>
                <p:cNvPr id="628" name="圆角矩形"/>
                <p:cNvSpPr/>
                <p:nvPr/>
              </p:nvSpPr>
              <p:spPr>
                <a:xfrm>
                  <a:off x="0" y="0"/>
                  <a:ext cx="558800" cy="558800"/>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29" name="05"/>
                <p:cNvSpPr txBox="1"/>
                <p:nvPr/>
              </p:nvSpPr>
              <p:spPr>
                <a:xfrm>
                  <a:off x="27277" y="93979"/>
                  <a:ext cx="5042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05</a:t>
                  </a:r>
                </a:p>
              </p:txBody>
            </p:sp>
          </p:grpSp>
          <p:sp>
            <p:nvSpPr>
              <p:cNvPr id="631" name="TextBox 21"/>
              <p:cNvSpPr txBox="1"/>
              <p:nvPr/>
            </p:nvSpPr>
            <p:spPr>
              <a:xfrm>
                <a:off x="7894858" y="1978767"/>
                <a:ext cx="1804561" cy="1196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在搜索结果页中获得较高排名</a:t>
                </a:r>
              </a:p>
            </p:txBody>
          </p:sp>
          <p:grpSp>
            <p:nvGrpSpPr>
              <p:cNvPr id="634" name="Rectangle: Rounded Corners 23"/>
              <p:cNvGrpSpPr/>
              <p:nvPr/>
            </p:nvGrpSpPr>
            <p:grpSpPr>
              <a:xfrm>
                <a:off x="7170583" y="3622756"/>
                <a:ext cx="558801" cy="558801"/>
                <a:chOff x="0" y="0"/>
                <a:chExt cx="558800" cy="558800"/>
              </a:xfrm>
            </p:grpSpPr>
            <p:sp>
              <p:nvSpPr>
                <p:cNvPr id="632" name="圆角矩形"/>
                <p:cNvSpPr/>
                <p:nvPr/>
              </p:nvSpPr>
              <p:spPr>
                <a:xfrm>
                  <a:off x="0" y="0"/>
                  <a:ext cx="558800" cy="558800"/>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633" name="06"/>
                <p:cNvSpPr txBox="1"/>
                <p:nvPr/>
              </p:nvSpPr>
              <p:spPr>
                <a:xfrm>
                  <a:off x="27277" y="93979"/>
                  <a:ext cx="5042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06</a:t>
                  </a:r>
                </a:p>
              </p:txBody>
            </p:sp>
          </p:grpSp>
          <p:sp>
            <p:nvSpPr>
              <p:cNvPr id="635" name="TextBox 24"/>
              <p:cNvSpPr txBox="1"/>
              <p:nvPr/>
            </p:nvSpPr>
            <p:spPr>
              <a:xfrm>
                <a:off x="7894858" y="3658797"/>
                <a:ext cx="1804561"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举办活动</a:t>
                </a:r>
              </a:p>
            </p:txBody>
          </p:sp>
        </p:grpSp>
      </p:grpSp>
      <p:pic>
        <p:nvPicPr>
          <p:cNvPr id="638" name="图片 1" descr="图片 1"/>
          <p:cNvPicPr>
            <a:picLocks noChangeAspect="1"/>
          </p:cNvPicPr>
          <p:nvPr/>
        </p:nvPicPr>
        <p:blipFill>
          <a:blip r:embed="rId3">
            <a:extLst/>
          </a:blip>
          <a:stretch>
            <a:fillRect/>
          </a:stretch>
        </p:blipFill>
        <p:spPr>
          <a:xfrm>
            <a:off x="815545" y="782274"/>
            <a:ext cx="10157255" cy="4996227"/>
          </a:xfrm>
          <a:prstGeom prst="rect">
            <a:avLst/>
          </a:prstGeom>
          <a:ln w="12700">
            <a:miter lim="400000"/>
          </a:ln>
        </p:spPr>
      </p:pic>
      <p:pic>
        <p:nvPicPr>
          <p:cNvPr id="639" name="图片 2" descr="图片 2"/>
          <p:cNvPicPr>
            <a:picLocks noChangeAspect="1"/>
          </p:cNvPicPr>
          <p:nvPr/>
        </p:nvPicPr>
        <p:blipFill>
          <a:blip r:embed="rId4">
            <a:extLst/>
          </a:blip>
          <a:stretch>
            <a:fillRect/>
          </a:stretch>
        </p:blipFill>
        <p:spPr>
          <a:xfrm>
            <a:off x="918650" y="682681"/>
            <a:ext cx="10058401" cy="5657851"/>
          </a:xfrm>
          <a:prstGeom prst="rect">
            <a:avLst/>
          </a:prstGeom>
          <a:ln w="12700">
            <a:miter lim="400000"/>
          </a:ln>
        </p:spPr>
      </p:pic>
      <p:pic>
        <p:nvPicPr>
          <p:cNvPr id="640" name="图片 3" descr="图片 3"/>
          <p:cNvPicPr>
            <a:picLocks noChangeAspect="1"/>
          </p:cNvPicPr>
          <p:nvPr/>
        </p:nvPicPr>
        <p:blipFill>
          <a:blip r:embed="rId5">
            <a:extLst/>
          </a:blip>
          <a:stretch>
            <a:fillRect/>
          </a:stretch>
        </p:blipFill>
        <p:spPr>
          <a:xfrm>
            <a:off x="1637106" y="2924304"/>
            <a:ext cx="8594291" cy="2854196"/>
          </a:xfrm>
          <a:prstGeom prst="rect">
            <a:avLst/>
          </a:prstGeom>
          <a:ln w="12700">
            <a:miter lim="400000"/>
          </a:ln>
        </p:spPr>
      </p:pic>
      <p:pic>
        <p:nvPicPr>
          <p:cNvPr id="641" name="图片 10" descr="图片 10"/>
          <p:cNvPicPr>
            <a:picLocks noChangeAspect="0"/>
          </p:cNvPicPr>
          <p:nvPr/>
        </p:nvPicPr>
        <p:blipFill>
          <a:blip r:embed="rId6">
            <a:extLst/>
          </a:blip>
          <a:stretch>
            <a:fillRect/>
          </a:stretch>
        </p:blipFill>
        <p:spPr>
          <a:xfrm>
            <a:off x="1961605" y="0"/>
            <a:ext cx="8268790" cy="6858001"/>
          </a:xfrm>
          <a:prstGeom prst="rect">
            <a:avLst/>
          </a:prstGeom>
          <a:ln w="12700">
            <a:miter lim="400000"/>
          </a:ln>
        </p:spPr>
      </p:pic>
      <p:grpSp>
        <p:nvGrpSpPr>
          <p:cNvPr id="644" name="成组"/>
          <p:cNvGrpSpPr/>
          <p:nvPr/>
        </p:nvGrpSpPr>
        <p:grpSpPr>
          <a:xfrm>
            <a:off x="905051" y="1874047"/>
            <a:ext cx="10058401" cy="3270952"/>
            <a:chOff x="0" y="0"/>
            <a:chExt cx="10058400" cy="3270951"/>
          </a:xfrm>
        </p:grpSpPr>
        <p:pic>
          <p:nvPicPr>
            <p:cNvPr id="642" name="图片 7" descr="图片 7"/>
            <p:cNvPicPr>
              <a:picLocks noChangeAspect="1"/>
            </p:cNvPicPr>
            <p:nvPr/>
          </p:nvPicPr>
          <p:blipFill>
            <a:blip r:embed="rId7">
              <a:extLst/>
            </a:blip>
            <a:stretch>
              <a:fillRect/>
            </a:stretch>
          </p:blipFill>
          <p:spPr>
            <a:xfrm>
              <a:off x="0" y="4166"/>
              <a:ext cx="10058400" cy="3266786"/>
            </a:xfrm>
            <a:prstGeom prst="rect">
              <a:avLst/>
            </a:prstGeom>
            <a:ln w="12700" cap="flat">
              <a:noFill/>
              <a:miter lim="400000"/>
            </a:ln>
            <a:effectLst/>
          </p:spPr>
        </p:pic>
        <p:sp>
          <p:nvSpPr>
            <p:cNvPr id="643" name="圆角矩形 8"/>
            <p:cNvSpPr/>
            <p:nvPr/>
          </p:nvSpPr>
          <p:spPr>
            <a:xfrm>
              <a:off x="99111" y="0"/>
              <a:ext cx="733218" cy="2790190"/>
            </a:xfrm>
            <a:prstGeom prst="roundRect">
              <a:avLst>
                <a:gd name="adj" fmla="val 16464"/>
              </a:avLst>
            </a:prstGeom>
            <a:noFill/>
            <a:ln w="12700" cap="flat">
              <a:solidFill>
                <a:srgbClr val="A75B19"/>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sp>
        <p:nvSpPr>
          <p:cNvPr id="645"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flip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37"/>
                                        </p:tgtEl>
                                        <p:attrNameLst>
                                          <p:attrName>style.visibility</p:attrName>
                                        </p:attrNameLst>
                                      </p:cBhvr>
                                      <p:to>
                                        <p:strVal val="visible"/>
                                      </p:to>
                                    </p:set>
                                    <p:anim calcmode="lin" valueType="num">
                                      <p:cBhvr>
                                        <p:cTn id="7" dur="1000" fill="hold"/>
                                        <p:tgtEl>
                                          <p:spTgt spid="637"/>
                                        </p:tgtEl>
                                        <p:attrNameLst>
                                          <p:attrName>ppt_x</p:attrName>
                                        </p:attrNameLst>
                                      </p:cBhvr>
                                      <p:tavLst>
                                        <p:tav tm="0">
                                          <p:val>
                                            <p:strVal val="0-#ppt_w/2"/>
                                          </p:val>
                                        </p:tav>
                                        <p:tav tm="100000">
                                          <p:val>
                                            <p:strVal val="#ppt_x"/>
                                          </p:val>
                                        </p:tav>
                                      </p:tavLst>
                                    </p:anim>
                                    <p:anim calcmode="lin" valueType="num">
                                      <p:cBhvr>
                                        <p:cTn id="8" dur="1000" fill="hold"/>
                                        <p:tgtEl>
                                          <p:spTgt spid="6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638"/>
                                        </p:tgtEl>
                                        <p:attrNameLst>
                                          <p:attrName>style.visibility</p:attrName>
                                        </p:attrNameLst>
                                      </p:cBhvr>
                                      <p:to>
                                        <p:strVal val="visible"/>
                                      </p:to>
                                    </p:set>
                                    <p:animEffect filter="dissolve" transition="in">
                                      <p:cBhvr>
                                        <p:cTn id="13" dur="600"/>
                                        <p:tgtEl>
                                          <p:spTgt spid="638"/>
                                        </p:tgtEl>
                                      </p:cBhvr>
                                    </p:animEffect>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0" presetID="1" grpId="3" fill="hold">
                                  <p:stCondLst>
                                    <p:cond delay="0"/>
                                  </p:stCondLst>
                                  <p:iterate type="el" backwards="0">
                                    <p:tmAbs val="0"/>
                                  </p:iterate>
                                  <p:childTnLst>
                                    <p:set>
                                      <p:cBhvr>
                                        <p:cTn id="17" fill="hold">
                                          <p:stCondLst>
                                            <p:cond delay="0"/>
                                          </p:stCondLst>
                                        </p:cTn>
                                        <p:tgtEl>
                                          <p:spTgt spid="63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639"/>
                                        </p:tgtEl>
                                        <p:attrNameLst>
                                          <p:attrName>style.visibility</p:attrName>
                                        </p:attrNameLst>
                                      </p:cBhvr>
                                      <p:to>
                                        <p:strVal val="visible"/>
                                      </p:to>
                                    </p:set>
                                    <p:animEffect filter="dissolve" transition="in">
                                      <p:cBhvr>
                                        <p:cTn id="22" dur="500"/>
                                        <p:tgtEl>
                                          <p:spTgt spid="639"/>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640"/>
                                        </p:tgtEl>
                                        <p:attrNameLst>
                                          <p:attrName>style.visibility</p:attrName>
                                        </p:attrNameLst>
                                      </p:cBhvr>
                                      <p:to>
                                        <p:strVal val="visible"/>
                                      </p:to>
                                    </p:set>
                                    <p:animEffect filter="dissolve" transition="in">
                                      <p:cBhvr>
                                        <p:cTn id="27" dur="500"/>
                                        <p:tgtEl>
                                          <p:spTgt spid="640"/>
                                        </p:tgtEl>
                                      </p:cBhvr>
                                    </p:animEffect>
                                  </p:childTnLst>
                                </p:cTn>
                              </p:par>
                            </p:childTnLst>
                          </p:cTn>
                        </p:par>
                      </p:childTnLst>
                    </p:cTn>
                  </p:par>
                  <p:par>
                    <p:cTn id="28" fill="hold">
                      <p:stCondLst>
                        <p:cond delay="indefinite"/>
                      </p:stCondLst>
                      <p:childTnLst>
                        <p:par>
                          <p:cTn id="29" fill="hold">
                            <p:stCondLst>
                              <p:cond delay="0"/>
                            </p:stCondLst>
                            <p:childTnLst>
                              <p:par>
                                <p:cTn id="30" presetClass="exit" nodeType="clickEffect" presetSubtype="0" presetID="1" grpId="6" fill="hold">
                                  <p:stCondLst>
                                    <p:cond delay="0"/>
                                  </p:stCondLst>
                                  <p:iterate type="el" backwards="0">
                                    <p:tmAbs val="0"/>
                                  </p:iterate>
                                  <p:childTnLst>
                                    <p:set>
                                      <p:cBhvr>
                                        <p:cTn id="31" fill="hold">
                                          <p:stCondLst>
                                            <p:cond delay="0"/>
                                          </p:stCondLst>
                                        </p:cTn>
                                        <p:tgtEl>
                                          <p:spTgt spid="64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Class="exit" nodeType="clickEffect" presetSubtype="0" presetID="1" grpId="7" fill="hold">
                                  <p:stCondLst>
                                    <p:cond delay="0"/>
                                  </p:stCondLst>
                                  <p:iterate type="el" backwards="0">
                                    <p:tmAbs val="0"/>
                                  </p:iterate>
                                  <p:childTnLst>
                                    <p:set>
                                      <p:cBhvr>
                                        <p:cTn id="35" fill="hold">
                                          <p:stCondLst>
                                            <p:cond delay="0"/>
                                          </p:stCondLst>
                                        </p:cTn>
                                        <p:tgtEl>
                                          <p:spTgt spid="63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ID="9" grpId="8" fill="hold">
                                  <p:stCondLst>
                                    <p:cond delay="0"/>
                                  </p:stCondLst>
                                  <p:iterate type="el" backwards="0">
                                    <p:tmAbs val="0"/>
                                  </p:iterate>
                                  <p:childTnLst>
                                    <p:set>
                                      <p:cBhvr>
                                        <p:cTn id="39" fill="hold"/>
                                        <p:tgtEl>
                                          <p:spTgt spid="644"/>
                                        </p:tgtEl>
                                        <p:attrNameLst>
                                          <p:attrName>style.visibility</p:attrName>
                                        </p:attrNameLst>
                                      </p:cBhvr>
                                      <p:to>
                                        <p:strVal val="visible"/>
                                      </p:to>
                                    </p:set>
                                    <p:animEffect filter="dissolve" transition="in">
                                      <p:cBhvr>
                                        <p:cTn id="40" dur="700"/>
                                        <p:tgtEl>
                                          <p:spTgt spid="644"/>
                                        </p:tgtEl>
                                      </p:cBhvr>
                                    </p:animEffect>
                                  </p:childTnLst>
                                </p:cTn>
                              </p:par>
                            </p:childTnLst>
                          </p:cTn>
                        </p:par>
                      </p:childTnLst>
                    </p:cTn>
                  </p:par>
                  <p:par>
                    <p:cTn id="41" fill="hold">
                      <p:stCondLst>
                        <p:cond delay="indefinite"/>
                      </p:stCondLst>
                      <p:childTnLst>
                        <p:par>
                          <p:cTn id="42" fill="hold">
                            <p:stCondLst>
                              <p:cond delay="0"/>
                            </p:stCondLst>
                            <p:childTnLst>
                              <p:par>
                                <p:cTn id="43" presetClass="exit" nodeType="clickEffect" presetSubtype="0" presetID="1" grpId="9" fill="hold">
                                  <p:stCondLst>
                                    <p:cond delay="0"/>
                                  </p:stCondLst>
                                  <p:iterate type="el" backwards="0">
                                    <p:tmAbs val="0"/>
                                  </p:iterate>
                                  <p:childTnLst>
                                    <p:set>
                                      <p:cBhvr>
                                        <p:cTn id="44" fill="hold">
                                          <p:stCondLst>
                                            <p:cond delay="0"/>
                                          </p:stCondLst>
                                        </p:cTn>
                                        <p:tgtEl>
                                          <p:spTgt spid="644"/>
                                        </p:tgtEl>
                                        <p:attrNameLst>
                                          <p:attrName>style.visibility</p:attrName>
                                        </p:attrNameLst>
                                      </p:cBhvr>
                                      <p:to>
                                        <p:strVal val="hidden"/>
                                      </p:to>
                                    </p:set>
                                  </p:childTnLst>
                                </p:cTn>
                              </p:par>
                            </p:childTnLst>
                          </p:cTn>
                        </p:par>
                        <p:par>
                          <p:cTn id="45" fill="hold">
                            <p:stCondLst>
                              <p:cond delay="0"/>
                            </p:stCondLst>
                            <p:childTnLst>
                              <p:par>
                                <p:cTn id="46" presetClass="entr" nodeType="afterEffect" presetSubtype="4" presetID="2" grpId="10" fill="hold">
                                  <p:stCondLst>
                                    <p:cond delay="0"/>
                                  </p:stCondLst>
                                  <p:iterate type="el" backwards="0">
                                    <p:tmAbs val="0"/>
                                  </p:iterate>
                                  <p:childTnLst>
                                    <p:set>
                                      <p:cBhvr>
                                        <p:cTn id="47" fill="hold"/>
                                        <p:tgtEl>
                                          <p:spTgt spid="645"/>
                                        </p:tgtEl>
                                        <p:attrNameLst>
                                          <p:attrName>style.visibility</p:attrName>
                                        </p:attrNameLst>
                                      </p:cBhvr>
                                      <p:to>
                                        <p:strVal val="visible"/>
                                      </p:to>
                                    </p:set>
                                    <p:anim calcmode="lin" valueType="num">
                                      <p:cBhvr>
                                        <p:cTn id="48" dur="500" fill="hold"/>
                                        <p:tgtEl>
                                          <p:spTgt spid="645"/>
                                        </p:tgtEl>
                                        <p:attrNameLst>
                                          <p:attrName>ppt_x</p:attrName>
                                        </p:attrNameLst>
                                      </p:cBhvr>
                                      <p:tavLst>
                                        <p:tav tm="0">
                                          <p:val>
                                            <p:strVal val="#ppt_x"/>
                                          </p:val>
                                        </p:tav>
                                        <p:tav tm="100000">
                                          <p:val>
                                            <p:strVal val="#ppt_x"/>
                                          </p:val>
                                        </p:tav>
                                      </p:tavLst>
                                    </p:anim>
                                    <p:anim calcmode="lin" valueType="num">
                                      <p:cBhvr>
                                        <p:cTn id="49" dur="500" fill="hold"/>
                                        <p:tgtEl>
                                          <p:spTgt spid="6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0" grpId="6"/>
      <p:bldP build="whole" bldLvl="1" animBg="1" rev="0" advAuto="0" spid="639" grpId="7"/>
      <p:bldP build="whole" bldLvl="1" animBg="1" rev="0" advAuto="0" spid="644" grpId="8"/>
      <p:bldP build="whole" bldLvl="1" animBg="1" rev="0" advAuto="0" spid="644" grpId="9"/>
      <p:bldP build="whole" bldLvl="1" animBg="1" rev="0" advAuto="0" spid="637" grpId="1"/>
      <p:bldP build="whole" bldLvl="1" animBg="1" rev="0" advAuto="0" spid="645" grpId="10"/>
      <p:bldP build="whole" bldLvl="1" animBg="1" rev="0" advAuto="0" spid="639" grpId="4"/>
      <p:bldP build="whole" bldLvl="1" animBg="1" rev="0" advAuto="0" spid="638" grpId="2"/>
      <p:bldP build="whole" bldLvl="1" animBg="1" rev="0" advAuto="0" spid="638" grpId="3"/>
      <p:bldP build="whole" bldLvl="1" animBg="1" rev="0" advAuto="0" spid="640" grpId="5"/>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9" name="Picture Placeholder 3" descr="Picture Placeholder 3"/>
          <p:cNvPicPr>
            <a:picLocks noChangeAspect="1"/>
          </p:cNvPicPr>
          <p:nvPr>
            <p:ph type="pic" idx="13"/>
          </p:nvPr>
        </p:nvPicPr>
        <p:blipFill>
          <a:blip r:embed="rId3">
            <a:extLst/>
          </a:blip>
          <a:srcRect l="0" t="0" r="0" b="0"/>
          <a:stretch>
            <a:fillRect/>
          </a:stretch>
        </p:blipFill>
        <p:spPr>
          <a:prstGeom prst="rect">
            <a:avLst/>
          </a:prstGeom>
        </p:spPr>
      </p:pic>
      <p:sp>
        <p:nvSpPr>
          <p:cNvPr id="650" name="Rectangle 29"/>
          <p:cNvSpPr/>
          <p:nvPr/>
        </p:nvSpPr>
        <p:spPr>
          <a:xfrm>
            <a:off x="1334529" y="1357198"/>
            <a:ext cx="9415850" cy="4560427"/>
          </a:xfrm>
          <a:prstGeom prst="rect">
            <a:avLst/>
          </a:prstGeom>
          <a:solidFill>
            <a:srgbClr val="F2F2F2"/>
          </a:solidFill>
          <a:ln w="12700">
            <a:miter lim="400000"/>
          </a:ln>
        </p:spPr>
        <p:txBody>
          <a:bodyPr lIns="45719" rIns="45719" anchor="ctr"/>
          <a:lstStyle/>
          <a:p>
            <a:pPr algn="ctr">
              <a:defRPr>
                <a:solidFill>
                  <a:srgbClr val="404040"/>
                </a:solidFill>
              </a:defRPr>
            </a:pPr>
          </a:p>
        </p:txBody>
      </p:sp>
      <p:grpSp>
        <p:nvGrpSpPr>
          <p:cNvPr id="653" name="Rectangle: Rounded Corners 17"/>
          <p:cNvGrpSpPr/>
          <p:nvPr/>
        </p:nvGrpSpPr>
        <p:grpSpPr>
          <a:xfrm>
            <a:off x="1984437" y="2526126"/>
            <a:ext cx="695055" cy="558801"/>
            <a:chOff x="0" y="0"/>
            <a:chExt cx="695053" cy="558800"/>
          </a:xfrm>
        </p:grpSpPr>
        <p:sp>
          <p:nvSpPr>
            <p:cNvPr id="651" name="圆角矩形"/>
            <p:cNvSpPr/>
            <p:nvPr/>
          </p:nvSpPr>
          <p:spPr>
            <a:xfrm>
              <a:off x="0" y="0"/>
              <a:ext cx="695054"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52" name="01"/>
            <p:cNvSpPr txBox="1"/>
            <p:nvPr/>
          </p:nvSpPr>
          <p:spPr>
            <a:xfrm>
              <a:off x="27277" y="49530"/>
              <a:ext cx="640500"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01</a:t>
              </a:r>
            </a:p>
          </p:txBody>
        </p:sp>
      </p:grpSp>
      <p:sp>
        <p:nvSpPr>
          <p:cNvPr id="654" name="TextBox 18"/>
          <p:cNvSpPr txBox="1"/>
          <p:nvPr/>
        </p:nvSpPr>
        <p:spPr>
          <a:xfrm>
            <a:off x="2931137" y="2512740"/>
            <a:ext cx="2936239"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社交媒体平台</a:t>
            </a:r>
          </a:p>
        </p:txBody>
      </p:sp>
      <p:grpSp>
        <p:nvGrpSpPr>
          <p:cNvPr id="657" name="Rectangle: Rounded Corners 20"/>
          <p:cNvGrpSpPr/>
          <p:nvPr/>
        </p:nvGrpSpPr>
        <p:grpSpPr>
          <a:xfrm>
            <a:off x="1984437" y="4034304"/>
            <a:ext cx="695055" cy="558801"/>
            <a:chOff x="0" y="0"/>
            <a:chExt cx="695053" cy="558800"/>
          </a:xfrm>
        </p:grpSpPr>
        <p:sp>
          <p:nvSpPr>
            <p:cNvPr id="655" name="圆角矩形"/>
            <p:cNvSpPr/>
            <p:nvPr/>
          </p:nvSpPr>
          <p:spPr>
            <a:xfrm>
              <a:off x="0" y="0"/>
              <a:ext cx="695054"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56" name="02"/>
            <p:cNvSpPr txBox="1"/>
            <p:nvPr/>
          </p:nvSpPr>
          <p:spPr>
            <a:xfrm>
              <a:off x="27277" y="49530"/>
              <a:ext cx="640500"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02</a:t>
              </a:r>
            </a:p>
          </p:txBody>
        </p:sp>
      </p:grpSp>
      <p:sp>
        <p:nvSpPr>
          <p:cNvPr id="658" name="TextBox 21"/>
          <p:cNvSpPr txBox="1"/>
          <p:nvPr/>
        </p:nvSpPr>
        <p:spPr>
          <a:xfrm>
            <a:off x="2931137" y="3819547"/>
            <a:ext cx="2936239" cy="1056641"/>
          </a:xfrm>
          <a:prstGeom prst="rect">
            <a:avLst/>
          </a:prstGeom>
          <a:solidFill>
            <a:schemeClr val="accent5">
              <a:lumOff val="24117"/>
            </a:schemeClr>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前沿技术与报道安全</a:t>
            </a:r>
          </a:p>
        </p:txBody>
      </p:sp>
      <p:grpSp>
        <p:nvGrpSpPr>
          <p:cNvPr id="661" name="Rectangle: Rounded Corners 23"/>
          <p:cNvGrpSpPr/>
          <p:nvPr/>
        </p:nvGrpSpPr>
        <p:grpSpPr>
          <a:xfrm>
            <a:off x="6519933" y="2509079"/>
            <a:ext cx="558801" cy="558801"/>
            <a:chOff x="0" y="0"/>
            <a:chExt cx="558800" cy="558800"/>
          </a:xfrm>
        </p:grpSpPr>
        <p:sp>
          <p:nvSpPr>
            <p:cNvPr id="659"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60" name="03"/>
            <p:cNvSpPr txBox="1"/>
            <p:nvPr/>
          </p:nvSpPr>
          <p:spPr>
            <a:xfrm>
              <a:off x="27277" y="49530"/>
              <a:ext cx="504246"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03</a:t>
              </a:r>
            </a:p>
          </p:txBody>
        </p:sp>
      </p:grpSp>
      <p:sp>
        <p:nvSpPr>
          <p:cNvPr id="662" name="TextBox 24"/>
          <p:cNvSpPr txBox="1"/>
          <p:nvPr/>
        </p:nvSpPr>
        <p:spPr>
          <a:xfrm>
            <a:off x="7244208" y="2463312"/>
            <a:ext cx="3534248"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视频及直播技术</a:t>
            </a:r>
          </a:p>
        </p:txBody>
      </p:sp>
      <p:grpSp>
        <p:nvGrpSpPr>
          <p:cNvPr id="665" name="Rectangle: Rounded Corners 26"/>
          <p:cNvGrpSpPr/>
          <p:nvPr/>
        </p:nvGrpSpPr>
        <p:grpSpPr>
          <a:xfrm>
            <a:off x="6519933" y="4017259"/>
            <a:ext cx="558801" cy="558801"/>
            <a:chOff x="0" y="0"/>
            <a:chExt cx="558800" cy="558800"/>
          </a:xfrm>
        </p:grpSpPr>
        <p:sp>
          <p:nvSpPr>
            <p:cNvPr id="663"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664" name="04"/>
            <p:cNvSpPr txBox="1"/>
            <p:nvPr/>
          </p:nvSpPr>
          <p:spPr>
            <a:xfrm>
              <a:off x="27277" y="49530"/>
              <a:ext cx="504246"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04</a:t>
              </a:r>
            </a:p>
          </p:txBody>
        </p:sp>
      </p:grpSp>
      <p:sp>
        <p:nvSpPr>
          <p:cNvPr id="666" name="TextBox 27"/>
          <p:cNvSpPr txBox="1"/>
          <p:nvPr/>
        </p:nvSpPr>
        <p:spPr>
          <a:xfrm>
            <a:off x="7244208" y="4009590"/>
            <a:ext cx="3506171"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海媒辅助编辑工具</a:t>
            </a:r>
          </a:p>
        </p:txBody>
      </p:sp>
      <p:sp>
        <p:nvSpPr>
          <p:cNvPr id="667" name="TextBox 10"/>
          <p:cNvSpPr txBox="1"/>
          <p:nvPr/>
        </p:nvSpPr>
        <p:spPr>
          <a:xfrm>
            <a:off x="10448270" y="635704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650"/>
                                        </p:tgtEl>
                                        <p:attrNameLst>
                                          <p:attrName>style.visibility</p:attrName>
                                        </p:attrNameLst>
                                      </p:cBhvr>
                                      <p:to>
                                        <p:strVal val="visible"/>
                                      </p:to>
                                    </p:set>
                                    <p:anim calcmode="lin" valueType="num">
                                      <p:cBhvr>
                                        <p:cTn id="7" dur="500" fill="hold"/>
                                        <p:tgtEl>
                                          <p:spTgt spid="650"/>
                                        </p:tgtEl>
                                        <p:attrNameLst>
                                          <p:attrName>ppt_x</p:attrName>
                                        </p:attrNameLst>
                                      </p:cBhvr>
                                      <p:tavLst>
                                        <p:tav tm="0">
                                          <p:val>
                                            <p:strVal val="1+#ppt_w/2"/>
                                          </p:val>
                                        </p:tav>
                                        <p:tav tm="100000">
                                          <p:val>
                                            <p:strVal val="#ppt_x"/>
                                          </p:val>
                                        </p:tav>
                                      </p:tavLst>
                                    </p:anim>
                                    <p:anim calcmode="lin" valueType="num">
                                      <p:cBhvr>
                                        <p:cTn id="8" dur="500" fill="hold"/>
                                        <p:tgtEl>
                                          <p:spTgt spid="65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2" presetID="2" grpId="2" fill="hold">
                                  <p:stCondLst>
                                    <p:cond delay="0"/>
                                  </p:stCondLst>
                                  <p:iterate type="el" backwards="0">
                                    <p:tmAbs val="0"/>
                                  </p:iterate>
                                  <p:childTnLst>
                                    <p:set>
                                      <p:cBhvr>
                                        <p:cTn id="11" fill="hold"/>
                                        <p:tgtEl>
                                          <p:spTgt spid="653"/>
                                        </p:tgtEl>
                                        <p:attrNameLst>
                                          <p:attrName>style.visibility</p:attrName>
                                        </p:attrNameLst>
                                      </p:cBhvr>
                                      <p:to>
                                        <p:strVal val="visible"/>
                                      </p:to>
                                    </p:set>
                                    <p:anim calcmode="lin" valueType="num">
                                      <p:cBhvr>
                                        <p:cTn id="12" dur="500" fill="hold"/>
                                        <p:tgtEl>
                                          <p:spTgt spid="653"/>
                                        </p:tgtEl>
                                        <p:attrNameLst>
                                          <p:attrName>ppt_x</p:attrName>
                                        </p:attrNameLst>
                                      </p:cBhvr>
                                      <p:tavLst>
                                        <p:tav tm="0">
                                          <p:val>
                                            <p:strVal val="1+#ppt_w/2"/>
                                          </p:val>
                                        </p:tav>
                                        <p:tav tm="100000">
                                          <p:val>
                                            <p:strVal val="#ppt_x"/>
                                          </p:val>
                                        </p:tav>
                                      </p:tavLst>
                                    </p:anim>
                                    <p:anim calcmode="lin" valueType="num">
                                      <p:cBhvr>
                                        <p:cTn id="13" dur="500" fill="hold"/>
                                        <p:tgtEl>
                                          <p:spTgt spid="65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2" presetID="2" grpId="3" fill="hold">
                                  <p:stCondLst>
                                    <p:cond delay="0"/>
                                  </p:stCondLst>
                                  <p:iterate type="el" backwards="0">
                                    <p:tmAbs val="0"/>
                                  </p:iterate>
                                  <p:childTnLst>
                                    <p:set>
                                      <p:cBhvr>
                                        <p:cTn id="16" fill="hold"/>
                                        <p:tgtEl>
                                          <p:spTgt spid="654"/>
                                        </p:tgtEl>
                                        <p:attrNameLst>
                                          <p:attrName>style.visibility</p:attrName>
                                        </p:attrNameLst>
                                      </p:cBhvr>
                                      <p:to>
                                        <p:strVal val="visible"/>
                                      </p:to>
                                    </p:set>
                                    <p:anim calcmode="lin" valueType="num">
                                      <p:cBhvr>
                                        <p:cTn id="17" dur="500" fill="hold"/>
                                        <p:tgtEl>
                                          <p:spTgt spid="654"/>
                                        </p:tgtEl>
                                        <p:attrNameLst>
                                          <p:attrName>ppt_x</p:attrName>
                                        </p:attrNameLst>
                                      </p:cBhvr>
                                      <p:tavLst>
                                        <p:tav tm="0">
                                          <p:val>
                                            <p:strVal val="1+#ppt_w/2"/>
                                          </p:val>
                                        </p:tav>
                                        <p:tav tm="100000">
                                          <p:val>
                                            <p:strVal val="#ppt_x"/>
                                          </p:val>
                                        </p:tav>
                                      </p:tavLst>
                                    </p:anim>
                                    <p:anim calcmode="lin" valueType="num">
                                      <p:cBhvr>
                                        <p:cTn id="18" dur="500" fill="hold"/>
                                        <p:tgtEl>
                                          <p:spTgt spid="65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2" presetID="2" grpId="4" fill="hold">
                                  <p:stCondLst>
                                    <p:cond delay="0"/>
                                  </p:stCondLst>
                                  <p:iterate type="el" backwards="0">
                                    <p:tmAbs val="0"/>
                                  </p:iterate>
                                  <p:childTnLst>
                                    <p:set>
                                      <p:cBhvr>
                                        <p:cTn id="21" fill="hold"/>
                                        <p:tgtEl>
                                          <p:spTgt spid="657"/>
                                        </p:tgtEl>
                                        <p:attrNameLst>
                                          <p:attrName>style.visibility</p:attrName>
                                        </p:attrNameLst>
                                      </p:cBhvr>
                                      <p:to>
                                        <p:strVal val="visible"/>
                                      </p:to>
                                    </p:set>
                                    <p:anim calcmode="lin" valueType="num">
                                      <p:cBhvr>
                                        <p:cTn id="22" dur="500" fill="hold"/>
                                        <p:tgtEl>
                                          <p:spTgt spid="657"/>
                                        </p:tgtEl>
                                        <p:attrNameLst>
                                          <p:attrName>ppt_x</p:attrName>
                                        </p:attrNameLst>
                                      </p:cBhvr>
                                      <p:tavLst>
                                        <p:tav tm="0">
                                          <p:val>
                                            <p:strVal val="1+#ppt_w/2"/>
                                          </p:val>
                                        </p:tav>
                                        <p:tav tm="100000">
                                          <p:val>
                                            <p:strVal val="#ppt_x"/>
                                          </p:val>
                                        </p:tav>
                                      </p:tavLst>
                                    </p:anim>
                                    <p:anim calcmode="lin" valueType="num">
                                      <p:cBhvr>
                                        <p:cTn id="23" dur="500" fill="hold"/>
                                        <p:tgtEl>
                                          <p:spTgt spid="65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Class="entr" nodeType="afterEffect" presetSubtype="2" presetID="2" grpId="5" fill="hold">
                                  <p:stCondLst>
                                    <p:cond delay="0"/>
                                  </p:stCondLst>
                                  <p:iterate type="el" backwards="0">
                                    <p:tmAbs val="0"/>
                                  </p:iterate>
                                  <p:childTnLst>
                                    <p:set>
                                      <p:cBhvr>
                                        <p:cTn id="26" fill="hold"/>
                                        <p:tgtEl>
                                          <p:spTgt spid="658"/>
                                        </p:tgtEl>
                                        <p:attrNameLst>
                                          <p:attrName>style.visibility</p:attrName>
                                        </p:attrNameLst>
                                      </p:cBhvr>
                                      <p:to>
                                        <p:strVal val="visible"/>
                                      </p:to>
                                    </p:set>
                                    <p:anim calcmode="lin" valueType="num">
                                      <p:cBhvr>
                                        <p:cTn id="27" dur="500" fill="hold"/>
                                        <p:tgtEl>
                                          <p:spTgt spid="658"/>
                                        </p:tgtEl>
                                        <p:attrNameLst>
                                          <p:attrName>ppt_x</p:attrName>
                                        </p:attrNameLst>
                                      </p:cBhvr>
                                      <p:tavLst>
                                        <p:tav tm="0">
                                          <p:val>
                                            <p:strVal val="1+#ppt_w/2"/>
                                          </p:val>
                                        </p:tav>
                                        <p:tav tm="100000">
                                          <p:val>
                                            <p:strVal val="#ppt_x"/>
                                          </p:val>
                                        </p:tav>
                                      </p:tavLst>
                                    </p:anim>
                                    <p:anim calcmode="lin" valueType="num">
                                      <p:cBhvr>
                                        <p:cTn id="28" dur="500" fill="hold"/>
                                        <p:tgtEl>
                                          <p:spTgt spid="65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Class="entr" nodeType="afterEffect" presetSubtype="2" presetID="2" grpId="6" fill="hold">
                                  <p:stCondLst>
                                    <p:cond delay="0"/>
                                  </p:stCondLst>
                                  <p:iterate type="el" backwards="0">
                                    <p:tmAbs val="0"/>
                                  </p:iterate>
                                  <p:childTnLst>
                                    <p:set>
                                      <p:cBhvr>
                                        <p:cTn id="31" fill="hold"/>
                                        <p:tgtEl>
                                          <p:spTgt spid="661"/>
                                        </p:tgtEl>
                                        <p:attrNameLst>
                                          <p:attrName>style.visibility</p:attrName>
                                        </p:attrNameLst>
                                      </p:cBhvr>
                                      <p:to>
                                        <p:strVal val="visible"/>
                                      </p:to>
                                    </p:set>
                                    <p:anim calcmode="lin" valueType="num">
                                      <p:cBhvr>
                                        <p:cTn id="32" dur="500" fill="hold"/>
                                        <p:tgtEl>
                                          <p:spTgt spid="661"/>
                                        </p:tgtEl>
                                        <p:attrNameLst>
                                          <p:attrName>ppt_x</p:attrName>
                                        </p:attrNameLst>
                                      </p:cBhvr>
                                      <p:tavLst>
                                        <p:tav tm="0">
                                          <p:val>
                                            <p:strVal val="1+#ppt_w/2"/>
                                          </p:val>
                                        </p:tav>
                                        <p:tav tm="100000">
                                          <p:val>
                                            <p:strVal val="#ppt_x"/>
                                          </p:val>
                                        </p:tav>
                                      </p:tavLst>
                                    </p:anim>
                                    <p:anim calcmode="lin" valueType="num">
                                      <p:cBhvr>
                                        <p:cTn id="33" dur="500" fill="hold"/>
                                        <p:tgtEl>
                                          <p:spTgt spid="661"/>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Class="entr" nodeType="afterEffect" presetSubtype="2" presetID="2" grpId="7" fill="hold">
                                  <p:stCondLst>
                                    <p:cond delay="0"/>
                                  </p:stCondLst>
                                  <p:iterate type="el" backwards="0">
                                    <p:tmAbs val="0"/>
                                  </p:iterate>
                                  <p:childTnLst>
                                    <p:set>
                                      <p:cBhvr>
                                        <p:cTn id="36" fill="hold"/>
                                        <p:tgtEl>
                                          <p:spTgt spid="662"/>
                                        </p:tgtEl>
                                        <p:attrNameLst>
                                          <p:attrName>style.visibility</p:attrName>
                                        </p:attrNameLst>
                                      </p:cBhvr>
                                      <p:to>
                                        <p:strVal val="visible"/>
                                      </p:to>
                                    </p:set>
                                    <p:anim calcmode="lin" valueType="num">
                                      <p:cBhvr>
                                        <p:cTn id="37" dur="500" fill="hold"/>
                                        <p:tgtEl>
                                          <p:spTgt spid="662"/>
                                        </p:tgtEl>
                                        <p:attrNameLst>
                                          <p:attrName>ppt_x</p:attrName>
                                        </p:attrNameLst>
                                      </p:cBhvr>
                                      <p:tavLst>
                                        <p:tav tm="0">
                                          <p:val>
                                            <p:strVal val="1+#ppt_w/2"/>
                                          </p:val>
                                        </p:tav>
                                        <p:tav tm="100000">
                                          <p:val>
                                            <p:strVal val="#ppt_x"/>
                                          </p:val>
                                        </p:tav>
                                      </p:tavLst>
                                    </p:anim>
                                    <p:anim calcmode="lin" valueType="num">
                                      <p:cBhvr>
                                        <p:cTn id="38" dur="500" fill="hold"/>
                                        <p:tgtEl>
                                          <p:spTgt spid="66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Class="entr" nodeType="afterEffect" presetSubtype="2" presetID="2" grpId="8" fill="hold">
                                  <p:stCondLst>
                                    <p:cond delay="0"/>
                                  </p:stCondLst>
                                  <p:iterate type="el" backwards="0">
                                    <p:tmAbs val="0"/>
                                  </p:iterate>
                                  <p:childTnLst>
                                    <p:set>
                                      <p:cBhvr>
                                        <p:cTn id="41" fill="hold"/>
                                        <p:tgtEl>
                                          <p:spTgt spid="665"/>
                                        </p:tgtEl>
                                        <p:attrNameLst>
                                          <p:attrName>style.visibility</p:attrName>
                                        </p:attrNameLst>
                                      </p:cBhvr>
                                      <p:to>
                                        <p:strVal val="visible"/>
                                      </p:to>
                                    </p:set>
                                    <p:anim calcmode="lin" valueType="num">
                                      <p:cBhvr>
                                        <p:cTn id="42" dur="500" fill="hold"/>
                                        <p:tgtEl>
                                          <p:spTgt spid="665"/>
                                        </p:tgtEl>
                                        <p:attrNameLst>
                                          <p:attrName>ppt_x</p:attrName>
                                        </p:attrNameLst>
                                      </p:cBhvr>
                                      <p:tavLst>
                                        <p:tav tm="0">
                                          <p:val>
                                            <p:strVal val="1+#ppt_w/2"/>
                                          </p:val>
                                        </p:tav>
                                        <p:tav tm="100000">
                                          <p:val>
                                            <p:strVal val="#ppt_x"/>
                                          </p:val>
                                        </p:tav>
                                      </p:tavLst>
                                    </p:anim>
                                    <p:anim calcmode="lin" valueType="num">
                                      <p:cBhvr>
                                        <p:cTn id="43" dur="500" fill="hold"/>
                                        <p:tgtEl>
                                          <p:spTgt spid="665"/>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Class="entr" nodeType="afterEffect" presetSubtype="2" presetID="2" grpId="9" fill="hold">
                                  <p:stCondLst>
                                    <p:cond delay="0"/>
                                  </p:stCondLst>
                                  <p:iterate type="el" backwards="0">
                                    <p:tmAbs val="0"/>
                                  </p:iterate>
                                  <p:childTnLst>
                                    <p:set>
                                      <p:cBhvr>
                                        <p:cTn id="46" fill="hold"/>
                                        <p:tgtEl>
                                          <p:spTgt spid="666"/>
                                        </p:tgtEl>
                                        <p:attrNameLst>
                                          <p:attrName>style.visibility</p:attrName>
                                        </p:attrNameLst>
                                      </p:cBhvr>
                                      <p:to>
                                        <p:strVal val="visible"/>
                                      </p:to>
                                    </p:set>
                                    <p:anim calcmode="lin" valueType="num">
                                      <p:cBhvr>
                                        <p:cTn id="47" dur="500" fill="hold"/>
                                        <p:tgtEl>
                                          <p:spTgt spid="666"/>
                                        </p:tgtEl>
                                        <p:attrNameLst>
                                          <p:attrName>ppt_x</p:attrName>
                                        </p:attrNameLst>
                                      </p:cBhvr>
                                      <p:tavLst>
                                        <p:tav tm="0">
                                          <p:val>
                                            <p:strVal val="1+#ppt_w/2"/>
                                          </p:val>
                                        </p:tav>
                                        <p:tav tm="100000">
                                          <p:val>
                                            <p:strVal val="#ppt_x"/>
                                          </p:val>
                                        </p:tav>
                                      </p:tavLst>
                                    </p:anim>
                                    <p:anim calcmode="lin" valueType="num">
                                      <p:cBhvr>
                                        <p:cTn id="48" dur="500" fill="hold"/>
                                        <p:tgtEl>
                                          <p:spTgt spid="666"/>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Class="entr" nodeType="afterEffect" presetSubtype="4" presetID="2" grpId="10" fill="hold">
                                  <p:stCondLst>
                                    <p:cond delay="0"/>
                                  </p:stCondLst>
                                  <p:iterate type="el" backwards="0">
                                    <p:tmAbs val="0"/>
                                  </p:iterate>
                                  <p:childTnLst>
                                    <p:set>
                                      <p:cBhvr>
                                        <p:cTn id="51" fill="hold"/>
                                        <p:tgtEl>
                                          <p:spTgt spid="667"/>
                                        </p:tgtEl>
                                        <p:attrNameLst>
                                          <p:attrName>style.visibility</p:attrName>
                                        </p:attrNameLst>
                                      </p:cBhvr>
                                      <p:to>
                                        <p:strVal val="visible"/>
                                      </p:to>
                                    </p:set>
                                    <p:anim calcmode="lin" valueType="num">
                                      <p:cBhvr>
                                        <p:cTn id="52" dur="500" fill="hold"/>
                                        <p:tgtEl>
                                          <p:spTgt spid="667"/>
                                        </p:tgtEl>
                                        <p:attrNameLst>
                                          <p:attrName>ppt_x</p:attrName>
                                        </p:attrNameLst>
                                      </p:cBhvr>
                                      <p:tavLst>
                                        <p:tav tm="0">
                                          <p:val>
                                            <p:strVal val="#ppt_x"/>
                                          </p:val>
                                        </p:tav>
                                        <p:tav tm="100000">
                                          <p:val>
                                            <p:strVal val="#ppt_x"/>
                                          </p:val>
                                        </p:tav>
                                      </p:tavLst>
                                    </p:anim>
                                    <p:anim calcmode="lin" valueType="num">
                                      <p:cBhvr>
                                        <p:cTn id="53" dur="500" fill="hold"/>
                                        <p:tgtEl>
                                          <p:spTgt spid="6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1" grpId="6"/>
      <p:bldP build="whole" bldLvl="1" animBg="1" rev="0" advAuto="0" spid="657" grpId="4"/>
      <p:bldP build="whole" bldLvl="1" animBg="1" rev="0" advAuto="0" spid="662" grpId="7"/>
      <p:bldP build="whole" bldLvl="1" animBg="1" rev="0" advAuto="0" spid="667" grpId="10"/>
      <p:bldP build="whole" bldLvl="1" animBg="1" rev="0" advAuto="0" spid="665" grpId="8"/>
      <p:bldP build="whole" bldLvl="1" animBg="1" rev="0" advAuto="0" spid="653" grpId="2"/>
      <p:bldP build="whole" bldLvl="1" animBg="1" rev="0" advAuto="0" spid="666" grpId="9"/>
      <p:bldP build="whole" bldLvl="1" animBg="1" rev="0" advAuto="0" spid="650" grpId="1"/>
      <p:bldP build="whole" bldLvl="1" animBg="1" rev="0" advAuto="0" spid="658" grpId="5"/>
      <p:bldP build="whole" bldLvl="1" animBg="1" rev="0" advAuto="0" spid="654" grpId="3"/>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1" name="Picture 29" descr="Picture 29"/>
          <p:cNvPicPr>
            <a:picLocks noChangeAspect="1"/>
          </p:cNvPicPr>
          <p:nvPr/>
        </p:nvPicPr>
        <p:blipFill>
          <a:blip r:embed="rId3">
            <a:extLst/>
          </a:blip>
          <a:stretch>
            <a:fillRect/>
          </a:stretch>
        </p:blipFill>
        <p:spPr>
          <a:xfrm>
            <a:off x="7174438" y="623455"/>
            <a:ext cx="5017562" cy="6234546"/>
          </a:xfrm>
          <a:prstGeom prst="rect">
            <a:avLst/>
          </a:prstGeom>
          <a:ln w="12700">
            <a:miter lim="400000"/>
          </a:ln>
        </p:spPr>
      </p:pic>
      <p:sp>
        <p:nvSpPr>
          <p:cNvPr id="672" name="Rectangle: Rounded Corners 20"/>
          <p:cNvSpPr/>
          <p:nvPr/>
        </p:nvSpPr>
        <p:spPr>
          <a:xfrm>
            <a:off x="1522521" y="3086337"/>
            <a:ext cx="1562475" cy="1505983"/>
          </a:xfrm>
          <a:prstGeom prst="roundRect">
            <a:avLst>
              <a:gd name="adj" fmla="val 16667"/>
            </a:avLst>
          </a:prstGeom>
          <a:solidFill>
            <a:srgbClr val="FFFFFF"/>
          </a:solidFill>
          <a:ln w="12700">
            <a:solidFill>
              <a:srgbClr val="000000"/>
            </a:solidFill>
            <a:miter/>
          </a:ln>
        </p:spPr>
        <p:txBody>
          <a:bodyPr lIns="45719" rIns="45719" anchor="ctr"/>
          <a:lstStyle/>
          <a:p>
            <a:pPr algn="ctr">
              <a:defRPr>
                <a:solidFill>
                  <a:schemeClr val="accent1"/>
                </a:solidFill>
                <a:effectLst>
                  <a:outerShdw sx="100000" sy="100000" kx="0" ky="0" algn="b" rotWithShape="0" blurRad="38100" dist="25400" dir="5400000">
                    <a:srgbClr val="6E747A">
                      <a:alpha val="43000"/>
                    </a:srgbClr>
                  </a:outerShdw>
                </a:effectLst>
              </a:defRPr>
            </a:pPr>
          </a:p>
        </p:txBody>
      </p:sp>
      <p:sp>
        <p:nvSpPr>
          <p:cNvPr id="673" name="TextBox 21"/>
          <p:cNvSpPr txBox="1"/>
          <p:nvPr/>
        </p:nvSpPr>
        <p:spPr>
          <a:xfrm>
            <a:off x="3440596" y="3449451"/>
            <a:ext cx="3941628"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404040"/>
                </a:solidFill>
              </a:defRPr>
            </a:pPr>
            <a:r>
              <a:t>Social</a:t>
            </a:r>
            <a:r>
              <a:t> </a:t>
            </a:r>
            <a:r>
              <a:t>Mapper</a:t>
            </a:r>
          </a:p>
        </p:txBody>
      </p:sp>
      <p:sp>
        <p:nvSpPr>
          <p:cNvPr id="674" name="TextBox 1"/>
          <p:cNvSpPr txBox="1"/>
          <p:nvPr/>
        </p:nvSpPr>
        <p:spPr>
          <a:xfrm>
            <a:off x="1102744" y="754740"/>
            <a:ext cx="6048956"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4000">
                <a:ln w="24694">
                  <a:solidFill>
                    <a:schemeClr val="accent2">
                      <a:lumOff val="-8235"/>
                    </a:schemeClr>
                  </a:solidFill>
                </a:ln>
                <a:solidFill>
                  <a:schemeClr val="accent2">
                    <a:lumOff val="-8235"/>
                  </a:schemeClr>
                </a:solidFill>
              </a:defRPr>
            </a:pPr>
            <a:r>
              <a:t>02</a:t>
            </a:r>
            <a:r>
              <a:t> 前沿技术与报道安全</a:t>
            </a:r>
          </a:p>
        </p:txBody>
      </p:sp>
      <p:grpSp>
        <p:nvGrpSpPr>
          <p:cNvPr id="677" name="图片 3"/>
          <p:cNvGrpSpPr/>
          <p:nvPr/>
        </p:nvGrpSpPr>
        <p:grpSpPr>
          <a:xfrm>
            <a:off x="1631209" y="3195318"/>
            <a:ext cx="1312022" cy="1151466"/>
            <a:chOff x="0" y="0"/>
            <a:chExt cx="1312020" cy="1151464"/>
          </a:xfrm>
        </p:grpSpPr>
        <p:sp>
          <p:nvSpPr>
            <p:cNvPr id="675" name="形状"/>
            <p:cNvSpPr/>
            <p:nvPr/>
          </p:nvSpPr>
          <p:spPr>
            <a:xfrm>
              <a:off x="-1" y="-1"/>
              <a:ext cx="1312022" cy="11514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729" y="0"/>
                    <a:pt x="1629" y="0"/>
                  </a:cubicBezTo>
                  <a:lnTo>
                    <a:pt x="19971" y="0"/>
                  </a:lnTo>
                  <a:lnTo>
                    <a:pt x="19971" y="0"/>
                  </a:lnTo>
                  <a:cubicBezTo>
                    <a:pt x="20871" y="0"/>
                    <a:pt x="21600" y="831"/>
                    <a:pt x="21600" y="1856"/>
                  </a:cubicBezTo>
                  <a:lnTo>
                    <a:pt x="21600" y="19744"/>
                  </a:lnTo>
                  <a:lnTo>
                    <a:pt x="21600" y="19744"/>
                  </a:lnTo>
                  <a:cubicBezTo>
                    <a:pt x="21600" y="20769"/>
                    <a:pt x="20871" y="21600"/>
                    <a:pt x="19971" y="21600"/>
                  </a:cubicBezTo>
                  <a:lnTo>
                    <a:pt x="1629" y="21600"/>
                  </a:lnTo>
                  <a:lnTo>
                    <a:pt x="1629" y="21600"/>
                  </a:lnTo>
                  <a:cubicBezTo>
                    <a:pt x="729" y="21600"/>
                    <a:pt x="0" y="20769"/>
                    <a:pt x="0" y="19744"/>
                  </a:cubicBezTo>
                  <a:close/>
                </a:path>
              </a:pathLst>
            </a:custGeom>
            <a:solidFill>
              <a:srgbClr val="EDEDED"/>
            </a:solidFill>
            <a:ln w="12700" cap="flat">
              <a:noFill/>
              <a:miter lim="400000"/>
            </a:ln>
            <a:effectLst/>
          </p:spPr>
          <p:txBody>
            <a:bodyPr wrap="square" lIns="45719" tIns="45719" rIns="45719" bIns="45719" numCol="1" anchor="ctr">
              <a:noAutofit/>
            </a:bodyPr>
            <a:lstStyle/>
            <a:p>
              <a:pPr/>
            </a:p>
          </p:txBody>
        </p:sp>
        <p:pic>
          <p:nvPicPr>
            <p:cNvPr id="676" name="image21.jpeg" descr="image21.jpeg"/>
            <p:cNvPicPr>
              <a:picLocks noChangeAspect="1"/>
            </p:cNvPicPr>
            <p:nvPr/>
          </p:nvPicPr>
          <p:blipFill>
            <a:blip r:embed="rId4">
              <a:alphaModFix amt="85000"/>
              <a:extLst/>
            </a:blip>
            <a:srcRect l="0" t="0" r="0" b="11"/>
            <a:stretch>
              <a:fillRect/>
            </a:stretch>
          </p:blipFill>
          <p:spPr>
            <a:xfrm>
              <a:off x="0" y="0"/>
              <a:ext cx="1312021" cy="11513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7" y="0"/>
                  </a:moveTo>
                  <a:cubicBezTo>
                    <a:pt x="727" y="0"/>
                    <a:pt x="0" y="829"/>
                    <a:pt x="0" y="1854"/>
                  </a:cubicBezTo>
                  <a:lnTo>
                    <a:pt x="0" y="19746"/>
                  </a:lnTo>
                  <a:cubicBezTo>
                    <a:pt x="0" y="20771"/>
                    <a:pt x="727" y="21600"/>
                    <a:pt x="1627" y="21600"/>
                  </a:cubicBezTo>
                  <a:lnTo>
                    <a:pt x="19973" y="21600"/>
                  </a:lnTo>
                  <a:cubicBezTo>
                    <a:pt x="20873" y="21600"/>
                    <a:pt x="21600" y="20771"/>
                    <a:pt x="21600" y="19746"/>
                  </a:cubicBezTo>
                  <a:lnTo>
                    <a:pt x="21600" y="1854"/>
                  </a:lnTo>
                  <a:cubicBezTo>
                    <a:pt x="21600" y="829"/>
                    <a:pt x="20873" y="0"/>
                    <a:pt x="19973" y="0"/>
                  </a:cubicBezTo>
                  <a:lnTo>
                    <a:pt x="1627" y="0"/>
                  </a:lnTo>
                  <a:close/>
                </a:path>
              </a:pathLst>
            </a:custGeom>
            <a:ln w="12700" cap="flat">
              <a:noFill/>
              <a:miter lim="400000"/>
            </a:ln>
            <a:effectLst>
              <a:reflection blurRad="0" stA="38000" stPos="0" endA="0" endPos="40000" dist="0" dir="5400000" fadeDir="5400000" sx="100000" sy="-100000" kx="0" ky="0" algn="bl" rotWithShape="0"/>
            </a:effectLst>
          </p:spPr>
        </p:pic>
      </p:grpSp>
      <p:sp>
        <p:nvSpPr>
          <p:cNvPr id="678"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6" presetID="2" grpId="1" fill="hold">
                                  <p:stCondLst>
                                    <p:cond delay="0"/>
                                  </p:stCondLst>
                                  <p:iterate type="el" backwards="0">
                                    <p:tmAbs val="0"/>
                                  </p:iterate>
                                  <p:childTnLst>
                                    <p:set>
                                      <p:cBhvr>
                                        <p:cTn id="6" fill="hold"/>
                                        <p:tgtEl>
                                          <p:spTgt spid="671"/>
                                        </p:tgtEl>
                                        <p:attrNameLst>
                                          <p:attrName>style.visibility</p:attrName>
                                        </p:attrNameLst>
                                      </p:cBhvr>
                                      <p:to>
                                        <p:strVal val="visible"/>
                                      </p:to>
                                    </p:set>
                                    <p:anim calcmode="lin" valueType="num">
                                      <p:cBhvr>
                                        <p:cTn id="7" dur="500" fill="hold"/>
                                        <p:tgtEl>
                                          <p:spTgt spid="671"/>
                                        </p:tgtEl>
                                        <p:attrNameLst>
                                          <p:attrName>ppt_x</p:attrName>
                                        </p:attrNameLst>
                                      </p:cBhvr>
                                      <p:tavLst>
                                        <p:tav tm="0">
                                          <p:val>
                                            <p:strVal val="1+#ppt_w/2"/>
                                          </p:val>
                                        </p:tav>
                                        <p:tav tm="100000">
                                          <p:val>
                                            <p:strVal val="#ppt_x"/>
                                          </p:val>
                                        </p:tav>
                                      </p:tavLst>
                                    </p:anim>
                                    <p:anim calcmode="lin" valueType="num">
                                      <p:cBhvr>
                                        <p:cTn id="8" dur="500" fill="hold"/>
                                        <p:tgtEl>
                                          <p:spTgt spid="67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672"/>
                                        </p:tgtEl>
                                        <p:attrNameLst>
                                          <p:attrName>style.visibility</p:attrName>
                                        </p:attrNameLst>
                                      </p:cBhvr>
                                      <p:to>
                                        <p:strVal val="visible"/>
                                      </p:to>
                                    </p:set>
                                    <p:anim calcmode="lin" valueType="num">
                                      <p:cBhvr>
                                        <p:cTn id="12" dur="500" fill="hold"/>
                                        <p:tgtEl>
                                          <p:spTgt spid="672"/>
                                        </p:tgtEl>
                                        <p:attrNameLst>
                                          <p:attrName>ppt_x</p:attrName>
                                        </p:attrNameLst>
                                      </p:cBhvr>
                                      <p:tavLst>
                                        <p:tav tm="0">
                                          <p:val>
                                            <p:strVal val="0-#ppt_w/2"/>
                                          </p:val>
                                        </p:tav>
                                        <p:tav tm="100000">
                                          <p:val>
                                            <p:strVal val="#ppt_x"/>
                                          </p:val>
                                        </p:tav>
                                      </p:tavLst>
                                    </p:anim>
                                    <p:anim calcmode="lin" valueType="num">
                                      <p:cBhvr>
                                        <p:cTn id="13" dur="500" fill="hold"/>
                                        <p:tgtEl>
                                          <p:spTgt spid="67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677"/>
                                        </p:tgtEl>
                                        <p:attrNameLst>
                                          <p:attrName>style.visibility</p:attrName>
                                        </p:attrNameLst>
                                      </p:cBhvr>
                                      <p:to>
                                        <p:strVal val="visible"/>
                                      </p:to>
                                    </p:set>
                                    <p:anim calcmode="lin" valueType="num">
                                      <p:cBhvr>
                                        <p:cTn id="17" dur="500" fill="hold"/>
                                        <p:tgtEl>
                                          <p:spTgt spid="677"/>
                                        </p:tgtEl>
                                        <p:attrNameLst>
                                          <p:attrName>ppt_x</p:attrName>
                                        </p:attrNameLst>
                                      </p:cBhvr>
                                      <p:tavLst>
                                        <p:tav tm="0">
                                          <p:val>
                                            <p:strVal val="0-#ppt_w/2"/>
                                          </p:val>
                                        </p:tav>
                                        <p:tav tm="100000">
                                          <p:val>
                                            <p:strVal val="#ppt_x"/>
                                          </p:val>
                                        </p:tav>
                                      </p:tavLst>
                                    </p:anim>
                                    <p:anim calcmode="lin" valueType="num">
                                      <p:cBhvr>
                                        <p:cTn id="18" dur="500" fill="hold"/>
                                        <p:tgtEl>
                                          <p:spTgt spid="67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8" presetID="2" grpId="4" fill="hold">
                                  <p:stCondLst>
                                    <p:cond delay="0"/>
                                  </p:stCondLst>
                                  <p:iterate type="el" backwards="0">
                                    <p:tmAbs val="0"/>
                                  </p:iterate>
                                  <p:childTnLst>
                                    <p:set>
                                      <p:cBhvr>
                                        <p:cTn id="21" fill="hold"/>
                                        <p:tgtEl>
                                          <p:spTgt spid="674"/>
                                        </p:tgtEl>
                                        <p:attrNameLst>
                                          <p:attrName>style.visibility</p:attrName>
                                        </p:attrNameLst>
                                      </p:cBhvr>
                                      <p:to>
                                        <p:strVal val="visible"/>
                                      </p:to>
                                    </p:set>
                                    <p:anim calcmode="lin" valueType="num">
                                      <p:cBhvr>
                                        <p:cTn id="22" dur="500" fill="hold"/>
                                        <p:tgtEl>
                                          <p:spTgt spid="674"/>
                                        </p:tgtEl>
                                        <p:attrNameLst>
                                          <p:attrName>ppt_x</p:attrName>
                                        </p:attrNameLst>
                                      </p:cBhvr>
                                      <p:tavLst>
                                        <p:tav tm="0">
                                          <p:val>
                                            <p:strVal val="0-#ppt_w/2"/>
                                          </p:val>
                                        </p:tav>
                                        <p:tav tm="100000">
                                          <p:val>
                                            <p:strVal val="#ppt_x"/>
                                          </p:val>
                                        </p:tav>
                                      </p:tavLst>
                                    </p:anim>
                                    <p:anim calcmode="lin" valueType="num">
                                      <p:cBhvr>
                                        <p:cTn id="23" dur="500" fill="hold"/>
                                        <p:tgtEl>
                                          <p:spTgt spid="67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Class="entr" nodeType="afterEffect" presetSubtype="8" presetID="2" grpId="5" fill="hold">
                                  <p:stCondLst>
                                    <p:cond delay="0"/>
                                  </p:stCondLst>
                                  <p:iterate type="el" backwards="0">
                                    <p:tmAbs val="0"/>
                                  </p:iterate>
                                  <p:childTnLst>
                                    <p:set>
                                      <p:cBhvr>
                                        <p:cTn id="26" fill="hold"/>
                                        <p:tgtEl>
                                          <p:spTgt spid="673"/>
                                        </p:tgtEl>
                                        <p:attrNameLst>
                                          <p:attrName>style.visibility</p:attrName>
                                        </p:attrNameLst>
                                      </p:cBhvr>
                                      <p:to>
                                        <p:strVal val="visible"/>
                                      </p:to>
                                    </p:set>
                                    <p:anim calcmode="lin" valueType="num">
                                      <p:cBhvr>
                                        <p:cTn id="27" dur="500" fill="hold"/>
                                        <p:tgtEl>
                                          <p:spTgt spid="673"/>
                                        </p:tgtEl>
                                        <p:attrNameLst>
                                          <p:attrName>ppt_x</p:attrName>
                                        </p:attrNameLst>
                                      </p:cBhvr>
                                      <p:tavLst>
                                        <p:tav tm="0">
                                          <p:val>
                                            <p:strVal val="0-#ppt_w/2"/>
                                          </p:val>
                                        </p:tav>
                                        <p:tav tm="100000">
                                          <p:val>
                                            <p:strVal val="#ppt_x"/>
                                          </p:val>
                                        </p:tav>
                                      </p:tavLst>
                                    </p:anim>
                                    <p:anim calcmode="lin" valueType="num">
                                      <p:cBhvr>
                                        <p:cTn id="28" dur="500" fill="hold"/>
                                        <p:tgtEl>
                                          <p:spTgt spid="67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Class="entr" nodeType="afterEffect" presetSubtype="4" presetID="2" grpId="6" fill="hold">
                                  <p:stCondLst>
                                    <p:cond delay="0"/>
                                  </p:stCondLst>
                                  <p:iterate type="el" backwards="0">
                                    <p:tmAbs val="0"/>
                                  </p:iterate>
                                  <p:childTnLst>
                                    <p:set>
                                      <p:cBhvr>
                                        <p:cTn id="31" fill="hold"/>
                                        <p:tgtEl>
                                          <p:spTgt spid="678"/>
                                        </p:tgtEl>
                                        <p:attrNameLst>
                                          <p:attrName>style.visibility</p:attrName>
                                        </p:attrNameLst>
                                      </p:cBhvr>
                                      <p:to>
                                        <p:strVal val="visible"/>
                                      </p:to>
                                    </p:set>
                                    <p:anim calcmode="lin" valueType="num">
                                      <p:cBhvr>
                                        <p:cTn id="32" dur="500" fill="hold"/>
                                        <p:tgtEl>
                                          <p:spTgt spid="678"/>
                                        </p:tgtEl>
                                        <p:attrNameLst>
                                          <p:attrName>ppt_x</p:attrName>
                                        </p:attrNameLst>
                                      </p:cBhvr>
                                      <p:tavLst>
                                        <p:tav tm="0">
                                          <p:val>
                                            <p:strVal val="#ppt_x"/>
                                          </p:val>
                                        </p:tav>
                                        <p:tav tm="100000">
                                          <p:val>
                                            <p:strVal val="#ppt_x"/>
                                          </p:val>
                                        </p:tav>
                                      </p:tavLst>
                                    </p:anim>
                                    <p:anim calcmode="lin" valueType="num">
                                      <p:cBhvr>
                                        <p:cTn id="33" dur="500" fill="hold"/>
                                        <p:tgtEl>
                                          <p:spTgt spid="6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7" grpId="3"/>
      <p:bldP build="whole" bldLvl="1" animBg="1" rev="0" advAuto="0" spid="673" grpId="5"/>
      <p:bldP build="whole" bldLvl="1" animBg="1" rev="0" advAuto="0" spid="674" grpId="4"/>
      <p:bldP build="whole" bldLvl="1" animBg="1" rev="0" advAuto="0" spid="671" grpId="1"/>
      <p:bldP build="whole" bldLvl="1" animBg="1" rev="0" advAuto="0" spid="678" grpId="6"/>
      <p:bldP build="whole" bldLvl="1" animBg="1" rev="0" advAuto="0" spid="672"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Rectangle 14"/>
          <p:cNvSpPr/>
          <p:nvPr/>
        </p:nvSpPr>
        <p:spPr>
          <a:xfrm>
            <a:off x="0" y="-14514"/>
            <a:ext cx="7924800" cy="6872514"/>
          </a:xfrm>
          <a:prstGeom prst="rect">
            <a:avLst/>
          </a:prstGeom>
          <a:solidFill>
            <a:srgbClr val="181717"/>
          </a:solidFill>
          <a:ln w="12700">
            <a:miter lim="400000"/>
          </a:ln>
        </p:spPr>
        <p:txBody>
          <a:bodyPr lIns="45719" rIns="45719" anchor="ctr"/>
          <a:lstStyle/>
          <a:p>
            <a:pPr algn="ctr">
              <a:defRPr>
                <a:solidFill>
                  <a:srgbClr val="FFFFFF"/>
                </a:solidFill>
              </a:defRPr>
            </a:pPr>
          </a:p>
        </p:txBody>
      </p:sp>
      <p:sp>
        <p:nvSpPr>
          <p:cNvPr id="683" name="Rectangle 20"/>
          <p:cNvSpPr txBox="1"/>
          <p:nvPr/>
        </p:nvSpPr>
        <p:spPr>
          <a:xfrm>
            <a:off x="434163" y="1883710"/>
            <a:ext cx="5825145" cy="43268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50000"/>
              </a:lnSpc>
              <a:buSzPct val="100000"/>
              <a:buChar char="-"/>
              <a:defRPr sz="2400">
                <a:solidFill>
                  <a:srgbClr val="FFFFFF"/>
                </a:solidFill>
              </a:defRPr>
            </a:pPr>
            <a:r>
              <a:t>一款自动跟踪社交媒体</a:t>
            </a:r>
            <a:r>
              <a:t>github</a:t>
            </a:r>
            <a:r>
              <a:t>开源项目</a:t>
            </a:r>
          </a:p>
          <a:p>
            <a:pPr marL="342900" indent="-342900">
              <a:lnSpc>
                <a:spcPct val="150000"/>
              </a:lnSpc>
              <a:buSzPct val="100000"/>
              <a:buChar char="-"/>
              <a:defRPr sz="2400">
                <a:solidFill>
                  <a:srgbClr val="FFFFFF"/>
                </a:solidFill>
              </a:defRPr>
            </a:pPr>
            <a:r>
              <a:t>连接不同社交媒体平台，根据提供目标用户的图片和姓名，通过脸部识别技术，收集并分析各个平台的数据信息；</a:t>
            </a:r>
          </a:p>
          <a:p>
            <a:pPr marL="342900" indent="-342900">
              <a:lnSpc>
                <a:spcPct val="150000"/>
              </a:lnSpc>
              <a:buSzPct val="100000"/>
              <a:buChar char="-"/>
              <a:defRPr sz="2400">
                <a:solidFill>
                  <a:srgbClr val="FFFFFF"/>
                </a:solidFill>
              </a:defRPr>
            </a:pPr>
            <a:r>
              <a:t>生成</a:t>
            </a:r>
            <a:r>
              <a:t>HTML</a:t>
            </a:r>
            <a:r>
              <a:t>和</a:t>
            </a:r>
            <a:r>
              <a:t>CVS</a:t>
            </a:r>
            <a:r>
              <a:t>的报告；</a:t>
            </a:r>
          </a:p>
          <a:p>
            <a:pPr marL="342900" indent="-342900">
              <a:lnSpc>
                <a:spcPct val="150000"/>
              </a:lnSpc>
              <a:buSzPct val="100000"/>
              <a:buChar char="-"/>
              <a:defRPr sz="2400">
                <a:solidFill>
                  <a:srgbClr val="FFFFFF"/>
                </a:solidFill>
              </a:defRPr>
            </a:pPr>
            <a:r>
              <a:t>支持的平台：</a:t>
            </a:r>
            <a:r>
              <a:t> LinkedIn</a:t>
            </a:r>
            <a:r>
              <a:t>、</a:t>
            </a:r>
            <a:r>
              <a:t>Facebook</a:t>
            </a:r>
            <a:r>
              <a:t>、</a:t>
            </a:r>
            <a:r>
              <a:t>Twitter</a:t>
            </a:r>
            <a:r>
              <a:t>、</a:t>
            </a:r>
            <a:r>
              <a:t>Google+</a:t>
            </a:r>
            <a:r>
              <a:t>、</a:t>
            </a:r>
            <a:r>
              <a:t>Instagram</a:t>
            </a:r>
            <a:r>
              <a:t>、</a:t>
            </a:r>
            <a:r>
              <a:t>VKontakte</a:t>
            </a:r>
            <a:r>
              <a:t>、微博和豆瓣 。</a:t>
            </a:r>
          </a:p>
        </p:txBody>
      </p:sp>
      <p:sp>
        <p:nvSpPr>
          <p:cNvPr id="684" name="TextBox 1"/>
          <p:cNvSpPr txBox="1"/>
          <p:nvPr/>
        </p:nvSpPr>
        <p:spPr>
          <a:xfrm>
            <a:off x="791947" y="310843"/>
            <a:ext cx="8486001"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pc="50" sz="3600">
                <a:ln w="9524">
                  <a:solidFill>
                    <a:schemeClr val="accent1"/>
                  </a:solidFill>
                </a:ln>
                <a:solidFill>
                  <a:srgbClr val="FEFEFE"/>
                </a:solidFill>
              </a:defRPr>
            </a:pPr>
            <a:r>
              <a:t>02</a:t>
            </a:r>
            <a:r>
              <a:t> 前沿技术与报道安全</a:t>
            </a:r>
          </a:p>
          <a:p>
            <a:pPr>
              <a:defRPr spc="50" sz="3600">
                <a:ln w="9524">
                  <a:solidFill>
                    <a:schemeClr val="accent1"/>
                  </a:solidFill>
                </a:ln>
                <a:solidFill>
                  <a:srgbClr val="FEFEFE"/>
                </a:solidFill>
              </a:defRPr>
            </a:pPr>
            <a:r>
              <a:t>		Social</a:t>
            </a:r>
            <a:r>
              <a:t> </a:t>
            </a:r>
            <a:r>
              <a:t>Mapper</a:t>
            </a:r>
          </a:p>
        </p:txBody>
      </p:sp>
      <p:pic>
        <p:nvPicPr>
          <p:cNvPr id="685" name="图片占位符 3" descr="图片占位符 3"/>
          <p:cNvPicPr>
            <a:picLocks noChangeAspect="1"/>
          </p:cNvPicPr>
          <p:nvPr>
            <p:ph type="pic" idx="13"/>
          </p:nvPr>
        </p:nvPicPr>
        <p:blipFill>
          <a:blip r:embed="rId3">
            <a:extLst/>
          </a:blip>
          <a:srcRect l="466" t="0" r="465" b="0"/>
          <a:stretch>
            <a:fillRect/>
          </a:stretch>
        </p:blipFill>
        <p:spPr>
          <a:xfrm>
            <a:off x="6259307" y="2058860"/>
            <a:ext cx="5783560" cy="4095162"/>
          </a:xfrm>
          <a:prstGeom prst="rect">
            <a:avLst/>
          </a:prstGeom>
        </p:spPr>
      </p:pic>
      <p:sp>
        <p:nvSpPr>
          <p:cNvPr id="686"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682"/>
                                        </p:tgtEl>
                                        <p:attrNameLst>
                                          <p:attrName>style.visibility</p:attrName>
                                        </p:attrNameLst>
                                      </p:cBhvr>
                                      <p:to>
                                        <p:strVal val="visible"/>
                                      </p:to>
                                    </p:set>
                                    <p:anim calcmode="lin" valueType="num">
                                      <p:cBhvr>
                                        <p:cTn id="7" dur="500" fill="hold"/>
                                        <p:tgtEl>
                                          <p:spTgt spid="682"/>
                                        </p:tgtEl>
                                        <p:attrNameLst>
                                          <p:attrName>ppt_x</p:attrName>
                                        </p:attrNameLst>
                                      </p:cBhvr>
                                      <p:tavLst>
                                        <p:tav tm="0">
                                          <p:val>
                                            <p:strVal val="0-#ppt_w/2"/>
                                          </p:val>
                                        </p:tav>
                                        <p:tav tm="100000">
                                          <p:val>
                                            <p:strVal val="#ppt_x"/>
                                          </p:val>
                                        </p:tav>
                                      </p:tavLst>
                                    </p:anim>
                                    <p:anim calcmode="lin" valueType="num">
                                      <p:cBhvr>
                                        <p:cTn id="8" dur="500" fill="hold"/>
                                        <p:tgtEl>
                                          <p:spTgt spid="68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ID="9" grpId="2" fill="hold">
                                  <p:stCondLst>
                                    <p:cond delay="0"/>
                                  </p:stCondLst>
                                  <p:iterate type="el" backwards="0">
                                    <p:tmAbs val="0"/>
                                  </p:iterate>
                                  <p:childTnLst>
                                    <p:set>
                                      <p:cBhvr>
                                        <p:cTn id="11" fill="hold"/>
                                        <p:tgtEl>
                                          <p:spTgt spid="684"/>
                                        </p:tgtEl>
                                        <p:attrNameLst>
                                          <p:attrName>style.visibility</p:attrName>
                                        </p:attrNameLst>
                                      </p:cBhvr>
                                      <p:to>
                                        <p:strVal val="visible"/>
                                      </p:to>
                                    </p:set>
                                    <p:animEffect filter="dissolve" transition="in">
                                      <p:cBhvr>
                                        <p:cTn id="12" dur="500"/>
                                        <p:tgtEl>
                                          <p:spTgt spid="684"/>
                                        </p:tgtEl>
                                      </p:cBhvr>
                                    </p:animEffect>
                                  </p:childTnLst>
                                </p:cTn>
                              </p:par>
                            </p:childTnLst>
                          </p:cTn>
                        </p:par>
                        <p:par>
                          <p:cTn id="13" fill="hold">
                            <p:stCondLst>
                              <p:cond delay="1000"/>
                            </p:stCondLst>
                            <p:childTnLst>
                              <p:par>
                                <p:cTn id="14" presetClass="entr" nodeType="afterEffect" presetID="9" grpId="3" fill="hold">
                                  <p:stCondLst>
                                    <p:cond delay="0"/>
                                  </p:stCondLst>
                                  <p:iterate type="el" backwards="0">
                                    <p:tmAbs val="0"/>
                                  </p:iterate>
                                  <p:childTnLst>
                                    <p:set>
                                      <p:cBhvr>
                                        <p:cTn id="15" fill="hold"/>
                                        <p:tgtEl>
                                          <p:spTgt spid="683"/>
                                        </p:tgtEl>
                                        <p:attrNameLst>
                                          <p:attrName>style.visibility</p:attrName>
                                        </p:attrNameLst>
                                      </p:cBhvr>
                                      <p:to>
                                        <p:strVal val="visible"/>
                                      </p:to>
                                    </p:set>
                                    <p:animEffect filter="dissolve" transition="in">
                                      <p:cBhvr>
                                        <p:cTn id="16" dur="500"/>
                                        <p:tgtEl>
                                          <p:spTgt spid="683"/>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4" fill="hold">
                                  <p:stCondLst>
                                    <p:cond delay="0"/>
                                  </p:stCondLst>
                                  <p:iterate type="el" backwards="0">
                                    <p:tmAbs val="0"/>
                                  </p:iterate>
                                  <p:childTnLst>
                                    <p:set>
                                      <p:cBhvr>
                                        <p:cTn id="20" fill="hold"/>
                                        <p:tgtEl>
                                          <p:spTgt spid="685"/>
                                        </p:tgtEl>
                                        <p:attrNameLst>
                                          <p:attrName>style.visibility</p:attrName>
                                        </p:attrNameLst>
                                      </p:cBhvr>
                                      <p:to>
                                        <p:strVal val="visible"/>
                                      </p:to>
                                    </p:set>
                                    <p:animEffect filter="wipe(left)" transition="in">
                                      <p:cBhvr>
                                        <p:cTn id="21" dur="500"/>
                                        <p:tgtEl>
                                          <p:spTgt spid="685"/>
                                        </p:tgtEl>
                                      </p:cBhvr>
                                    </p:animEffect>
                                  </p:childTnLst>
                                </p:cTn>
                              </p:par>
                            </p:childTnLst>
                          </p:cTn>
                        </p:par>
                        <p:par>
                          <p:cTn id="22" fill="hold">
                            <p:stCondLst>
                              <p:cond delay="500"/>
                            </p:stCondLst>
                            <p:childTnLst>
                              <p:par>
                                <p:cTn id="23" presetClass="entr" nodeType="afterEffect" presetSubtype="4" presetID="2" grpId="5" fill="hold">
                                  <p:stCondLst>
                                    <p:cond delay="0"/>
                                  </p:stCondLst>
                                  <p:iterate type="el" backwards="0">
                                    <p:tmAbs val="0"/>
                                  </p:iterate>
                                  <p:childTnLst>
                                    <p:set>
                                      <p:cBhvr>
                                        <p:cTn id="24" fill="hold"/>
                                        <p:tgtEl>
                                          <p:spTgt spid="686"/>
                                        </p:tgtEl>
                                        <p:attrNameLst>
                                          <p:attrName>style.visibility</p:attrName>
                                        </p:attrNameLst>
                                      </p:cBhvr>
                                      <p:to>
                                        <p:strVal val="visible"/>
                                      </p:to>
                                    </p:set>
                                    <p:anim calcmode="lin" valueType="num">
                                      <p:cBhvr>
                                        <p:cTn id="25" dur="500" fill="hold"/>
                                        <p:tgtEl>
                                          <p:spTgt spid="686"/>
                                        </p:tgtEl>
                                        <p:attrNameLst>
                                          <p:attrName>ppt_x</p:attrName>
                                        </p:attrNameLst>
                                      </p:cBhvr>
                                      <p:tavLst>
                                        <p:tav tm="0">
                                          <p:val>
                                            <p:strVal val="#ppt_x"/>
                                          </p:val>
                                        </p:tav>
                                        <p:tav tm="100000">
                                          <p:val>
                                            <p:strVal val="#ppt_x"/>
                                          </p:val>
                                        </p:tav>
                                      </p:tavLst>
                                    </p:anim>
                                    <p:anim calcmode="lin" valueType="num">
                                      <p:cBhvr>
                                        <p:cTn id="26" dur="500" fill="hold"/>
                                        <p:tgtEl>
                                          <p:spTgt spid="6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2" grpId="1"/>
      <p:bldP build="whole" bldLvl="1" animBg="1" rev="0" advAuto="0" spid="685" grpId="4"/>
      <p:bldP build="whole" bldLvl="1" animBg="1" rev="0" advAuto="0" spid="686" grpId="5"/>
      <p:bldP build="whole" bldLvl="1" animBg="1" rev="0" advAuto="0" spid="683" grpId="3"/>
      <p:bldP build="whole" bldLvl="1" animBg="1" rev="0" advAuto="0" spid="684"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TextBox 24"/>
          <p:cNvSpPr txBox="1"/>
          <p:nvPr/>
        </p:nvSpPr>
        <p:spPr>
          <a:xfrm>
            <a:off x="5123648" y="3441522"/>
            <a:ext cx="1804561"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FFFFFF"/>
                </a:solidFill>
              </a:defRPr>
            </a:lvl1pPr>
          </a:lstStyle>
          <a:p>
            <a:pPr/>
            <a:r>
              <a:t>WEB ELEMENTS</a:t>
            </a:r>
          </a:p>
        </p:txBody>
      </p:sp>
      <p:pic>
        <p:nvPicPr>
          <p:cNvPr id="691" name="图片占位符 5" descr="图片占位符 5"/>
          <p:cNvPicPr>
            <a:picLocks noChangeAspect="1"/>
          </p:cNvPicPr>
          <p:nvPr>
            <p:ph type="pic" idx="15"/>
          </p:nvPr>
        </p:nvPicPr>
        <p:blipFill>
          <a:blip r:embed="rId3">
            <a:extLst/>
          </a:blip>
          <a:srcRect l="1" t="0" r="532" b="0"/>
          <a:stretch>
            <a:fillRect/>
          </a:stretch>
        </p:blipFill>
        <p:spPr>
          <a:xfrm>
            <a:off x="2396504" y="4663680"/>
            <a:ext cx="3753266" cy="1601856"/>
          </a:xfrm>
          <a:prstGeom prst="rect">
            <a:avLst/>
          </a:prstGeom>
        </p:spPr>
      </p:pic>
      <p:sp>
        <p:nvSpPr>
          <p:cNvPr id="692" name="TextBox 1"/>
          <p:cNvSpPr txBox="1"/>
          <p:nvPr/>
        </p:nvSpPr>
        <p:spPr>
          <a:xfrm>
            <a:off x="791947" y="310842"/>
            <a:ext cx="8486001"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solidFill>
                  <a:schemeClr val="accent2">
                    <a:lumOff val="-8235"/>
                  </a:schemeClr>
                </a:solidFill>
                <a:effectLst>
                  <a:outerShdw sx="100000" sy="100000" kx="0" ky="0" algn="b" rotWithShape="0" blurRad="38100" dist="25400" dir="5400000">
                    <a:srgbClr val="6E747A">
                      <a:alpha val="43000"/>
                    </a:srgbClr>
                  </a:outerShdw>
                </a:effectLst>
              </a:defRPr>
            </a:pPr>
            <a:r>
              <a:t>02</a:t>
            </a:r>
            <a:r>
              <a:t> 前沿技术与报道安全 </a:t>
            </a:r>
            <a:r>
              <a:t>---</a:t>
            </a:r>
            <a:r>
              <a:rPr sz="3200"/>
              <a:t>Social</a:t>
            </a:r>
            <a:r>
              <a:rPr sz="3200"/>
              <a:t> </a:t>
            </a:r>
            <a:r>
              <a:rPr sz="3200"/>
              <a:t>Mapper</a:t>
            </a:r>
          </a:p>
        </p:txBody>
      </p:sp>
      <p:pic>
        <p:nvPicPr>
          <p:cNvPr id="693" name="图片占位符 4" descr="图片占位符 4"/>
          <p:cNvPicPr>
            <a:picLocks noChangeAspect="1"/>
          </p:cNvPicPr>
          <p:nvPr>
            <p:ph type="pic" idx="14"/>
          </p:nvPr>
        </p:nvPicPr>
        <p:blipFill>
          <a:blip r:embed="rId4">
            <a:extLst/>
          </a:blip>
          <a:srcRect l="0" t="48" r="404" b="0"/>
          <a:stretch>
            <a:fillRect/>
          </a:stretch>
        </p:blipFill>
        <p:spPr>
          <a:xfrm>
            <a:off x="515721" y="1255138"/>
            <a:ext cx="5634049" cy="2686514"/>
          </a:xfrm>
          <a:prstGeom prst="rect">
            <a:avLst/>
          </a:prstGeom>
        </p:spPr>
      </p:pic>
      <p:pic>
        <p:nvPicPr>
          <p:cNvPr id="694" name="图片 18" descr="图片 18"/>
          <p:cNvPicPr>
            <a:picLocks noChangeAspect="1"/>
          </p:cNvPicPr>
          <p:nvPr/>
        </p:nvPicPr>
        <p:blipFill>
          <a:blip r:embed="rId5">
            <a:extLst/>
          </a:blip>
          <a:stretch>
            <a:fillRect/>
          </a:stretch>
        </p:blipFill>
        <p:spPr>
          <a:xfrm>
            <a:off x="7036089" y="1159763"/>
            <a:ext cx="4483715" cy="5140255"/>
          </a:xfrm>
          <a:prstGeom prst="rect">
            <a:avLst/>
          </a:prstGeom>
          <a:ln w="12700">
            <a:miter lim="400000"/>
          </a:ln>
        </p:spPr>
      </p:pic>
      <p:sp>
        <p:nvSpPr>
          <p:cNvPr id="695"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pic>
        <p:nvPicPr>
          <p:cNvPr id="696" name="图片 1" descr="图片 1"/>
          <p:cNvPicPr>
            <a:picLocks noChangeAspect="1"/>
          </p:cNvPicPr>
          <p:nvPr/>
        </p:nvPicPr>
        <p:blipFill>
          <a:blip r:embed="rId6">
            <a:extLst/>
          </a:blip>
          <a:stretch>
            <a:fillRect/>
          </a:stretch>
        </p:blipFill>
        <p:spPr>
          <a:xfrm>
            <a:off x="0" y="2032000"/>
            <a:ext cx="12192000" cy="2773776"/>
          </a:xfrm>
          <a:prstGeom prst="rect">
            <a:avLst/>
          </a:prstGeom>
          <a:ln w="12700">
            <a:miter lim="400000"/>
          </a:ln>
        </p:spPr>
      </p:pic>
      <p:sp>
        <p:nvSpPr>
          <p:cNvPr id="697" name="圆角矩形 6"/>
          <p:cNvSpPr/>
          <p:nvPr/>
        </p:nvSpPr>
        <p:spPr>
          <a:xfrm>
            <a:off x="0" y="2020688"/>
            <a:ext cx="12192000" cy="454162"/>
          </a:xfrm>
          <a:prstGeom prst="roundRect">
            <a:avLst>
              <a:gd name="adj" fmla="val 16667"/>
            </a:avLst>
          </a:prstGeom>
          <a:ln w="63500">
            <a:solidFill>
              <a:srgbClr val="000000"/>
            </a:solidFill>
            <a:prstDash val="sysDot"/>
            <a:miter/>
          </a:ln>
        </p:spPr>
        <p:txBody>
          <a:bodyPr lIns="45719" rIns="45719" anchor="ctr"/>
          <a:lstStyle/>
          <a:p>
            <a:pPr algn="ctr">
              <a:defRPr>
                <a:effectLst>
                  <a:outerShdw sx="100000" sy="100000" kx="0" ky="0" algn="b" rotWithShape="0" blurRad="38100" dist="19050" dir="2700000">
                    <a:srgbClr val="000000">
                      <a:alpha val="40000"/>
                    </a:srgbClr>
                  </a:outerShdw>
                </a:effectLst>
              </a:defRPr>
            </a:pPr>
          </a:p>
        </p:txBody>
      </p:sp>
      <p:pic>
        <p:nvPicPr>
          <p:cNvPr id="698" name="图片 3" descr="图片 3"/>
          <p:cNvPicPr>
            <a:picLocks noChangeAspect="1"/>
          </p:cNvPicPr>
          <p:nvPr/>
        </p:nvPicPr>
        <p:blipFill>
          <a:blip r:embed="rId7">
            <a:extLst/>
          </a:blip>
          <a:stretch>
            <a:fillRect/>
          </a:stretch>
        </p:blipFill>
        <p:spPr>
          <a:xfrm>
            <a:off x="1928649" y="1094333"/>
            <a:ext cx="7632701" cy="5715001"/>
          </a:xfrm>
          <a:prstGeom prst="rect">
            <a:avLst/>
          </a:prstGeom>
          <a:ln w="12700">
            <a:miter lim="400000"/>
          </a:ln>
        </p:spPr>
      </p:pic>
      <p:sp>
        <p:nvSpPr>
          <p:cNvPr id="699" name="圆角矩形 11"/>
          <p:cNvSpPr/>
          <p:nvPr/>
        </p:nvSpPr>
        <p:spPr>
          <a:xfrm flipV="1">
            <a:off x="1928649" y="5235163"/>
            <a:ext cx="7632701" cy="1295603"/>
          </a:xfrm>
          <a:prstGeom prst="roundRect">
            <a:avLst>
              <a:gd name="adj" fmla="val 16667"/>
            </a:avLst>
          </a:prstGeom>
          <a:ln w="63500">
            <a:solidFill>
              <a:srgbClr val="000000"/>
            </a:solidFill>
            <a:prstDash val="sysDot"/>
            <a:miter/>
          </a:ln>
        </p:spPr>
        <p:txBody>
          <a:bodyPr lIns="45719" rIns="45719" anchor="ctr"/>
          <a:lstStyle/>
          <a:p>
            <a:pPr algn="ctr">
              <a:defRPr>
                <a:effectLst>
                  <a:outerShdw sx="100000" sy="100000" kx="0" ky="0" algn="b" rotWithShape="0" blurRad="38100" dist="19050" dir="2700000">
                    <a:srgbClr val="000000">
                      <a:alpha val="40000"/>
                    </a:srgbClr>
                  </a:outerShdw>
                </a:effectLst>
              </a:defRPr>
            </a:pPr>
          </a:p>
        </p:txBody>
      </p:sp>
      <p:pic>
        <p:nvPicPr>
          <p:cNvPr id="700" name="屏幕快照 2019-01-10 上午9.05.56.png" descr="屏幕快照 2019-01-10 上午9.05.56.png"/>
          <p:cNvPicPr>
            <a:picLocks noChangeAspect="1"/>
          </p:cNvPicPr>
          <p:nvPr/>
        </p:nvPicPr>
        <p:blipFill>
          <a:blip r:embed="rId8">
            <a:extLst/>
          </a:blip>
          <a:stretch>
            <a:fillRect/>
          </a:stretch>
        </p:blipFill>
        <p:spPr>
          <a:xfrm>
            <a:off x="1952434" y="2863714"/>
            <a:ext cx="7585131" cy="1110347"/>
          </a:xfrm>
          <a:prstGeom prst="rect">
            <a:avLst/>
          </a:prstGeom>
          <a:ln w="12700">
            <a:miter lim="400000"/>
          </a:ln>
        </p:spPr>
      </p:pic>
      <p:pic>
        <p:nvPicPr>
          <p:cNvPr id="701" name="屏幕快照 2019-01-10 上午9.15.39.png" descr="屏幕快照 2019-01-10 上午9.15.39.png"/>
          <p:cNvPicPr>
            <a:picLocks noChangeAspect="1"/>
          </p:cNvPicPr>
          <p:nvPr/>
        </p:nvPicPr>
        <p:blipFill>
          <a:blip r:embed="rId9">
            <a:extLst/>
          </a:blip>
          <a:stretch>
            <a:fillRect/>
          </a:stretch>
        </p:blipFill>
        <p:spPr>
          <a:xfrm>
            <a:off x="2089641" y="1161922"/>
            <a:ext cx="6330053" cy="5579824"/>
          </a:xfrm>
          <a:prstGeom prst="rect">
            <a:avLst/>
          </a:prstGeom>
          <a:ln w="12700">
            <a:miter lim="400000"/>
          </a:ln>
        </p:spPr>
      </p:pic>
      <p:pic>
        <p:nvPicPr>
          <p:cNvPr id="702" name="屏幕快照 2019-01-10 上午9.06.09.png" descr="屏幕快照 2019-01-10 上午9.06.09.png"/>
          <p:cNvPicPr>
            <a:picLocks noChangeAspect="1"/>
          </p:cNvPicPr>
          <p:nvPr/>
        </p:nvPicPr>
        <p:blipFill>
          <a:blip r:embed="rId10">
            <a:extLst/>
          </a:blip>
          <a:stretch>
            <a:fillRect/>
          </a:stretch>
        </p:blipFill>
        <p:spPr>
          <a:xfrm>
            <a:off x="733824" y="1367927"/>
            <a:ext cx="10584208" cy="3768262"/>
          </a:xfrm>
          <a:prstGeom prst="rect">
            <a:avLst/>
          </a:prstGeom>
          <a:ln w="12700">
            <a:miter lim="400000"/>
          </a:ln>
        </p:spPr>
      </p:pic>
      <p:pic>
        <p:nvPicPr>
          <p:cNvPr id="703" name="屏幕快照 2019-01-10 上午9.06.25.png" descr="屏幕快照 2019-01-10 上午9.06.25.png"/>
          <p:cNvPicPr>
            <a:picLocks noChangeAspect="1"/>
          </p:cNvPicPr>
          <p:nvPr/>
        </p:nvPicPr>
        <p:blipFill>
          <a:blip r:embed="rId11">
            <a:extLst/>
          </a:blip>
          <a:srcRect l="0" t="22431" r="73" b="0"/>
          <a:stretch>
            <a:fillRect/>
          </a:stretch>
        </p:blipFill>
        <p:spPr>
          <a:xfrm>
            <a:off x="3199636" y="1511756"/>
            <a:ext cx="4519106" cy="4436295"/>
          </a:xfrm>
          <a:prstGeom prst="rect">
            <a:avLst/>
          </a:prstGeom>
          <a:ln w="12700">
            <a:miter lim="400000"/>
          </a:ln>
        </p:spPr>
      </p:pic>
      <p:pic>
        <p:nvPicPr>
          <p:cNvPr id="704" name="屏幕快照 2019-01-10 上午9.31.42.png" descr="屏幕快照 2019-01-10 上午9.31.42.png"/>
          <p:cNvPicPr>
            <a:picLocks noChangeAspect="1"/>
          </p:cNvPicPr>
          <p:nvPr/>
        </p:nvPicPr>
        <p:blipFill>
          <a:blip r:embed="rId12">
            <a:extLst/>
          </a:blip>
          <a:stretch>
            <a:fillRect/>
          </a:stretch>
        </p:blipFill>
        <p:spPr>
          <a:xfrm>
            <a:off x="1297837" y="1159763"/>
            <a:ext cx="9973753" cy="514025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93"/>
                                        </p:tgtEl>
                                        <p:attrNameLst>
                                          <p:attrName>style.visibility</p:attrName>
                                        </p:attrNameLst>
                                      </p:cBhvr>
                                      <p:to>
                                        <p:strVal val="visible"/>
                                      </p:to>
                                    </p:set>
                                    <p:animEffect filter="dissolve" transition="in">
                                      <p:cBhvr>
                                        <p:cTn id="7" dur="1000"/>
                                        <p:tgtEl>
                                          <p:spTgt spid="693"/>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691"/>
                                        </p:tgtEl>
                                        <p:attrNameLst>
                                          <p:attrName>style.visibility</p:attrName>
                                        </p:attrNameLst>
                                      </p:cBhvr>
                                      <p:to>
                                        <p:strVal val="visible"/>
                                      </p:to>
                                    </p:set>
                                    <p:animEffect filter="dissolve" transition="in">
                                      <p:cBhvr>
                                        <p:cTn id="11" dur="1000"/>
                                        <p:tgtEl>
                                          <p:spTgt spid="691"/>
                                        </p:tgtEl>
                                      </p:cBhvr>
                                    </p:animEffect>
                                  </p:childTnLst>
                                </p:cTn>
                              </p:par>
                            </p:childTnLst>
                          </p:cTn>
                        </p:par>
                        <p:par>
                          <p:cTn id="12" fill="hold">
                            <p:stCondLst>
                              <p:cond delay="2000"/>
                            </p:stCondLst>
                            <p:childTnLst>
                              <p:par>
                                <p:cTn id="13" presetClass="entr" nodeType="afterEffect" presetID="9" grpId="3" fill="hold">
                                  <p:stCondLst>
                                    <p:cond delay="0"/>
                                  </p:stCondLst>
                                  <p:iterate type="el" backwards="0">
                                    <p:tmAbs val="0"/>
                                  </p:iterate>
                                  <p:childTnLst>
                                    <p:set>
                                      <p:cBhvr>
                                        <p:cTn id="14" fill="hold"/>
                                        <p:tgtEl>
                                          <p:spTgt spid="694"/>
                                        </p:tgtEl>
                                        <p:attrNameLst>
                                          <p:attrName>style.visibility</p:attrName>
                                        </p:attrNameLst>
                                      </p:cBhvr>
                                      <p:to>
                                        <p:strVal val="visible"/>
                                      </p:to>
                                    </p:set>
                                    <p:animEffect filter="dissolve" transition="in">
                                      <p:cBhvr>
                                        <p:cTn id="15" dur="1000"/>
                                        <p:tgtEl>
                                          <p:spTgt spid="694"/>
                                        </p:tgtEl>
                                      </p:cBhvr>
                                    </p:animEffect>
                                  </p:childTnLst>
                                </p:cTn>
                              </p:par>
                            </p:childTnLst>
                          </p:cTn>
                        </p:par>
                        <p:par>
                          <p:cTn id="16" fill="hold">
                            <p:stCondLst>
                              <p:cond delay="3000"/>
                            </p:stCondLst>
                            <p:childTnLst>
                              <p:par>
                                <p:cTn id="17" presetClass="entr" nodeType="afterEffect" presetID="9" grpId="4" fill="hold">
                                  <p:stCondLst>
                                    <p:cond delay="0"/>
                                  </p:stCondLst>
                                  <p:iterate type="el" backwards="0">
                                    <p:tmAbs val="0"/>
                                  </p:iterate>
                                  <p:childTnLst>
                                    <p:set>
                                      <p:cBhvr>
                                        <p:cTn id="18" fill="hold"/>
                                        <p:tgtEl>
                                          <p:spTgt spid="692"/>
                                        </p:tgtEl>
                                        <p:attrNameLst>
                                          <p:attrName>style.visibility</p:attrName>
                                        </p:attrNameLst>
                                      </p:cBhvr>
                                      <p:to>
                                        <p:strVal val="visible"/>
                                      </p:to>
                                    </p:set>
                                    <p:animEffect filter="dissolve" transition="in">
                                      <p:cBhvr>
                                        <p:cTn id="19" dur="1000"/>
                                        <p:tgtEl>
                                          <p:spTgt spid="692"/>
                                        </p:tgtEl>
                                      </p:cBhvr>
                                    </p:animEffect>
                                  </p:childTnLst>
                                </p:cTn>
                              </p:par>
                            </p:childTnLst>
                          </p:cTn>
                        </p:par>
                        <p:par>
                          <p:cTn id="20" fill="hold">
                            <p:stCondLst>
                              <p:cond delay="4000"/>
                            </p:stCondLst>
                            <p:childTnLst>
                              <p:par>
                                <p:cTn id="21" presetClass="entr" nodeType="afterEffect" presetSubtype="4" presetID="2" grpId="5" fill="hold">
                                  <p:stCondLst>
                                    <p:cond delay="0"/>
                                  </p:stCondLst>
                                  <p:iterate type="el" backwards="0">
                                    <p:tmAbs val="0"/>
                                  </p:iterate>
                                  <p:childTnLst>
                                    <p:set>
                                      <p:cBhvr>
                                        <p:cTn id="22" fill="hold"/>
                                        <p:tgtEl>
                                          <p:spTgt spid="695"/>
                                        </p:tgtEl>
                                        <p:attrNameLst>
                                          <p:attrName>style.visibility</p:attrName>
                                        </p:attrNameLst>
                                      </p:cBhvr>
                                      <p:to>
                                        <p:strVal val="visible"/>
                                      </p:to>
                                    </p:set>
                                    <p:anim calcmode="lin" valueType="num">
                                      <p:cBhvr>
                                        <p:cTn id="23" dur="500" fill="hold"/>
                                        <p:tgtEl>
                                          <p:spTgt spid="695"/>
                                        </p:tgtEl>
                                        <p:attrNameLst>
                                          <p:attrName>ppt_x</p:attrName>
                                        </p:attrNameLst>
                                      </p:cBhvr>
                                      <p:tavLst>
                                        <p:tav tm="0">
                                          <p:val>
                                            <p:strVal val="#ppt_x"/>
                                          </p:val>
                                        </p:tav>
                                        <p:tav tm="100000">
                                          <p:val>
                                            <p:strVal val="#ppt_x"/>
                                          </p:val>
                                        </p:tav>
                                      </p:tavLst>
                                    </p:anim>
                                    <p:anim calcmode="lin" valueType="num">
                                      <p:cBhvr>
                                        <p:cTn id="24" dur="500" fill="hold"/>
                                        <p:tgtEl>
                                          <p:spTgt spid="69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6" fill="hold">
                                  <p:stCondLst>
                                    <p:cond delay="0"/>
                                  </p:stCondLst>
                                  <p:iterate type="el" backwards="0">
                                    <p:tmAbs val="0"/>
                                  </p:iterate>
                                  <p:childTnLst>
                                    <p:set>
                                      <p:cBhvr>
                                        <p:cTn id="28" fill="hold"/>
                                        <p:tgtEl>
                                          <p:spTgt spid="696"/>
                                        </p:tgtEl>
                                        <p:attrNameLst>
                                          <p:attrName>style.visibility</p:attrName>
                                        </p:attrNameLst>
                                      </p:cBhvr>
                                      <p:to>
                                        <p:strVal val="visible"/>
                                      </p:to>
                                    </p:set>
                                    <p:animEffect filter="dissolve" transition="in">
                                      <p:cBhvr>
                                        <p:cTn id="29" dur="500"/>
                                        <p:tgtEl>
                                          <p:spTgt spid="696"/>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4" presetID="2" grpId="7" fill="hold">
                                  <p:stCondLst>
                                    <p:cond delay="0"/>
                                  </p:stCondLst>
                                  <p:iterate type="el" backwards="0">
                                    <p:tmAbs val="0"/>
                                  </p:iterate>
                                  <p:childTnLst>
                                    <p:set>
                                      <p:cBhvr>
                                        <p:cTn id="33" fill="hold"/>
                                        <p:tgtEl>
                                          <p:spTgt spid="697"/>
                                        </p:tgtEl>
                                        <p:attrNameLst>
                                          <p:attrName>style.visibility</p:attrName>
                                        </p:attrNameLst>
                                      </p:cBhvr>
                                      <p:to>
                                        <p:strVal val="visible"/>
                                      </p:to>
                                    </p:set>
                                    <p:anim calcmode="lin" valueType="num">
                                      <p:cBhvr>
                                        <p:cTn id="34" dur="500" fill="hold"/>
                                        <p:tgtEl>
                                          <p:spTgt spid="697"/>
                                        </p:tgtEl>
                                        <p:attrNameLst>
                                          <p:attrName>ppt_x</p:attrName>
                                        </p:attrNameLst>
                                      </p:cBhvr>
                                      <p:tavLst>
                                        <p:tav tm="0">
                                          <p:val>
                                            <p:strVal val="#ppt_x"/>
                                          </p:val>
                                        </p:tav>
                                        <p:tav tm="100000">
                                          <p:val>
                                            <p:strVal val="#ppt_x"/>
                                          </p:val>
                                        </p:tav>
                                      </p:tavLst>
                                    </p:anim>
                                    <p:anim calcmode="lin" valueType="num">
                                      <p:cBhvr>
                                        <p:cTn id="35" dur="500" fill="hold"/>
                                        <p:tgtEl>
                                          <p:spTgt spid="69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Class="entr" nodeType="clickEffect" presetID="9" grpId="8" fill="hold">
                                  <p:stCondLst>
                                    <p:cond delay="0"/>
                                  </p:stCondLst>
                                  <p:iterate type="el" backwards="0">
                                    <p:tmAbs val="0"/>
                                  </p:iterate>
                                  <p:childTnLst>
                                    <p:set>
                                      <p:cBhvr>
                                        <p:cTn id="39" fill="hold"/>
                                        <p:tgtEl>
                                          <p:spTgt spid="698"/>
                                        </p:tgtEl>
                                        <p:attrNameLst>
                                          <p:attrName>style.visibility</p:attrName>
                                        </p:attrNameLst>
                                      </p:cBhvr>
                                      <p:to>
                                        <p:strVal val="visible"/>
                                      </p:to>
                                    </p:set>
                                    <p:animEffect filter="dissolve" transition="in">
                                      <p:cBhvr>
                                        <p:cTn id="40" dur="500"/>
                                        <p:tgtEl>
                                          <p:spTgt spid="698"/>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4" presetID="2" grpId="9" fill="hold">
                                  <p:stCondLst>
                                    <p:cond delay="0"/>
                                  </p:stCondLst>
                                  <p:iterate type="el" backwards="0">
                                    <p:tmAbs val="0"/>
                                  </p:iterate>
                                  <p:childTnLst>
                                    <p:set>
                                      <p:cBhvr>
                                        <p:cTn id="44" fill="hold"/>
                                        <p:tgtEl>
                                          <p:spTgt spid="699"/>
                                        </p:tgtEl>
                                        <p:attrNameLst>
                                          <p:attrName>style.visibility</p:attrName>
                                        </p:attrNameLst>
                                      </p:cBhvr>
                                      <p:to>
                                        <p:strVal val="visible"/>
                                      </p:to>
                                    </p:set>
                                    <p:anim calcmode="lin" valueType="num">
                                      <p:cBhvr>
                                        <p:cTn id="45" dur="500" fill="hold"/>
                                        <p:tgtEl>
                                          <p:spTgt spid="699"/>
                                        </p:tgtEl>
                                        <p:attrNameLst>
                                          <p:attrName>ppt_x</p:attrName>
                                        </p:attrNameLst>
                                      </p:cBhvr>
                                      <p:tavLst>
                                        <p:tav tm="0">
                                          <p:val>
                                            <p:strVal val="#ppt_x"/>
                                          </p:val>
                                        </p:tav>
                                        <p:tav tm="100000">
                                          <p:val>
                                            <p:strVal val="#ppt_x"/>
                                          </p:val>
                                        </p:tav>
                                      </p:tavLst>
                                    </p:anim>
                                    <p:anim calcmode="lin" valueType="num">
                                      <p:cBhvr>
                                        <p:cTn id="46" dur="500" fill="hold"/>
                                        <p:tgtEl>
                                          <p:spTgt spid="69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8" presetID="22" grpId="10" fill="hold">
                                  <p:stCondLst>
                                    <p:cond delay="0"/>
                                  </p:stCondLst>
                                  <p:iterate type="el" backwards="0">
                                    <p:tmAbs val="0"/>
                                  </p:iterate>
                                  <p:childTnLst>
                                    <p:set>
                                      <p:cBhvr>
                                        <p:cTn id="50" fill="hold"/>
                                        <p:tgtEl>
                                          <p:spTgt spid="700"/>
                                        </p:tgtEl>
                                        <p:attrNameLst>
                                          <p:attrName>style.visibility</p:attrName>
                                        </p:attrNameLst>
                                      </p:cBhvr>
                                      <p:to>
                                        <p:strVal val="visible"/>
                                      </p:to>
                                    </p:set>
                                    <p:animEffect filter="wipe(left)" transition="in">
                                      <p:cBhvr>
                                        <p:cTn id="51" dur="1250"/>
                                        <p:tgtEl>
                                          <p:spTgt spid="700"/>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8" presetID="22" grpId="11" fill="hold">
                                  <p:stCondLst>
                                    <p:cond delay="0"/>
                                  </p:stCondLst>
                                  <p:iterate type="el" backwards="0">
                                    <p:tmAbs val="0"/>
                                  </p:iterate>
                                  <p:childTnLst>
                                    <p:set>
                                      <p:cBhvr>
                                        <p:cTn id="55" fill="hold"/>
                                        <p:tgtEl>
                                          <p:spTgt spid="701"/>
                                        </p:tgtEl>
                                        <p:attrNameLst>
                                          <p:attrName>style.visibility</p:attrName>
                                        </p:attrNameLst>
                                      </p:cBhvr>
                                      <p:to>
                                        <p:strVal val="visible"/>
                                      </p:to>
                                    </p:set>
                                    <p:animEffect filter="wipe(left)" transition="in">
                                      <p:cBhvr>
                                        <p:cTn id="56" dur="1250"/>
                                        <p:tgtEl>
                                          <p:spTgt spid="701"/>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2" grpId="12" fill="hold">
                                  <p:stCondLst>
                                    <p:cond delay="0"/>
                                  </p:stCondLst>
                                  <p:iterate type="el" backwards="0">
                                    <p:tmAbs val="0"/>
                                  </p:iterate>
                                  <p:childTnLst>
                                    <p:set>
                                      <p:cBhvr>
                                        <p:cTn id="60" fill="hold"/>
                                        <p:tgtEl>
                                          <p:spTgt spid="702"/>
                                        </p:tgtEl>
                                        <p:attrNameLst>
                                          <p:attrName>style.visibility</p:attrName>
                                        </p:attrNameLst>
                                      </p:cBhvr>
                                      <p:to>
                                        <p:strVal val="visible"/>
                                      </p:to>
                                    </p:set>
                                    <p:animEffect filter="wipe(left)" transition="in">
                                      <p:cBhvr>
                                        <p:cTn id="61" dur="1250"/>
                                        <p:tgtEl>
                                          <p:spTgt spid="702"/>
                                        </p:tgtEl>
                                      </p:cBhvr>
                                    </p:animEffect>
                                  </p:childTnLst>
                                </p:cTn>
                              </p:par>
                            </p:childTnLst>
                          </p:cTn>
                        </p:par>
                      </p:childTnLst>
                    </p:cTn>
                  </p:par>
                  <p:par>
                    <p:cTn id="62" fill="hold">
                      <p:stCondLst>
                        <p:cond delay="indefinite"/>
                      </p:stCondLst>
                      <p:childTnLst>
                        <p:par>
                          <p:cTn id="63" fill="hold">
                            <p:stCondLst>
                              <p:cond delay="0"/>
                            </p:stCondLst>
                            <p:childTnLst>
                              <p:par>
                                <p:cTn id="64" presetClass="entr" nodeType="clickEffect" presetSubtype="8" presetID="22" grpId="13" fill="hold">
                                  <p:stCondLst>
                                    <p:cond delay="0"/>
                                  </p:stCondLst>
                                  <p:iterate type="el" backwards="0">
                                    <p:tmAbs val="0"/>
                                  </p:iterate>
                                  <p:childTnLst>
                                    <p:set>
                                      <p:cBhvr>
                                        <p:cTn id="65" fill="hold"/>
                                        <p:tgtEl>
                                          <p:spTgt spid="703"/>
                                        </p:tgtEl>
                                        <p:attrNameLst>
                                          <p:attrName>style.visibility</p:attrName>
                                        </p:attrNameLst>
                                      </p:cBhvr>
                                      <p:to>
                                        <p:strVal val="visible"/>
                                      </p:to>
                                    </p:set>
                                    <p:animEffect filter="wipe(left)" transition="in">
                                      <p:cBhvr>
                                        <p:cTn id="66" dur="1250"/>
                                        <p:tgtEl>
                                          <p:spTgt spid="703"/>
                                        </p:tgtEl>
                                      </p:cBhvr>
                                    </p:animEffect>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8" presetID="22" grpId="14" fill="hold">
                                  <p:stCondLst>
                                    <p:cond delay="0"/>
                                  </p:stCondLst>
                                  <p:iterate type="el" backwards="0">
                                    <p:tmAbs val="0"/>
                                  </p:iterate>
                                  <p:childTnLst>
                                    <p:set>
                                      <p:cBhvr>
                                        <p:cTn id="70" fill="hold"/>
                                        <p:tgtEl>
                                          <p:spTgt spid="704"/>
                                        </p:tgtEl>
                                        <p:attrNameLst>
                                          <p:attrName>style.visibility</p:attrName>
                                        </p:attrNameLst>
                                      </p:cBhvr>
                                      <p:to>
                                        <p:strVal val="visible"/>
                                      </p:to>
                                    </p:set>
                                    <p:animEffect filter="wipe(left)" transition="in">
                                      <p:cBhvr>
                                        <p:cTn id="71" dur="1250"/>
                                        <p:tgtEl>
                                          <p:spTgt spid="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6" grpId="6"/>
      <p:bldP build="whole" bldLvl="1" animBg="1" rev="0" advAuto="0" spid="698" grpId="8"/>
      <p:bldP build="whole" bldLvl="1" animBg="1" rev="0" advAuto="0" spid="699" grpId="9"/>
      <p:bldP build="whole" bldLvl="1" animBg="1" rev="0" advAuto="0" spid="703" grpId="13"/>
      <p:bldP build="whole" bldLvl="1" animBg="1" rev="0" advAuto="0" spid="693" grpId="1"/>
      <p:bldP build="whole" bldLvl="1" animBg="1" rev="0" advAuto="0" spid="692" grpId="4"/>
      <p:bldP build="whole" bldLvl="1" animBg="1" rev="0" advAuto="0" spid="704" grpId="14"/>
      <p:bldP build="whole" bldLvl="1" animBg="1" rev="0" advAuto="0" spid="701" grpId="11"/>
      <p:bldP build="whole" bldLvl="1" animBg="1" rev="0" advAuto="0" spid="695" grpId="5"/>
      <p:bldP build="whole" bldLvl="1" animBg="1" rev="0" advAuto="0" spid="691" grpId="2"/>
      <p:bldP build="whole" bldLvl="1" animBg="1" rev="0" advAuto="0" spid="694" grpId="3"/>
      <p:bldP build="whole" bldLvl="1" animBg="1" rev="0" advAuto="0" spid="700" grpId="10"/>
      <p:bldP build="whole" bldLvl="1" animBg="1" rev="0" advAuto="0" spid="697" grpId="7"/>
      <p:bldP build="whole" bldLvl="1" animBg="1" rev="0" advAuto="0" spid="702" grpId="1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Rectangle 15"/>
          <p:cNvSpPr/>
          <p:nvPr/>
        </p:nvSpPr>
        <p:spPr>
          <a:xfrm>
            <a:off x="0" y="558253"/>
            <a:ext cx="12192000" cy="2847888"/>
          </a:xfrm>
          <a:prstGeom prst="rect">
            <a:avLst/>
          </a:prstGeom>
          <a:solidFill>
            <a:srgbClr val="0D0D0D">
              <a:alpha val="54000"/>
            </a:srgbClr>
          </a:solidFill>
          <a:ln w="12700">
            <a:miter lim="400000"/>
          </a:ln>
        </p:spPr>
        <p:txBody>
          <a:bodyPr lIns="45719" rIns="45719" anchor="ctr"/>
          <a:lstStyle/>
          <a:p>
            <a:pPr algn="ctr">
              <a:defRPr>
                <a:solidFill>
                  <a:srgbClr val="FFFFFF"/>
                </a:solidFill>
              </a:defRPr>
            </a:pPr>
          </a:p>
        </p:txBody>
      </p:sp>
      <p:sp>
        <p:nvSpPr>
          <p:cNvPr id="709" name="TextBox 4"/>
          <p:cNvSpPr txBox="1"/>
          <p:nvPr/>
        </p:nvSpPr>
        <p:spPr>
          <a:xfrm>
            <a:off x="3031079" y="4864065"/>
            <a:ext cx="6048955"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800">
                <a:ln w="23459">
                  <a:solidFill>
                    <a:schemeClr val="accent2">
                      <a:lumOff val="-8235"/>
                    </a:schemeClr>
                  </a:solidFill>
                </a:ln>
                <a:solidFill>
                  <a:schemeClr val="accent2">
                    <a:lumOff val="-8235"/>
                  </a:schemeClr>
                </a:solidFill>
              </a:defRPr>
            </a:pPr>
            <a:r>
              <a:t>Social</a:t>
            </a:r>
            <a:r>
              <a:t> </a:t>
            </a:r>
            <a:r>
              <a:t>Mapper</a:t>
            </a:r>
            <a:r>
              <a:t>用途</a:t>
            </a:r>
          </a:p>
        </p:txBody>
      </p:sp>
      <p:grpSp>
        <p:nvGrpSpPr>
          <p:cNvPr id="712" name="Rectangle: Rounded Corners 6"/>
          <p:cNvGrpSpPr/>
          <p:nvPr/>
        </p:nvGrpSpPr>
        <p:grpSpPr>
          <a:xfrm>
            <a:off x="1078305" y="1055886"/>
            <a:ext cx="558801" cy="558801"/>
            <a:chOff x="0" y="0"/>
            <a:chExt cx="558800" cy="558800"/>
          </a:xfrm>
        </p:grpSpPr>
        <p:sp>
          <p:nvSpPr>
            <p:cNvPr id="710"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11" name="01"/>
            <p:cNvSpPr txBox="1"/>
            <p:nvPr/>
          </p:nvSpPr>
          <p:spPr>
            <a:xfrm>
              <a:off x="27277" y="81280"/>
              <a:ext cx="504246"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pPr/>
              <a:r>
                <a:t>01</a:t>
              </a:r>
            </a:p>
          </p:txBody>
        </p:sp>
      </p:grpSp>
      <p:sp>
        <p:nvSpPr>
          <p:cNvPr id="713" name="TextBox 7"/>
          <p:cNvSpPr txBox="1"/>
          <p:nvPr/>
        </p:nvSpPr>
        <p:spPr>
          <a:xfrm>
            <a:off x="1637104" y="800080"/>
            <a:ext cx="2984467" cy="21170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2400">
                <a:solidFill>
                  <a:srgbClr val="FFFFFF"/>
                </a:solidFill>
              </a:defRPr>
            </a:lvl1pPr>
          </a:lstStyle>
          <a:p>
            <a:pPr/>
            <a:r>
              <a:t>防钓鱼，渗透测试与多层次模拟攻击，测试企业或员工对于网钓等攻击的防御能力</a:t>
            </a:r>
          </a:p>
        </p:txBody>
      </p:sp>
      <p:grpSp>
        <p:nvGrpSpPr>
          <p:cNvPr id="716" name="Rectangle: Rounded Corners 9"/>
          <p:cNvGrpSpPr/>
          <p:nvPr/>
        </p:nvGrpSpPr>
        <p:grpSpPr>
          <a:xfrm>
            <a:off x="4585861" y="1078745"/>
            <a:ext cx="558801" cy="558801"/>
            <a:chOff x="0" y="0"/>
            <a:chExt cx="558800" cy="558800"/>
          </a:xfrm>
        </p:grpSpPr>
        <p:sp>
          <p:nvSpPr>
            <p:cNvPr id="714"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15" name="02"/>
            <p:cNvSpPr txBox="1"/>
            <p:nvPr/>
          </p:nvSpPr>
          <p:spPr>
            <a:xfrm>
              <a:off x="27277" y="93979"/>
              <a:ext cx="5042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FFFFFF"/>
                  </a:solidFill>
                </a:defRPr>
              </a:pPr>
              <a:r>
                <a:t>0</a:t>
              </a:r>
              <a:r>
                <a:t>2</a:t>
              </a:r>
            </a:p>
          </p:txBody>
        </p:sp>
      </p:grpSp>
      <p:sp>
        <p:nvSpPr>
          <p:cNvPr id="717" name="TextBox 10"/>
          <p:cNvSpPr txBox="1"/>
          <p:nvPr/>
        </p:nvSpPr>
        <p:spPr>
          <a:xfrm>
            <a:off x="5144661" y="777741"/>
            <a:ext cx="2325106" cy="21170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2400">
                <a:solidFill>
                  <a:srgbClr val="FFFFFF"/>
                </a:solidFill>
              </a:defRPr>
            </a:lvl1pPr>
          </a:lstStyle>
          <a:p>
            <a:pPr/>
            <a:r>
              <a:t>通过人脸识别技术自定义分析某些账户，排除虚假新闻</a:t>
            </a:r>
          </a:p>
        </p:txBody>
      </p:sp>
      <p:grpSp>
        <p:nvGrpSpPr>
          <p:cNvPr id="720" name="Rectangle: Rounded Corners 12"/>
          <p:cNvGrpSpPr/>
          <p:nvPr/>
        </p:nvGrpSpPr>
        <p:grpSpPr>
          <a:xfrm>
            <a:off x="8248887" y="1015980"/>
            <a:ext cx="558801" cy="558801"/>
            <a:chOff x="0" y="0"/>
            <a:chExt cx="558800" cy="558800"/>
          </a:xfrm>
        </p:grpSpPr>
        <p:sp>
          <p:nvSpPr>
            <p:cNvPr id="718"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19" name="03"/>
            <p:cNvSpPr txBox="1"/>
            <p:nvPr/>
          </p:nvSpPr>
          <p:spPr>
            <a:xfrm>
              <a:off x="27277" y="93979"/>
              <a:ext cx="5042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03</a:t>
              </a:r>
            </a:p>
          </p:txBody>
        </p:sp>
      </p:grpSp>
      <p:sp>
        <p:nvSpPr>
          <p:cNvPr id="721" name="TextBox 13"/>
          <p:cNvSpPr txBox="1"/>
          <p:nvPr/>
        </p:nvSpPr>
        <p:spPr>
          <a:xfrm>
            <a:off x="8807687" y="795423"/>
            <a:ext cx="2129808" cy="156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2400">
                <a:solidFill>
                  <a:srgbClr val="FFFFFF"/>
                </a:solidFill>
              </a:defRPr>
            </a:lvl1pPr>
          </a:lstStyle>
          <a:p>
            <a:pPr/>
            <a:r>
              <a:t>挖掘与特定账号关联的更多信息</a:t>
            </a:r>
          </a:p>
        </p:txBody>
      </p:sp>
      <p:sp>
        <p:nvSpPr>
          <p:cNvPr id="722"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709"/>
                                        </p:tgtEl>
                                        <p:attrNameLst>
                                          <p:attrName>style.visibility</p:attrName>
                                        </p:attrNameLst>
                                      </p:cBhvr>
                                      <p:to>
                                        <p:strVal val="visible"/>
                                      </p:to>
                                    </p:set>
                                    <p:animEffect filter="wipe(left)" transition="in">
                                      <p:cBhvr>
                                        <p:cTn id="7" dur="500"/>
                                        <p:tgtEl>
                                          <p:spTgt spid="709"/>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708"/>
                                        </p:tgtEl>
                                        <p:attrNameLst>
                                          <p:attrName>style.visibility</p:attrName>
                                        </p:attrNameLst>
                                      </p:cBhvr>
                                      <p:to>
                                        <p:strVal val="visible"/>
                                      </p:to>
                                    </p:set>
                                    <p:animEffect filter="wipe(left)" transition="in">
                                      <p:cBhvr>
                                        <p:cTn id="11" dur="500"/>
                                        <p:tgtEl>
                                          <p:spTgt spid="708"/>
                                        </p:tgtEl>
                                      </p:cBhvr>
                                    </p:animEffect>
                                  </p:childTnLst>
                                </p:cTn>
                              </p:par>
                            </p:childTnLst>
                          </p:cTn>
                        </p:par>
                        <p:par>
                          <p:cTn id="12" fill="hold">
                            <p:stCondLst>
                              <p:cond delay="1000"/>
                            </p:stCondLst>
                            <p:childTnLst>
                              <p:par>
                                <p:cTn id="13" presetClass="entr" nodeType="afterEffect" presetSubtype="8" presetID="22" grpId="3" fill="hold">
                                  <p:stCondLst>
                                    <p:cond delay="0"/>
                                  </p:stCondLst>
                                  <p:iterate type="el" backwards="0">
                                    <p:tmAbs val="0"/>
                                  </p:iterate>
                                  <p:childTnLst>
                                    <p:set>
                                      <p:cBhvr>
                                        <p:cTn id="14" fill="hold"/>
                                        <p:tgtEl>
                                          <p:spTgt spid="712"/>
                                        </p:tgtEl>
                                        <p:attrNameLst>
                                          <p:attrName>style.visibility</p:attrName>
                                        </p:attrNameLst>
                                      </p:cBhvr>
                                      <p:to>
                                        <p:strVal val="visible"/>
                                      </p:to>
                                    </p:set>
                                    <p:animEffect filter="wipe(left)" transition="in">
                                      <p:cBhvr>
                                        <p:cTn id="15" dur="500"/>
                                        <p:tgtEl>
                                          <p:spTgt spid="712"/>
                                        </p:tgtEl>
                                      </p:cBhvr>
                                    </p:animEffect>
                                  </p:childTnLst>
                                </p:cTn>
                              </p:par>
                            </p:childTnLst>
                          </p:cTn>
                        </p:par>
                        <p:par>
                          <p:cTn id="16" fill="hold">
                            <p:stCondLst>
                              <p:cond delay="1500"/>
                            </p:stCondLst>
                            <p:childTnLst>
                              <p:par>
                                <p:cTn id="17" presetClass="entr" nodeType="afterEffect" presetSubtype="8" presetID="22" grpId="4" fill="hold">
                                  <p:stCondLst>
                                    <p:cond delay="0"/>
                                  </p:stCondLst>
                                  <p:iterate type="el" backwards="0">
                                    <p:tmAbs val="0"/>
                                  </p:iterate>
                                  <p:childTnLst>
                                    <p:set>
                                      <p:cBhvr>
                                        <p:cTn id="18" fill="hold"/>
                                        <p:tgtEl>
                                          <p:spTgt spid="713"/>
                                        </p:tgtEl>
                                        <p:attrNameLst>
                                          <p:attrName>style.visibility</p:attrName>
                                        </p:attrNameLst>
                                      </p:cBhvr>
                                      <p:to>
                                        <p:strVal val="visible"/>
                                      </p:to>
                                    </p:set>
                                    <p:animEffect filter="wipe(left)" transition="in">
                                      <p:cBhvr>
                                        <p:cTn id="19" dur="500"/>
                                        <p:tgtEl>
                                          <p:spTgt spid="713"/>
                                        </p:tgtEl>
                                      </p:cBhvr>
                                    </p:animEffect>
                                  </p:childTnLst>
                                </p:cTn>
                              </p:par>
                            </p:childTnLst>
                          </p:cTn>
                        </p:par>
                        <p:par>
                          <p:cTn id="20" fill="hold">
                            <p:stCondLst>
                              <p:cond delay="2000"/>
                            </p:stCondLst>
                            <p:childTnLst>
                              <p:par>
                                <p:cTn id="21" presetClass="entr" nodeType="afterEffect" presetSubtype="8" presetID="22" grpId="5" fill="hold">
                                  <p:stCondLst>
                                    <p:cond delay="0"/>
                                  </p:stCondLst>
                                  <p:iterate type="el" backwards="0">
                                    <p:tmAbs val="0"/>
                                  </p:iterate>
                                  <p:childTnLst>
                                    <p:set>
                                      <p:cBhvr>
                                        <p:cTn id="22" fill="hold"/>
                                        <p:tgtEl>
                                          <p:spTgt spid="716"/>
                                        </p:tgtEl>
                                        <p:attrNameLst>
                                          <p:attrName>style.visibility</p:attrName>
                                        </p:attrNameLst>
                                      </p:cBhvr>
                                      <p:to>
                                        <p:strVal val="visible"/>
                                      </p:to>
                                    </p:set>
                                    <p:animEffect filter="wipe(left)" transition="in">
                                      <p:cBhvr>
                                        <p:cTn id="23" dur="500"/>
                                        <p:tgtEl>
                                          <p:spTgt spid="716"/>
                                        </p:tgtEl>
                                      </p:cBhvr>
                                    </p:animEffect>
                                  </p:childTnLst>
                                </p:cTn>
                              </p:par>
                            </p:childTnLst>
                          </p:cTn>
                        </p:par>
                        <p:par>
                          <p:cTn id="24" fill="hold">
                            <p:stCondLst>
                              <p:cond delay="2500"/>
                            </p:stCondLst>
                            <p:childTnLst>
                              <p:par>
                                <p:cTn id="25" presetClass="entr" nodeType="afterEffect" presetSubtype="8" presetID="22" grpId="6" fill="hold">
                                  <p:stCondLst>
                                    <p:cond delay="0"/>
                                  </p:stCondLst>
                                  <p:iterate type="el" backwards="0">
                                    <p:tmAbs val="0"/>
                                  </p:iterate>
                                  <p:childTnLst>
                                    <p:set>
                                      <p:cBhvr>
                                        <p:cTn id="26" fill="hold"/>
                                        <p:tgtEl>
                                          <p:spTgt spid="717"/>
                                        </p:tgtEl>
                                        <p:attrNameLst>
                                          <p:attrName>style.visibility</p:attrName>
                                        </p:attrNameLst>
                                      </p:cBhvr>
                                      <p:to>
                                        <p:strVal val="visible"/>
                                      </p:to>
                                    </p:set>
                                    <p:animEffect filter="wipe(left)" transition="in">
                                      <p:cBhvr>
                                        <p:cTn id="27" dur="500"/>
                                        <p:tgtEl>
                                          <p:spTgt spid="717"/>
                                        </p:tgtEl>
                                      </p:cBhvr>
                                    </p:animEffect>
                                  </p:childTnLst>
                                </p:cTn>
                              </p:par>
                            </p:childTnLst>
                          </p:cTn>
                        </p:par>
                        <p:par>
                          <p:cTn id="28" fill="hold">
                            <p:stCondLst>
                              <p:cond delay="3000"/>
                            </p:stCondLst>
                            <p:childTnLst>
                              <p:par>
                                <p:cTn id="29" presetClass="entr" nodeType="afterEffect" presetSubtype="8" presetID="22" grpId="7" fill="hold">
                                  <p:stCondLst>
                                    <p:cond delay="0"/>
                                  </p:stCondLst>
                                  <p:iterate type="el" backwards="0">
                                    <p:tmAbs val="0"/>
                                  </p:iterate>
                                  <p:childTnLst>
                                    <p:set>
                                      <p:cBhvr>
                                        <p:cTn id="30" fill="hold"/>
                                        <p:tgtEl>
                                          <p:spTgt spid="720"/>
                                        </p:tgtEl>
                                        <p:attrNameLst>
                                          <p:attrName>style.visibility</p:attrName>
                                        </p:attrNameLst>
                                      </p:cBhvr>
                                      <p:to>
                                        <p:strVal val="visible"/>
                                      </p:to>
                                    </p:set>
                                    <p:animEffect filter="wipe(left)" transition="in">
                                      <p:cBhvr>
                                        <p:cTn id="31" dur="500"/>
                                        <p:tgtEl>
                                          <p:spTgt spid="720"/>
                                        </p:tgtEl>
                                      </p:cBhvr>
                                    </p:animEffect>
                                  </p:childTnLst>
                                </p:cTn>
                              </p:par>
                            </p:childTnLst>
                          </p:cTn>
                        </p:par>
                        <p:par>
                          <p:cTn id="32" fill="hold">
                            <p:stCondLst>
                              <p:cond delay="3500"/>
                            </p:stCondLst>
                            <p:childTnLst>
                              <p:par>
                                <p:cTn id="33" presetClass="entr" nodeType="afterEffect" presetSubtype="8" presetID="22" grpId="8" fill="hold">
                                  <p:stCondLst>
                                    <p:cond delay="0"/>
                                  </p:stCondLst>
                                  <p:iterate type="el" backwards="0">
                                    <p:tmAbs val="0"/>
                                  </p:iterate>
                                  <p:childTnLst>
                                    <p:set>
                                      <p:cBhvr>
                                        <p:cTn id="34" fill="hold"/>
                                        <p:tgtEl>
                                          <p:spTgt spid="721"/>
                                        </p:tgtEl>
                                        <p:attrNameLst>
                                          <p:attrName>style.visibility</p:attrName>
                                        </p:attrNameLst>
                                      </p:cBhvr>
                                      <p:to>
                                        <p:strVal val="visible"/>
                                      </p:to>
                                    </p:set>
                                    <p:animEffect filter="wipe(left)" transition="in">
                                      <p:cBhvr>
                                        <p:cTn id="35" dur="500"/>
                                        <p:tgtEl>
                                          <p:spTgt spid="721"/>
                                        </p:tgtEl>
                                      </p:cBhvr>
                                    </p:animEffect>
                                  </p:childTnLst>
                                </p:cTn>
                              </p:par>
                            </p:childTnLst>
                          </p:cTn>
                        </p:par>
                        <p:par>
                          <p:cTn id="36" fill="hold">
                            <p:stCondLst>
                              <p:cond delay="4000"/>
                            </p:stCondLst>
                            <p:childTnLst>
                              <p:par>
                                <p:cTn id="37" presetClass="entr" nodeType="afterEffect" presetSubtype="4" presetID="2" grpId="9" fill="hold">
                                  <p:stCondLst>
                                    <p:cond delay="0"/>
                                  </p:stCondLst>
                                  <p:iterate type="el" backwards="0">
                                    <p:tmAbs val="0"/>
                                  </p:iterate>
                                  <p:childTnLst>
                                    <p:set>
                                      <p:cBhvr>
                                        <p:cTn id="38" fill="hold"/>
                                        <p:tgtEl>
                                          <p:spTgt spid="722"/>
                                        </p:tgtEl>
                                        <p:attrNameLst>
                                          <p:attrName>style.visibility</p:attrName>
                                        </p:attrNameLst>
                                      </p:cBhvr>
                                      <p:to>
                                        <p:strVal val="visible"/>
                                      </p:to>
                                    </p:set>
                                    <p:anim calcmode="lin" valueType="num">
                                      <p:cBhvr>
                                        <p:cTn id="39" dur="500" fill="hold"/>
                                        <p:tgtEl>
                                          <p:spTgt spid="722"/>
                                        </p:tgtEl>
                                        <p:attrNameLst>
                                          <p:attrName>ppt_x</p:attrName>
                                        </p:attrNameLst>
                                      </p:cBhvr>
                                      <p:tavLst>
                                        <p:tav tm="0">
                                          <p:val>
                                            <p:strVal val="#ppt_x"/>
                                          </p:val>
                                        </p:tav>
                                        <p:tav tm="100000">
                                          <p:val>
                                            <p:strVal val="#ppt_x"/>
                                          </p:val>
                                        </p:tav>
                                      </p:tavLst>
                                    </p:anim>
                                    <p:anim calcmode="lin" valueType="num">
                                      <p:cBhvr>
                                        <p:cTn id="40" dur="500" fill="hold"/>
                                        <p:tgtEl>
                                          <p:spTgt spid="7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9" grpId="1"/>
      <p:bldP build="whole" bldLvl="1" animBg="1" rev="0" advAuto="0" spid="720" grpId="7"/>
      <p:bldP build="whole" bldLvl="1" animBg="1" rev="0" advAuto="0" spid="712" grpId="3"/>
      <p:bldP build="whole" bldLvl="1" animBg="1" rev="0" advAuto="0" spid="713" grpId="4"/>
      <p:bldP build="whole" bldLvl="1" animBg="1" rev="0" advAuto="0" spid="716" grpId="5"/>
      <p:bldP build="whole" bldLvl="1" animBg="1" rev="0" advAuto="0" spid="717" grpId="6"/>
      <p:bldP build="whole" bldLvl="1" animBg="1" rev="0" advAuto="0" spid="721" grpId="8"/>
      <p:bldP build="whole" bldLvl="1" animBg="1" rev="0" advAuto="0" spid="722" grpId="9"/>
      <p:bldP build="whole" bldLvl="1" animBg="1" rev="0" advAuto="0" spid="708"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Rectangle 3"/>
          <p:cNvSpPr/>
          <p:nvPr/>
        </p:nvSpPr>
        <p:spPr>
          <a:xfrm>
            <a:off x="749808" y="751114"/>
            <a:ext cx="10682697" cy="5355772"/>
          </a:xfrm>
          <a:prstGeom prst="rect">
            <a:avLst/>
          </a:prstGeom>
          <a:solidFill>
            <a:srgbClr val="F2F2F2"/>
          </a:solidFill>
          <a:ln w="12700">
            <a:miter lim="400000"/>
          </a:ln>
        </p:spPr>
        <p:txBody>
          <a:bodyPr lIns="45719" rIns="45719" anchor="ctr"/>
          <a:lstStyle/>
          <a:p>
            <a:pPr algn="ctr">
              <a:defRPr>
                <a:solidFill>
                  <a:srgbClr val="FFFFFF"/>
                </a:solidFill>
              </a:defRPr>
            </a:pPr>
          </a:p>
        </p:txBody>
      </p:sp>
      <p:sp>
        <p:nvSpPr>
          <p:cNvPr id="416" name="TextBox 1"/>
          <p:cNvSpPr txBox="1"/>
          <p:nvPr/>
        </p:nvSpPr>
        <p:spPr>
          <a:xfrm>
            <a:off x="1152144" y="846988"/>
            <a:ext cx="6780422"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n w="22225">
                  <a:solidFill>
                    <a:schemeClr val="accent2">
                      <a:lumOff val="-8235"/>
                    </a:schemeClr>
                  </a:solidFill>
                </a:ln>
                <a:solidFill>
                  <a:schemeClr val="accent2">
                    <a:lumOff val="-8235"/>
                  </a:schemeClr>
                </a:solidFill>
              </a:defRPr>
            </a:lvl1pPr>
          </a:lstStyle>
          <a:p>
            <a:pPr/>
            <a:r>
              <a:t>引言</a:t>
            </a:r>
          </a:p>
        </p:txBody>
      </p:sp>
      <p:sp>
        <p:nvSpPr>
          <p:cNvPr id="417" name="7 CuadroTexto"/>
          <p:cNvSpPr txBox="1"/>
          <p:nvPr/>
        </p:nvSpPr>
        <p:spPr>
          <a:xfrm>
            <a:off x="1152143" y="1623283"/>
            <a:ext cx="9820658" cy="117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2800">
                <a:effectLst>
                  <a:outerShdw sx="100000" sy="100000" kx="0" ky="0" algn="b" rotWithShape="0" blurRad="38100" dist="19050" dir="2700000">
                    <a:srgbClr val="000000">
                      <a:alpha val="40000"/>
                    </a:srgbClr>
                  </a:outerShdw>
                </a:effectLst>
              </a:defRPr>
            </a:lvl1pPr>
          </a:lstStyle>
          <a:p>
            <a:pPr/>
            <a:r>
              <a:t>为加快占领海外社交媒体平台，更好传播中国声音，提升新华社国际传播能力，提出如下发展阶段：</a:t>
            </a:r>
          </a:p>
        </p:txBody>
      </p:sp>
      <p:sp>
        <p:nvSpPr>
          <p:cNvPr id="418" name="Rectangle 7"/>
          <p:cNvSpPr/>
          <p:nvPr/>
        </p:nvSpPr>
        <p:spPr>
          <a:xfrm>
            <a:off x="0" y="3089591"/>
            <a:ext cx="12192000" cy="3823273"/>
          </a:xfrm>
          <a:prstGeom prst="rect">
            <a:avLst/>
          </a:prstGeom>
          <a:solidFill>
            <a:srgbClr val="0D0D0D">
              <a:alpha val="54000"/>
            </a:srgbClr>
          </a:solidFill>
          <a:ln w="12700">
            <a:miter lim="400000"/>
          </a:ln>
        </p:spPr>
        <p:txBody>
          <a:bodyPr lIns="45719" rIns="45719" anchor="ctr"/>
          <a:lstStyle/>
          <a:p>
            <a:pPr algn="ctr">
              <a:defRPr>
                <a:solidFill>
                  <a:srgbClr val="FFFFFF"/>
                </a:solidFill>
              </a:defRPr>
            </a:pPr>
          </a:p>
        </p:txBody>
      </p:sp>
      <p:sp>
        <p:nvSpPr>
          <p:cNvPr id="419"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grpSp>
        <p:nvGrpSpPr>
          <p:cNvPr id="422" name="Rectangle: Rounded Corners 11"/>
          <p:cNvGrpSpPr/>
          <p:nvPr/>
        </p:nvGrpSpPr>
        <p:grpSpPr>
          <a:xfrm>
            <a:off x="1016000" y="3487732"/>
            <a:ext cx="558800" cy="558801"/>
            <a:chOff x="0" y="0"/>
            <a:chExt cx="558800" cy="558800"/>
          </a:xfrm>
        </p:grpSpPr>
        <p:sp>
          <p:nvSpPr>
            <p:cNvPr id="420" name="圆角矩形"/>
            <p:cNvSpPr/>
            <p:nvPr/>
          </p:nvSpPr>
          <p:spPr>
            <a:xfrm>
              <a:off x="0" y="0"/>
              <a:ext cx="558800" cy="558800"/>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1" name="01"/>
            <p:cNvSpPr txBox="1"/>
            <p:nvPr/>
          </p:nvSpPr>
          <p:spPr>
            <a:xfrm>
              <a:off x="27277" y="81280"/>
              <a:ext cx="504246" cy="396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pPr/>
              <a:r>
                <a:t>01</a:t>
              </a:r>
            </a:p>
          </p:txBody>
        </p:sp>
      </p:grpSp>
      <p:sp>
        <p:nvSpPr>
          <p:cNvPr id="423" name="TextBox 12"/>
          <p:cNvSpPr txBox="1"/>
          <p:nvPr/>
        </p:nvSpPr>
        <p:spPr>
          <a:xfrm>
            <a:off x="1740274" y="3449632"/>
            <a:ext cx="2683415"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n w="9525">
                  <a:solidFill>
                    <a:srgbClr val="FFFFFF"/>
                  </a:solidFill>
                </a:ln>
                <a:solidFill>
                  <a:srgbClr val="FFFFFF"/>
                </a:solidFill>
                <a:effectLst>
                  <a:outerShdw sx="100000" sy="100000" kx="0" ky="0" algn="b" rotWithShape="0" blurRad="12700" dist="38100" dir="2700000">
                    <a:srgbClr val="8FAADC"/>
                  </a:outerShdw>
                </a:effectLst>
              </a:defRPr>
            </a:pPr>
            <a:r>
              <a:t>2015</a:t>
            </a:r>
            <a:r>
              <a:t>年：全面推进</a:t>
            </a:r>
          </a:p>
        </p:txBody>
      </p:sp>
      <p:sp>
        <p:nvSpPr>
          <p:cNvPr id="424" name="7 CuadroTexto"/>
          <p:cNvSpPr txBox="1"/>
          <p:nvPr/>
        </p:nvSpPr>
        <p:spPr>
          <a:xfrm>
            <a:off x="1152144" y="4505845"/>
            <a:ext cx="3079687"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Char char="-"/>
              <a:defRPr sz="2000">
                <a:solidFill>
                  <a:srgbClr val="FFFFFF"/>
                </a:solidFill>
              </a:defRPr>
            </a:pPr>
            <a:r>
              <a:t>打造以英文为主的海外社交媒体统一账号</a:t>
            </a:r>
          </a:p>
          <a:p>
            <a:pPr marL="171450" indent="-171450">
              <a:lnSpc>
                <a:spcPct val="150000"/>
              </a:lnSpc>
              <a:buSzPct val="100000"/>
              <a:buChar char="-"/>
              <a:defRPr sz="2000">
                <a:solidFill>
                  <a:srgbClr val="FFFFFF"/>
                </a:solidFill>
              </a:defRPr>
            </a:pPr>
            <a:r>
              <a:t>活跃粉丝量，互动量等</a:t>
            </a:r>
          </a:p>
        </p:txBody>
      </p:sp>
      <p:grpSp>
        <p:nvGrpSpPr>
          <p:cNvPr id="427" name="Rectangle: Rounded Corners 14"/>
          <p:cNvGrpSpPr/>
          <p:nvPr/>
        </p:nvGrpSpPr>
        <p:grpSpPr>
          <a:xfrm>
            <a:off x="4523556" y="3487732"/>
            <a:ext cx="558801" cy="558801"/>
            <a:chOff x="0" y="0"/>
            <a:chExt cx="558800" cy="558800"/>
          </a:xfrm>
        </p:grpSpPr>
        <p:sp>
          <p:nvSpPr>
            <p:cNvPr id="425" name="圆角矩形"/>
            <p:cNvSpPr/>
            <p:nvPr/>
          </p:nvSpPr>
          <p:spPr>
            <a:xfrm>
              <a:off x="0" y="0"/>
              <a:ext cx="558800" cy="558800"/>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6" name="02"/>
            <p:cNvSpPr txBox="1"/>
            <p:nvPr/>
          </p:nvSpPr>
          <p:spPr>
            <a:xfrm>
              <a:off x="27277" y="93979"/>
              <a:ext cx="5042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02</a:t>
              </a:r>
            </a:p>
          </p:txBody>
        </p:sp>
      </p:grpSp>
      <p:grpSp>
        <p:nvGrpSpPr>
          <p:cNvPr id="430" name="Rectangle: Rounded Corners 17"/>
          <p:cNvGrpSpPr/>
          <p:nvPr/>
        </p:nvGrpSpPr>
        <p:grpSpPr>
          <a:xfrm>
            <a:off x="8186583" y="3470685"/>
            <a:ext cx="558801" cy="558801"/>
            <a:chOff x="0" y="0"/>
            <a:chExt cx="558800" cy="558800"/>
          </a:xfrm>
        </p:grpSpPr>
        <p:sp>
          <p:nvSpPr>
            <p:cNvPr id="428" name="圆角矩形"/>
            <p:cNvSpPr/>
            <p:nvPr/>
          </p:nvSpPr>
          <p:spPr>
            <a:xfrm>
              <a:off x="0" y="0"/>
              <a:ext cx="558800" cy="558800"/>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429" name="03"/>
            <p:cNvSpPr txBox="1"/>
            <p:nvPr/>
          </p:nvSpPr>
          <p:spPr>
            <a:xfrm>
              <a:off x="27277" y="93979"/>
              <a:ext cx="50424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03</a:t>
              </a:r>
            </a:p>
          </p:txBody>
        </p:sp>
      </p:grpSp>
      <p:sp>
        <p:nvSpPr>
          <p:cNvPr id="431" name="TextBox 12"/>
          <p:cNvSpPr txBox="1"/>
          <p:nvPr/>
        </p:nvSpPr>
        <p:spPr>
          <a:xfrm>
            <a:off x="5259633" y="3459114"/>
            <a:ext cx="268341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n w="9525">
                  <a:solidFill>
                    <a:srgbClr val="FFFFFF"/>
                  </a:solidFill>
                </a:ln>
                <a:solidFill>
                  <a:srgbClr val="FFFFFF"/>
                </a:solidFill>
                <a:effectLst>
                  <a:outerShdw sx="100000" sy="100000" kx="0" ky="0" algn="b" rotWithShape="0" blurRad="12700" dist="38100" dir="2700000">
                    <a:srgbClr val="8FAADC"/>
                  </a:outerShdw>
                </a:effectLst>
              </a:defRPr>
            </a:pPr>
            <a:r>
              <a:t>2016</a:t>
            </a:r>
            <a:r>
              <a:t>年：全面提升</a:t>
            </a:r>
          </a:p>
        </p:txBody>
      </p:sp>
      <p:sp>
        <p:nvSpPr>
          <p:cNvPr id="432" name="7 CuadroTexto"/>
          <p:cNvSpPr txBox="1"/>
          <p:nvPr/>
        </p:nvSpPr>
        <p:spPr>
          <a:xfrm>
            <a:off x="4671502" y="4131280"/>
            <a:ext cx="3223354" cy="22250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Char char="-"/>
              <a:defRPr sz="2000">
                <a:solidFill>
                  <a:srgbClr val="FFFFFF"/>
                </a:solidFill>
              </a:defRPr>
            </a:pPr>
            <a:r>
              <a:t>完善内容建设和运营管理</a:t>
            </a:r>
          </a:p>
          <a:p>
            <a:pPr marL="171450" indent="-171450">
              <a:lnSpc>
                <a:spcPct val="150000"/>
              </a:lnSpc>
              <a:buSzPct val="100000"/>
              <a:buChar char="-"/>
              <a:defRPr sz="2000">
                <a:solidFill>
                  <a:srgbClr val="FFFFFF"/>
                </a:solidFill>
              </a:defRPr>
            </a:pPr>
            <a:r>
              <a:t>推进法，西，俄，阿，葡等语种以及地区性知名社交媒体建设</a:t>
            </a:r>
          </a:p>
          <a:p>
            <a:pPr marL="171450" indent="-171450">
              <a:lnSpc>
                <a:spcPct val="150000"/>
              </a:lnSpc>
              <a:buSzPct val="100000"/>
              <a:buChar char="-"/>
              <a:defRPr sz="2000">
                <a:solidFill>
                  <a:srgbClr val="FFFFFF"/>
                </a:solidFill>
              </a:defRPr>
            </a:pPr>
            <a:r>
              <a:t>多语种</a:t>
            </a:r>
            <a:r>
              <a:t>/</a:t>
            </a:r>
            <a:r>
              <a:t>分地区覆盖</a:t>
            </a:r>
          </a:p>
        </p:txBody>
      </p:sp>
      <p:sp>
        <p:nvSpPr>
          <p:cNvPr id="433" name="TextBox 12"/>
          <p:cNvSpPr txBox="1"/>
          <p:nvPr/>
        </p:nvSpPr>
        <p:spPr>
          <a:xfrm>
            <a:off x="8797281" y="3408591"/>
            <a:ext cx="2683415"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n w="9525">
                  <a:solidFill>
                    <a:srgbClr val="FFFFFF"/>
                  </a:solidFill>
                </a:ln>
                <a:solidFill>
                  <a:srgbClr val="FFFFFF"/>
                </a:solidFill>
                <a:effectLst>
                  <a:outerShdw sx="100000" sy="100000" kx="0" ky="0" algn="b" rotWithShape="0" blurRad="12700" dist="38100" dir="2700000">
                    <a:srgbClr val="8FAADC"/>
                  </a:outerShdw>
                </a:effectLst>
              </a:defRPr>
            </a:pPr>
            <a:r>
              <a:t>2017</a:t>
            </a:r>
            <a:r>
              <a:t>年：全面占领</a:t>
            </a:r>
          </a:p>
        </p:txBody>
      </p:sp>
      <p:sp>
        <p:nvSpPr>
          <p:cNvPr id="434" name="7 CuadroTexto"/>
          <p:cNvSpPr txBox="1"/>
          <p:nvPr/>
        </p:nvSpPr>
        <p:spPr>
          <a:xfrm>
            <a:off x="8209150" y="4080757"/>
            <a:ext cx="3223354"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Char char="-"/>
              <a:defRPr sz="2000">
                <a:solidFill>
                  <a:srgbClr val="FFFFFF"/>
                </a:solidFill>
              </a:defRPr>
            </a:pPr>
            <a:r>
              <a:t>以英文为龙头，其他语种为支撑；</a:t>
            </a:r>
          </a:p>
          <a:p>
            <a:pPr marL="171450" indent="-171450">
              <a:lnSpc>
                <a:spcPct val="150000"/>
              </a:lnSpc>
              <a:buSzPct val="100000"/>
              <a:buChar char="-"/>
              <a:defRPr sz="2000">
                <a:solidFill>
                  <a:srgbClr val="FFFFFF"/>
                </a:solidFill>
              </a:defRPr>
            </a:pPr>
            <a:r>
              <a:t>以海外三大社交媒体平台为重点，其他地区性社交媒体为网络</a:t>
            </a:r>
          </a:p>
        </p:txBody>
      </p:sp>
    </p:spTree>
  </p:cSld>
  <p:clrMapOvr>
    <a:masterClrMapping/>
  </p:clrMapOvr>
  <mc:AlternateContent xmlns:mc="http://schemas.openxmlformats.org/markup-compatibility/2006">
    <mc:Choice xmlns:p14="http://schemas.microsoft.com/office/powerpoint/2010/main" Requires="p14">
      <p:transition spd="slow" advClick="1" p14:dur="175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415"/>
                                        </p:tgtEl>
                                        <p:attrNameLst>
                                          <p:attrName>style.visibility</p:attrName>
                                        </p:attrNameLst>
                                      </p:cBhvr>
                                      <p:to>
                                        <p:strVal val="visible"/>
                                      </p:to>
                                    </p:set>
                                    <p:anim calcmode="lin" valueType="num">
                                      <p:cBhvr>
                                        <p:cTn id="7" dur="500" fill="hold"/>
                                        <p:tgtEl>
                                          <p:spTgt spid="415"/>
                                        </p:tgtEl>
                                        <p:attrNameLst>
                                          <p:attrName>ppt_w</p:attrName>
                                        </p:attrNameLst>
                                      </p:cBhvr>
                                      <p:tavLst>
                                        <p:tav tm="0">
                                          <p:val>
                                            <p:fltVal val="0"/>
                                          </p:val>
                                        </p:tav>
                                        <p:tav tm="100000">
                                          <p:val>
                                            <p:strVal val="#ppt_w"/>
                                          </p:val>
                                        </p:tav>
                                      </p:tavLst>
                                    </p:anim>
                                    <p:anim calcmode="lin" valueType="num">
                                      <p:cBhvr>
                                        <p:cTn id="8" dur="500" fill="hold"/>
                                        <p:tgtEl>
                                          <p:spTgt spid="415"/>
                                        </p:tgtEl>
                                        <p:attrNameLst>
                                          <p:attrName>ppt_h</p:attrName>
                                        </p:attrNameLst>
                                      </p:cBhvr>
                                      <p:tavLst>
                                        <p:tav tm="0">
                                          <p:val>
                                            <p:fltVal val="0"/>
                                          </p:val>
                                        </p:tav>
                                        <p:tav tm="100000">
                                          <p:val>
                                            <p:strVal val="#ppt_h"/>
                                          </p:val>
                                        </p:tav>
                                      </p:tavLst>
                                    </p:anim>
                                    <p:anim calcmode="lin" valueType="num">
                                      <p:cBhvr>
                                        <p:cTn id="9" dur="500" fill="hold"/>
                                        <p:tgtEl>
                                          <p:spTgt spid="415"/>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415"/>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500"/>
                            </p:stCondLst>
                            <p:childTnLst>
                              <p:par>
                                <p:cTn id="12" presetClass="entr" nodeType="afterEffect" presetSubtype="9" presetID="15" grpId="2" fill="hold">
                                  <p:stCondLst>
                                    <p:cond delay="0"/>
                                  </p:stCondLst>
                                  <p:iterate type="el" backwards="0">
                                    <p:tmAbs val="0"/>
                                  </p:iterate>
                                  <p:childTnLst>
                                    <p:set>
                                      <p:cBhvr>
                                        <p:cTn id="13" fill="hold"/>
                                        <p:tgtEl>
                                          <p:spTgt spid="416"/>
                                        </p:tgtEl>
                                        <p:attrNameLst>
                                          <p:attrName>style.visibility</p:attrName>
                                        </p:attrNameLst>
                                      </p:cBhvr>
                                      <p:to>
                                        <p:strVal val="visible"/>
                                      </p:to>
                                    </p:set>
                                    <p:anim calcmode="lin" valueType="num">
                                      <p:cBhvr>
                                        <p:cTn id="14" dur="500" fill="hold"/>
                                        <p:tgtEl>
                                          <p:spTgt spid="416"/>
                                        </p:tgtEl>
                                        <p:attrNameLst>
                                          <p:attrName>ppt_w</p:attrName>
                                        </p:attrNameLst>
                                      </p:cBhvr>
                                      <p:tavLst>
                                        <p:tav tm="0">
                                          <p:val>
                                            <p:fltVal val="0"/>
                                          </p:val>
                                        </p:tav>
                                        <p:tav tm="100000">
                                          <p:val>
                                            <p:strVal val="#ppt_w"/>
                                          </p:val>
                                        </p:tav>
                                      </p:tavLst>
                                    </p:anim>
                                    <p:anim calcmode="lin" valueType="num">
                                      <p:cBhvr>
                                        <p:cTn id="15" dur="500" fill="hold"/>
                                        <p:tgtEl>
                                          <p:spTgt spid="416"/>
                                        </p:tgtEl>
                                        <p:attrNameLst>
                                          <p:attrName>ppt_h</p:attrName>
                                        </p:attrNameLst>
                                      </p:cBhvr>
                                      <p:tavLst>
                                        <p:tav tm="0">
                                          <p:val>
                                            <p:fltVal val="0"/>
                                          </p:val>
                                        </p:tav>
                                        <p:tav tm="100000">
                                          <p:val>
                                            <p:strVal val="#ppt_h"/>
                                          </p:val>
                                        </p:tav>
                                      </p:tavLst>
                                    </p:anim>
                                    <p:anim calcmode="lin" valueType="num">
                                      <p:cBhvr>
                                        <p:cTn id="16" dur="500" fill="hold"/>
                                        <p:tgtEl>
                                          <p:spTgt spid="416"/>
                                        </p:tgtEl>
                                        <p:attrNameLst>
                                          <p:attrName>ppt_x</p:attrName>
                                        </p:attrNameLst>
                                      </p:cBhvr>
                                      <p:tavLst>
                                        <p:tav tm="0" fmla="#ppt_x+(cos(-2*pi*(1-$))*-#ppt_x-sin(-2*pi*(1-$))*(1-#ppt_y))*(1-$)">
                                          <p:val>
                                            <p:fltVal val="0"/>
                                          </p:val>
                                        </p:tav>
                                        <p:tav tm="100000">
                                          <p:val>
                                            <p:fltVal val="1"/>
                                          </p:val>
                                        </p:tav>
                                      </p:tavLst>
                                    </p:anim>
                                    <p:anim calcmode="lin" valueType="num">
                                      <p:cBhvr>
                                        <p:cTn id="17" dur="500" fill="hold"/>
                                        <p:tgtEl>
                                          <p:spTgt spid="416"/>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1000"/>
                            </p:stCondLst>
                            <p:childTnLst>
                              <p:par>
                                <p:cTn id="19" presetClass="entr" nodeType="afterEffect" presetSubtype="9" presetID="15" grpId="3" fill="hold">
                                  <p:stCondLst>
                                    <p:cond delay="0"/>
                                  </p:stCondLst>
                                  <p:iterate type="el" backwards="0">
                                    <p:tmAbs val="0"/>
                                  </p:iterate>
                                  <p:childTnLst>
                                    <p:set>
                                      <p:cBhvr>
                                        <p:cTn id="20" fill="hold"/>
                                        <p:tgtEl>
                                          <p:spTgt spid="417"/>
                                        </p:tgtEl>
                                        <p:attrNameLst>
                                          <p:attrName>style.visibility</p:attrName>
                                        </p:attrNameLst>
                                      </p:cBhvr>
                                      <p:to>
                                        <p:strVal val="visible"/>
                                      </p:to>
                                    </p:set>
                                    <p:anim calcmode="lin" valueType="num">
                                      <p:cBhvr>
                                        <p:cTn id="21" dur="500" fill="hold"/>
                                        <p:tgtEl>
                                          <p:spTgt spid="417"/>
                                        </p:tgtEl>
                                        <p:attrNameLst>
                                          <p:attrName>ppt_w</p:attrName>
                                        </p:attrNameLst>
                                      </p:cBhvr>
                                      <p:tavLst>
                                        <p:tav tm="0">
                                          <p:val>
                                            <p:fltVal val="0"/>
                                          </p:val>
                                        </p:tav>
                                        <p:tav tm="100000">
                                          <p:val>
                                            <p:strVal val="#ppt_w"/>
                                          </p:val>
                                        </p:tav>
                                      </p:tavLst>
                                    </p:anim>
                                    <p:anim calcmode="lin" valueType="num">
                                      <p:cBhvr>
                                        <p:cTn id="22" dur="500" fill="hold"/>
                                        <p:tgtEl>
                                          <p:spTgt spid="417"/>
                                        </p:tgtEl>
                                        <p:attrNameLst>
                                          <p:attrName>ppt_h</p:attrName>
                                        </p:attrNameLst>
                                      </p:cBhvr>
                                      <p:tavLst>
                                        <p:tav tm="0">
                                          <p:val>
                                            <p:fltVal val="0"/>
                                          </p:val>
                                        </p:tav>
                                        <p:tav tm="100000">
                                          <p:val>
                                            <p:strVal val="#ppt_h"/>
                                          </p:val>
                                        </p:tav>
                                      </p:tavLst>
                                    </p:anim>
                                    <p:anim calcmode="lin" valueType="num">
                                      <p:cBhvr>
                                        <p:cTn id="23" dur="500" fill="hold"/>
                                        <p:tgtEl>
                                          <p:spTgt spid="417"/>
                                        </p:tgtEl>
                                        <p:attrNameLst>
                                          <p:attrName>ppt_x</p:attrName>
                                        </p:attrNameLst>
                                      </p:cBhvr>
                                      <p:tavLst>
                                        <p:tav tm="0" fmla="#ppt_x+(cos(-2*pi*(1-$))*-#ppt_x-sin(-2*pi*(1-$))*(1-#ppt_y))*(1-$)">
                                          <p:val>
                                            <p:fltVal val="0"/>
                                          </p:val>
                                        </p:tav>
                                        <p:tav tm="100000">
                                          <p:val>
                                            <p:fltVal val="1"/>
                                          </p:val>
                                        </p:tav>
                                      </p:tavLst>
                                    </p:anim>
                                    <p:anim calcmode="lin" valueType="num">
                                      <p:cBhvr>
                                        <p:cTn id="24" dur="500" fill="hold"/>
                                        <p:tgtEl>
                                          <p:spTgt spid="417"/>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1500"/>
                            </p:stCondLst>
                            <p:childTnLst>
                              <p:par>
                                <p:cTn id="26" presetClass="entr" nodeType="afterEffect" presetSubtype="9" presetID="15" grpId="4" fill="hold">
                                  <p:stCondLst>
                                    <p:cond delay="0"/>
                                  </p:stCondLst>
                                  <p:iterate type="el" backwards="0">
                                    <p:tmAbs val="0"/>
                                  </p:iterate>
                                  <p:childTnLst>
                                    <p:set>
                                      <p:cBhvr>
                                        <p:cTn id="27" fill="hold"/>
                                        <p:tgtEl>
                                          <p:spTgt spid="418"/>
                                        </p:tgtEl>
                                        <p:attrNameLst>
                                          <p:attrName>style.visibility</p:attrName>
                                        </p:attrNameLst>
                                      </p:cBhvr>
                                      <p:to>
                                        <p:strVal val="visible"/>
                                      </p:to>
                                    </p:set>
                                    <p:anim calcmode="lin" valueType="num">
                                      <p:cBhvr>
                                        <p:cTn id="28" dur="500" fill="hold"/>
                                        <p:tgtEl>
                                          <p:spTgt spid="418"/>
                                        </p:tgtEl>
                                        <p:attrNameLst>
                                          <p:attrName>ppt_w</p:attrName>
                                        </p:attrNameLst>
                                      </p:cBhvr>
                                      <p:tavLst>
                                        <p:tav tm="0">
                                          <p:val>
                                            <p:fltVal val="0"/>
                                          </p:val>
                                        </p:tav>
                                        <p:tav tm="100000">
                                          <p:val>
                                            <p:strVal val="#ppt_w"/>
                                          </p:val>
                                        </p:tav>
                                      </p:tavLst>
                                    </p:anim>
                                    <p:anim calcmode="lin" valueType="num">
                                      <p:cBhvr>
                                        <p:cTn id="29" dur="500" fill="hold"/>
                                        <p:tgtEl>
                                          <p:spTgt spid="418"/>
                                        </p:tgtEl>
                                        <p:attrNameLst>
                                          <p:attrName>ppt_h</p:attrName>
                                        </p:attrNameLst>
                                      </p:cBhvr>
                                      <p:tavLst>
                                        <p:tav tm="0">
                                          <p:val>
                                            <p:fltVal val="0"/>
                                          </p:val>
                                        </p:tav>
                                        <p:tav tm="100000">
                                          <p:val>
                                            <p:strVal val="#ppt_h"/>
                                          </p:val>
                                        </p:tav>
                                      </p:tavLst>
                                    </p:anim>
                                    <p:anim calcmode="lin" valueType="num">
                                      <p:cBhvr>
                                        <p:cTn id="30" dur="500" fill="hold"/>
                                        <p:tgtEl>
                                          <p:spTgt spid="418"/>
                                        </p:tgtEl>
                                        <p:attrNameLst>
                                          <p:attrName>ppt_x</p:attrName>
                                        </p:attrNameLst>
                                      </p:cBhvr>
                                      <p:tavLst>
                                        <p:tav tm="0" fmla="#ppt_x+(cos(-2*pi*(1-$))*-#ppt_x-sin(-2*pi*(1-$))*(1-#ppt_y))*(1-$)">
                                          <p:val>
                                            <p:fltVal val="0"/>
                                          </p:val>
                                        </p:tav>
                                        <p:tav tm="100000">
                                          <p:val>
                                            <p:fltVal val="1"/>
                                          </p:val>
                                        </p:tav>
                                      </p:tavLst>
                                    </p:anim>
                                    <p:anim calcmode="lin" valueType="num">
                                      <p:cBhvr>
                                        <p:cTn id="31" dur="500" fill="hold"/>
                                        <p:tgtEl>
                                          <p:spTgt spid="418"/>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2000"/>
                            </p:stCondLst>
                            <p:childTnLst>
                              <p:par>
                                <p:cTn id="33" presetClass="entr" nodeType="afterEffect" presetSubtype="9" presetID="15" grpId="5" fill="hold">
                                  <p:stCondLst>
                                    <p:cond delay="0"/>
                                  </p:stCondLst>
                                  <p:iterate type="el" backwards="0">
                                    <p:tmAbs val="0"/>
                                  </p:iterate>
                                  <p:childTnLst>
                                    <p:set>
                                      <p:cBhvr>
                                        <p:cTn id="34" fill="hold"/>
                                        <p:tgtEl>
                                          <p:spTgt spid="419"/>
                                        </p:tgtEl>
                                        <p:attrNameLst>
                                          <p:attrName>style.visibility</p:attrName>
                                        </p:attrNameLst>
                                      </p:cBhvr>
                                      <p:to>
                                        <p:strVal val="visible"/>
                                      </p:to>
                                    </p:set>
                                    <p:anim calcmode="lin" valueType="num">
                                      <p:cBhvr>
                                        <p:cTn id="35" dur="500" fill="hold"/>
                                        <p:tgtEl>
                                          <p:spTgt spid="419"/>
                                        </p:tgtEl>
                                        <p:attrNameLst>
                                          <p:attrName>ppt_w</p:attrName>
                                        </p:attrNameLst>
                                      </p:cBhvr>
                                      <p:tavLst>
                                        <p:tav tm="0">
                                          <p:val>
                                            <p:fltVal val="0"/>
                                          </p:val>
                                        </p:tav>
                                        <p:tav tm="100000">
                                          <p:val>
                                            <p:strVal val="#ppt_w"/>
                                          </p:val>
                                        </p:tav>
                                      </p:tavLst>
                                    </p:anim>
                                    <p:anim calcmode="lin" valueType="num">
                                      <p:cBhvr>
                                        <p:cTn id="36" dur="500" fill="hold"/>
                                        <p:tgtEl>
                                          <p:spTgt spid="419"/>
                                        </p:tgtEl>
                                        <p:attrNameLst>
                                          <p:attrName>ppt_h</p:attrName>
                                        </p:attrNameLst>
                                      </p:cBhvr>
                                      <p:tavLst>
                                        <p:tav tm="0">
                                          <p:val>
                                            <p:fltVal val="0"/>
                                          </p:val>
                                        </p:tav>
                                        <p:tav tm="100000">
                                          <p:val>
                                            <p:strVal val="#ppt_h"/>
                                          </p:val>
                                        </p:tav>
                                      </p:tavLst>
                                    </p:anim>
                                    <p:anim calcmode="lin" valueType="num">
                                      <p:cBhvr>
                                        <p:cTn id="37" dur="500" fill="hold"/>
                                        <p:tgtEl>
                                          <p:spTgt spid="419"/>
                                        </p:tgtEl>
                                        <p:attrNameLst>
                                          <p:attrName>ppt_x</p:attrName>
                                        </p:attrNameLst>
                                      </p:cBhvr>
                                      <p:tavLst>
                                        <p:tav tm="0" fmla="#ppt_x+(cos(-2*pi*(1-$))*-#ppt_x-sin(-2*pi*(1-$))*(1-#ppt_y))*(1-$)">
                                          <p:val>
                                            <p:fltVal val="0"/>
                                          </p:val>
                                        </p:tav>
                                        <p:tav tm="100000">
                                          <p:val>
                                            <p:fltVal val="1"/>
                                          </p:val>
                                        </p:tav>
                                      </p:tavLst>
                                    </p:anim>
                                    <p:anim calcmode="lin" valueType="num">
                                      <p:cBhvr>
                                        <p:cTn id="38" dur="500" fill="hold"/>
                                        <p:tgtEl>
                                          <p:spTgt spid="419"/>
                                        </p:tgtEl>
                                        <p:attrNameLst>
                                          <p:attrName>ppt_y</p:attrName>
                                        </p:attrNameLst>
                                      </p:cBhvr>
                                      <p:tavLst>
                                        <p:tav tm="0" fmla="#ppt_y+(sin(-2*pi*(1-$))*-#ppt_x+cos(-2*pi*(1-$))*(1-#ppt_y))*(1-$)">
                                          <p:val>
                                            <p:fltVal val="0"/>
                                          </p:val>
                                        </p:tav>
                                        <p:tav tm="100000">
                                          <p:val>
                                            <p:fltVal val="1"/>
                                          </p:val>
                                        </p:tav>
                                      </p:tavLst>
                                    </p:anim>
                                  </p:childTnLst>
                                </p:cTn>
                              </p:par>
                            </p:childTnLst>
                          </p:cTn>
                        </p:par>
                        <p:par>
                          <p:cTn id="39" fill="hold">
                            <p:stCondLst>
                              <p:cond delay="2500"/>
                            </p:stCondLst>
                            <p:childTnLst>
                              <p:par>
                                <p:cTn id="40" presetClass="entr" nodeType="afterEffect" presetSubtype="9" presetID="15" grpId="6" fill="hold">
                                  <p:stCondLst>
                                    <p:cond delay="0"/>
                                  </p:stCondLst>
                                  <p:iterate type="el" backwards="0">
                                    <p:tmAbs val="0"/>
                                  </p:iterate>
                                  <p:childTnLst>
                                    <p:set>
                                      <p:cBhvr>
                                        <p:cTn id="41" fill="hold"/>
                                        <p:tgtEl>
                                          <p:spTgt spid="422"/>
                                        </p:tgtEl>
                                        <p:attrNameLst>
                                          <p:attrName>style.visibility</p:attrName>
                                        </p:attrNameLst>
                                      </p:cBhvr>
                                      <p:to>
                                        <p:strVal val="visible"/>
                                      </p:to>
                                    </p:set>
                                    <p:anim calcmode="lin" valueType="num">
                                      <p:cBhvr>
                                        <p:cTn id="42" dur="500" fill="hold"/>
                                        <p:tgtEl>
                                          <p:spTgt spid="422"/>
                                        </p:tgtEl>
                                        <p:attrNameLst>
                                          <p:attrName>ppt_w</p:attrName>
                                        </p:attrNameLst>
                                      </p:cBhvr>
                                      <p:tavLst>
                                        <p:tav tm="0">
                                          <p:val>
                                            <p:fltVal val="0"/>
                                          </p:val>
                                        </p:tav>
                                        <p:tav tm="100000">
                                          <p:val>
                                            <p:strVal val="#ppt_w"/>
                                          </p:val>
                                        </p:tav>
                                      </p:tavLst>
                                    </p:anim>
                                    <p:anim calcmode="lin" valueType="num">
                                      <p:cBhvr>
                                        <p:cTn id="43" dur="500" fill="hold"/>
                                        <p:tgtEl>
                                          <p:spTgt spid="422"/>
                                        </p:tgtEl>
                                        <p:attrNameLst>
                                          <p:attrName>ppt_h</p:attrName>
                                        </p:attrNameLst>
                                      </p:cBhvr>
                                      <p:tavLst>
                                        <p:tav tm="0">
                                          <p:val>
                                            <p:fltVal val="0"/>
                                          </p:val>
                                        </p:tav>
                                        <p:tav tm="100000">
                                          <p:val>
                                            <p:strVal val="#ppt_h"/>
                                          </p:val>
                                        </p:tav>
                                      </p:tavLst>
                                    </p:anim>
                                    <p:anim calcmode="lin" valueType="num">
                                      <p:cBhvr>
                                        <p:cTn id="44" dur="500" fill="hold"/>
                                        <p:tgtEl>
                                          <p:spTgt spid="422"/>
                                        </p:tgtEl>
                                        <p:attrNameLst>
                                          <p:attrName>ppt_x</p:attrName>
                                        </p:attrNameLst>
                                      </p:cBhvr>
                                      <p:tavLst>
                                        <p:tav tm="0" fmla="#ppt_x+(cos(-2*pi*(1-$))*-#ppt_x-sin(-2*pi*(1-$))*(1-#ppt_y))*(1-$)">
                                          <p:val>
                                            <p:fltVal val="0"/>
                                          </p:val>
                                        </p:tav>
                                        <p:tav tm="100000">
                                          <p:val>
                                            <p:fltVal val="1"/>
                                          </p:val>
                                        </p:tav>
                                      </p:tavLst>
                                    </p:anim>
                                    <p:anim calcmode="lin" valueType="num">
                                      <p:cBhvr>
                                        <p:cTn id="45" dur="500" fill="hold"/>
                                        <p:tgtEl>
                                          <p:spTgt spid="422"/>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3000"/>
                            </p:stCondLst>
                            <p:childTnLst>
                              <p:par>
                                <p:cTn id="47" presetClass="entr" nodeType="afterEffect" presetSubtype="9" presetID="15" grpId="7" fill="hold">
                                  <p:stCondLst>
                                    <p:cond delay="0"/>
                                  </p:stCondLst>
                                  <p:iterate type="el" backwards="0">
                                    <p:tmAbs val="0"/>
                                  </p:iterate>
                                  <p:childTnLst>
                                    <p:set>
                                      <p:cBhvr>
                                        <p:cTn id="48" fill="hold"/>
                                        <p:tgtEl>
                                          <p:spTgt spid="423"/>
                                        </p:tgtEl>
                                        <p:attrNameLst>
                                          <p:attrName>style.visibility</p:attrName>
                                        </p:attrNameLst>
                                      </p:cBhvr>
                                      <p:to>
                                        <p:strVal val="visible"/>
                                      </p:to>
                                    </p:set>
                                    <p:anim calcmode="lin" valueType="num">
                                      <p:cBhvr>
                                        <p:cTn id="49" dur="500" fill="hold"/>
                                        <p:tgtEl>
                                          <p:spTgt spid="423"/>
                                        </p:tgtEl>
                                        <p:attrNameLst>
                                          <p:attrName>ppt_w</p:attrName>
                                        </p:attrNameLst>
                                      </p:cBhvr>
                                      <p:tavLst>
                                        <p:tav tm="0">
                                          <p:val>
                                            <p:fltVal val="0"/>
                                          </p:val>
                                        </p:tav>
                                        <p:tav tm="100000">
                                          <p:val>
                                            <p:strVal val="#ppt_w"/>
                                          </p:val>
                                        </p:tav>
                                      </p:tavLst>
                                    </p:anim>
                                    <p:anim calcmode="lin" valueType="num">
                                      <p:cBhvr>
                                        <p:cTn id="50" dur="500" fill="hold"/>
                                        <p:tgtEl>
                                          <p:spTgt spid="423"/>
                                        </p:tgtEl>
                                        <p:attrNameLst>
                                          <p:attrName>ppt_h</p:attrName>
                                        </p:attrNameLst>
                                      </p:cBhvr>
                                      <p:tavLst>
                                        <p:tav tm="0">
                                          <p:val>
                                            <p:fltVal val="0"/>
                                          </p:val>
                                        </p:tav>
                                        <p:tav tm="100000">
                                          <p:val>
                                            <p:strVal val="#ppt_h"/>
                                          </p:val>
                                        </p:tav>
                                      </p:tavLst>
                                    </p:anim>
                                    <p:anim calcmode="lin" valueType="num">
                                      <p:cBhvr>
                                        <p:cTn id="51" dur="500" fill="hold"/>
                                        <p:tgtEl>
                                          <p:spTgt spid="423"/>
                                        </p:tgtEl>
                                        <p:attrNameLst>
                                          <p:attrName>ppt_x</p:attrName>
                                        </p:attrNameLst>
                                      </p:cBhvr>
                                      <p:tavLst>
                                        <p:tav tm="0" fmla="#ppt_x+(cos(-2*pi*(1-$))*-#ppt_x-sin(-2*pi*(1-$))*(1-#ppt_y))*(1-$)">
                                          <p:val>
                                            <p:fltVal val="0"/>
                                          </p:val>
                                        </p:tav>
                                        <p:tav tm="100000">
                                          <p:val>
                                            <p:fltVal val="1"/>
                                          </p:val>
                                        </p:tav>
                                      </p:tavLst>
                                    </p:anim>
                                    <p:anim calcmode="lin" valueType="num">
                                      <p:cBhvr>
                                        <p:cTn id="52" dur="500" fill="hold"/>
                                        <p:tgtEl>
                                          <p:spTgt spid="423"/>
                                        </p:tgtEl>
                                        <p:attrNameLst>
                                          <p:attrName>ppt_y</p:attrName>
                                        </p:attrNameLst>
                                      </p:cBhvr>
                                      <p:tavLst>
                                        <p:tav tm="0" fmla="#ppt_y+(sin(-2*pi*(1-$))*-#ppt_x+cos(-2*pi*(1-$))*(1-#ppt_y))*(1-$)">
                                          <p:val>
                                            <p:fltVal val="0"/>
                                          </p:val>
                                        </p:tav>
                                        <p:tav tm="100000">
                                          <p:val>
                                            <p:fltVal val="1"/>
                                          </p:val>
                                        </p:tav>
                                      </p:tavLst>
                                    </p:anim>
                                  </p:childTnLst>
                                </p:cTn>
                              </p:par>
                            </p:childTnLst>
                          </p:cTn>
                        </p:par>
                        <p:par>
                          <p:cTn id="53" fill="hold">
                            <p:stCondLst>
                              <p:cond delay="3500"/>
                            </p:stCondLst>
                            <p:childTnLst>
                              <p:par>
                                <p:cTn id="54" presetClass="entr" nodeType="afterEffect" presetSubtype="9" presetID="15" grpId="8" fill="hold">
                                  <p:stCondLst>
                                    <p:cond delay="0"/>
                                  </p:stCondLst>
                                  <p:iterate type="el" backwards="0">
                                    <p:tmAbs val="0"/>
                                  </p:iterate>
                                  <p:childTnLst>
                                    <p:set>
                                      <p:cBhvr>
                                        <p:cTn id="55" fill="hold"/>
                                        <p:tgtEl>
                                          <p:spTgt spid="424"/>
                                        </p:tgtEl>
                                        <p:attrNameLst>
                                          <p:attrName>style.visibility</p:attrName>
                                        </p:attrNameLst>
                                      </p:cBhvr>
                                      <p:to>
                                        <p:strVal val="visible"/>
                                      </p:to>
                                    </p:set>
                                    <p:anim calcmode="lin" valueType="num">
                                      <p:cBhvr>
                                        <p:cTn id="56" dur="500" fill="hold"/>
                                        <p:tgtEl>
                                          <p:spTgt spid="424"/>
                                        </p:tgtEl>
                                        <p:attrNameLst>
                                          <p:attrName>ppt_w</p:attrName>
                                        </p:attrNameLst>
                                      </p:cBhvr>
                                      <p:tavLst>
                                        <p:tav tm="0">
                                          <p:val>
                                            <p:fltVal val="0"/>
                                          </p:val>
                                        </p:tav>
                                        <p:tav tm="100000">
                                          <p:val>
                                            <p:strVal val="#ppt_w"/>
                                          </p:val>
                                        </p:tav>
                                      </p:tavLst>
                                    </p:anim>
                                    <p:anim calcmode="lin" valueType="num">
                                      <p:cBhvr>
                                        <p:cTn id="57" dur="500" fill="hold"/>
                                        <p:tgtEl>
                                          <p:spTgt spid="424"/>
                                        </p:tgtEl>
                                        <p:attrNameLst>
                                          <p:attrName>ppt_h</p:attrName>
                                        </p:attrNameLst>
                                      </p:cBhvr>
                                      <p:tavLst>
                                        <p:tav tm="0">
                                          <p:val>
                                            <p:fltVal val="0"/>
                                          </p:val>
                                        </p:tav>
                                        <p:tav tm="100000">
                                          <p:val>
                                            <p:strVal val="#ppt_h"/>
                                          </p:val>
                                        </p:tav>
                                      </p:tavLst>
                                    </p:anim>
                                    <p:anim calcmode="lin" valueType="num">
                                      <p:cBhvr>
                                        <p:cTn id="58" dur="500" fill="hold"/>
                                        <p:tgtEl>
                                          <p:spTgt spid="424"/>
                                        </p:tgtEl>
                                        <p:attrNameLst>
                                          <p:attrName>ppt_x</p:attrName>
                                        </p:attrNameLst>
                                      </p:cBhvr>
                                      <p:tavLst>
                                        <p:tav tm="0" fmla="#ppt_x+(cos(-2*pi*(1-$))*-#ppt_x-sin(-2*pi*(1-$))*(1-#ppt_y))*(1-$)">
                                          <p:val>
                                            <p:fltVal val="0"/>
                                          </p:val>
                                        </p:tav>
                                        <p:tav tm="100000">
                                          <p:val>
                                            <p:fltVal val="1"/>
                                          </p:val>
                                        </p:tav>
                                      </p:tavLst>
                                    </p:anim>
                                    <p:anim calcmode="lin" valueType="num">
                                      <p:cBhvr>
                                        <p:cTn id="59" dur="500" fill="hold"/>
                                        <p:tgtEl>
                                          <p:spTgt spid="424"/>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4000"/>
                            </p:stCondLst>
                            <p:childTnLst>
                              <p:par>
                                <p:cTn id="61" presetClass="entr" nodeType="afterEffect" presetSubtype="9" presetID="15" grpId="9" fill="hold">
                                  <p:stCondLst>
                                    <p:cond delay="0"/>
                                  </p:stCondLst>
                                  <p:iterate type="el" backwards="0">
                                    <p:tmAbs val="0"/>
                                  </p:iterate>
                                  <p:childTnLst>
                                    <p:set>
                                      <p:cBhvr>
                                        <p:cTn id="62" fill="hold"/>
                                        <p:tgtEl>
                                          <p:spTgt spid="427"/>
                                        </p:tgtEl>
                                        <p:attrNameLst>
                                          <p:attrName>style.visibility</p:attrName>
                                        </p:attrNameLst>
                                      </p:cBhvr>
                                      <p:to>
                                        <p:strVal val="visible"/>
                                      </p:to>
                                    </p:set>
                                    <p:anim calcmode="lin" valueType="num">
                                      <p:cBhvr>
                                        <p:cTn id="63" dur="500" fill="hold"/>
                                        <p:tgtEl>
                                          <p:spTgt spid="427"/>
                                        </p:tgtEl>
                                        <p:attrNameLst>
                                          <p:attrName>ppt_w</p:attrName>
                                        </p:attrNameLst>
                                      </p:cBhvr>
                                      <p:tavLst>
                                        <p:tav tm="0">
                                          <p:val>
                                            <p:fltVal val="0"/>
                                          </p:val>
                                        </p:tav>
                                        <p:tav tm="100000">
                                          <p:val>
                                            <p:strVal val="#ppt_w"/>
                                          </p:val>
                                        </p:tav>
                                      </p:tavLst>
                                    </p:anim>
                                    <p:anim calcmode="lin" valueType="num">
                                      <p:cBhvr>
                                        <p:cTn id="64" dur="500" fill="hold"/>
                                        <p:tgtEl>
                                          <p:spTgt spid="427"/>
                                        </p:tgtEl>
                                        <p:attrNameLst>
                                          <p:attrName>ppt_h</p:attrName>
                                        </p:attrNameLst>
                                      </p:cBhvr>
                                      <p:tavLst>
                                        <p:tav tm="0">
                                          <p:val>
                                            <p:fltVal val="0"/>
                                          </p:val>
                                        </p:tav>
                                        <p:tav tm="100000">
                                          <p:val>
                                            <p:strVal val="#ppt_h"/>
                                          </p:val>
                                        </p:tav>
                                      </p:tavLst>
                                    </p:anim>
                                    <p:anim calcmode="lin" valueType="num">
                                      <p:cBhvr>
                                        <p:cTn id="65" dur="500" fill="hold"/>
                                        <p:tgtEl>
                                          <p:spTgt spid="427"/>
                                        </p:tgtEl>
                                        <p:attrNameLst>
                                          <p:attrName>ppt_x</p:attrName>
                                        </p:attrNameLst>
                                      </p:cBhvr>
                                      <p:tavLst>
                                        <p:tav tm="0" fmla="#ppt_x+(cos(-2*pi*(1-$))*-#ppt_x-sin(-2*pi*(1-$))*(1-#ppt_y))*(1-$)">
                                          <p:val>
                                            <p:fltVal val="0"/>
                                          </p:val>
                                        </p:tav>
                                        <p:tav tm="100000">
                                          <p:val>
                                            <p:fltVal val="1"/>
                                          </p:val>
                                        </p:tav>
                                      </p:tavLst>
                                    </p:anim>
                                    <p:anim calcmode="lin" valueType="num">
                                      <p:cBhvr>
                                        <p:cTn id="66" dur="500" fill="hold"/>
                                        <p:tgtEl>
                                          <p:spTgt spid="427"/>
                                        </p:tgtEl>
                                        <p:attrNameLst>
                                          <p:attrName>ppt_y</p:attrName>
                                        </p:attrNameLst>
                                      </p:cBhvr>
                                      <p:tavLst>
                                        <p:tav tm="0" fmla="#ppt_y+(sin(-2*pi*(1-$))*-#ppt_x+cos(-2*pi*(1-$))*(1-#ppt_y))*(1-$)">
                                          <p:val>
                                            <p:fltVal val="0"/>
                                          </p:val>
                                        </p:tav>
                                        <p:tav tm="100000">
                                          <p:val>
                                            <p:fltVal val="1"/>
                                          </p:val>
                                        </p:tav>
                                      </p:tavLst>
                                    </p:anim>
                                  </p:childTnLst>
                                </p:cTn>
                              </p:par>
                            </p:childTnLst>
                          </p:cTn>
                        </p:par>
                        <p:par>
                          <p:cTn id="67" fill="hold">
                            <p:stCondLst>
                              <p:cond delay="4500"/>
                            </p:stCondLst>
                            <p:childTnLst>
                              <p:par>
                                <p:cTn id="68" presetClass="entr" nodeType="afterEffect" presetSubtype="9" presetID="15" grpId="10" fill="hold">
                                  <p:stCondLst>
                                    <p:cond delay="0"/>
                                  </p:stCondLst>
                                  <p:iterate type="el" backwards="0">
                                    <p:tmAbs val="0"/>
                                  </p:iterate>
                                  <p:childTnLst>
                                    <p:set>
                                      <p:cBhvr>
                                        <p:cTn id="69" fill="hold"/>
                                        <p:tgtEl>
                                          <p:spTgt spid="430"/>
                                        </p:tgtEl>
                                        <p:attrNameLst>
                                          <p:attrName>style.visibility</p:attrName>
                                        </p:attrNameLst>
                                      </p:cBhvr>
                                      <p:to>
                                        <p:strVal val="visible"/>
                                      </p:to>
                                    </p:set>
                                    <p:anim calcmode="lin" valueType="num">
                                      <p:cBhvr>
                                        <p:cTn id="70" dur="500" fill="hold"/>
                                        <p:tgtEl>
                                          <p:spTgt spid="430"/>
                                        </p:tgtEl>
                                        <p:attrNameLst>
                                          <p:attrName>ppt_w</p:attrName>
                                        </p:attrNameLst>
                                      </p:cBhvr>
                                      <p:tavLst>
                                        <p:tav tm="0">
                                          <p:val>
                                            <p:fltVal val="0"/>
                                          </p:val>
                                        </p:tav>
                                        <p:tav tm="100000">
                                          <p:val>
                                            <p:strVal val="#ppt_w"/>
                                          </p:val>
                                        </p:tav>
                                      </p:tavLst>
                                    </p:anim>
                                    <p:anim calcmode="lin" valueType="num">
                                      <p:cBhvr>
                                        <p:cTn id="71" dur="500" fill="hold"/>
                                        <p:tgtEl>
                                          <p:spTgt spid="430"/>
                                        </p:tgtEl>
                                        <p:attrNameLst>
                                          <p:attrName>ppt_h</p:attrName>
                                        </p:attrNameLst>
                                      </p:cBhvr>
                                      <p:tavLst>
                                        <p:tav tm="0">
                                          <p:val>
                                            <p:fltVal val="0"/>
                                          </p:val>
                                        </p:tav>
                                        <p:tav tm="100000">
                                          <p:val>
                                            <p:strVal val="#ppt_h"/>
                                          </p:val>
                                        </p:tav>
                                      </p:tavLst>
                                    </p:anim>
                                    <p:anim calcmode="lin" valueType="num">
                                      <p:cBhvr>
                                        <p:cTn id="72" dur="500" fill="hold"/>
                                        <p:tgtEl>
                                          <p:spTgt spid="430"/>
                                        </p:tgtEl>
                                        <p:attrNameLst>
                                          <p:attrName>ppt_x</p:attrName>
                                        </p:attrNameLst>
                                      </p:cBhvr>
                                      <p:tavLst>
                                        <p:tav tm="0" fmla="#ppt_x+(cos(-2*pi*(1-$))*-#ppt_x-sin(-2*pi*(1-$))*(1-#ppt_y))*(1-$)">
                                          <p:val>
                                            <p:fltVal val="0"/>
                                          </p:val>
                                        </p:tav>
                                        <p:tav tm="100000">
                                          <p:val>
                                            <p:fltVal val="1"/>
                                          </p:val>
                                        </p:tav>
                                      </p:tavLst>
                                    </p:anim>
                                    <p:anim calcmode="lin" valueType="num">
                                      <p:cBhvr>
                                        <p:cTn id="73" dur="500" fill="hold"/>
                                        <p:tgtEl>
                                          <p:spTgt spid="430"/>
                                        </p:tgtEl>
                                        <p:attrNameLst>
                                          <p:attrName>ppt_y</p:attrName>
                                        </p:attrNameLst>
                                      </p:cBhvr>
                                      <p:tavLst>
                                        <p:tav tm="0" fmla="#ppt_y+(sin(-2*pi*(1-$))*-#ppt_x+cos(-2*pi*(1-$))*(1-#ppt_y))*(1-$)">
                                          <p:val>
                                            <p:fltVal val="0"/>
                                          </p:val>
                                        </p:tav>
                                        <p:tav tm="100000">
                                          <p:val>
                                            <p:fltVal val="1"/>
                                          </p:val>
                                        </p:tav>
                                      </p:tavLst>
                                    </p:anim>
                                  </p:childTnLst>
                                </p:cTn>
                              </p:par>
                            </p:childTnLst>
                          </p:cTn>
                        </p:par>
                        <p:par>
                          <p:cTn id="74" fill="hold">
                            <p:stCondLst>
                              <p:cond delay="5000"/>
                            </p:stCondLst>
                            <p:childTnLst>
                              <p:par>
                                <p:cTn id="75" presetClass="entr" nodeType="afterEffect" presetSubtype="9" presetID="15" grpId="11" fill="hold">
                                  <p:stCondLst>
                                    <p:cond delay="0"/>
                                  </p:stCondLst>
                                  <p:iterate type="el" backwards="0">
                                    <p:tmAbs val="0"/>
                                  </p:iterate>
                                  <p:childTnLst>
                                    <p:set>
                                      <p:cBhvr>
                                        <p:cTn id="76" fill="hold"/>
                                        <p:tgtEl>
                                          <p:spTgt spid="431"/>
                                        </p:tgtEl>
                                        <p:attrNameLst>
                                          <p:attrName>style.visibility</p:attrName>
                                        </p:attrNameLst>
                                      </p:cBhvr>
                                      <p:to>
                                        <p:strVal val="visible"/>
                                      </p:to>
                                    </p:set>
                                    <p:anim calcmode="lin" valueType="num">
                                      <p:cBhvr>
                                        <p:cTn id="77" dur="500" fill="hold"/>
                                        <p:tgtEl>
                                          <p:spTgt spid="431"/>
                                        </p:tgtEl>
                                        <p:attrNameLst>
                                          <p:attrName>ppt_w</p:attrName>
                                        </p:attrNameLst>
                                      </p:cBhvr>
                                      <p:tavLst>
                                        <p:tav tm="0">
                                          <p:val>
                                            <p:fltVal val="0"/>
                                          </p:val>
                                        </p:tav>
                                        <p:tav tm="100000">
                                          <p:val>
                                            <p:strVal val="#ppt_w"/>
                                          </p:val>
                                        </p:tav>
                                      </p:tavLst>
                                    </p:anim>
                                    <p:anim calcmode="lin" valueType="num">
                                      <p:cBhvr>
                                        <p:cTn id="78" dur="500" fill="hold"/>
                                        <p:tgtEl>
                                          <p:spTgt spid="431"/>
                                        </p:tgtEl>
                                        <p:attrNameLst>
                                          <p:attrName>ppt_h</p:attrName>
                                        </p:attrNameLst>
                                      </p:cBhvr>
                                      <p:tavLst>
                                        <p:tav tm="0">
                                          <p:val>
                                            <p:fltVal val="0"/>
                                          </p:val>
                                        </p:tav>
                                        <p:tav tm="100000">
                                          <p:val>
                                            <p:strVal val="#ppt_h"/>
                                          </p:val>
                                        </p:tav>
                                      </p:tavLst>
                                    </p:anim>
                                    <p:anim calcmode="lin" valueType="num">
                                      <p:cBhvr>
                                        <p:cTn id="79" dur="500" fill="hold"/>
                                        <p:tgtEl>
                                          <p:spTgt spid="431"/>
                                        </p:tgtEl>
                                        <p:attrNameLst>
                                          <p:attrName>ppt_x</p:attrName>
                                        </p:attrNameLst>
                                      </p:cBhvr>
                                      <p:tavLst>
                                        <p:tav tm="0" fmla="#ppt_x+(cos(-2*pi*(1-$))*-#ppt_x-sin(-2*pi*(1-$))*(1-#ppt_y))*(1-$)">
                                          <p:val>
                                            <p:fltVal val="0"/>
                                          </p:val>
                                        </p:tav>
                                        <p:tav tm="100000">
                                          <p:val>
                                            <p:fltVal val="1"/>
                                          </p:val>
                                        </p:tav>
                                      </p:tavLst>
                                    </p:anim>
                                    <p:anim calcmode="lin" valueType="num">
                                      <p:cBhvr>
                                        <p:cTn id="80" dur="500" fill="hold"/>
                                        <p:tgtEl>
                                          <p:spTgt spid="431"/>
                                        </p:tgtEl>
                                        <p:attrNameLst>
                                          <p:attrName>ppt_y</p:attrName>
                                        </p:attrNameLst>
                                      </p:cBhvr>
                                      <p:tavLst>
                                        <p:tav tm="0" fmla="#ppt_y+(sin(-2*pi*(1-$))*-#ppt_x+cos(-2*pi*(1-$))*(1-#ppt_y))*(1-$)">
                                          <p:val>
                                            <p:fltVal val="0"/>
                                          </p:val>
                                        </p:tav>
                                        <p:tav tm="100000">
                                          <p:val>
                                            <p:fltVal val="1"/>
                                          </p:val>
                                        </p:tav>
                                      </p:tavLst>
                                    </p:anim>
                                  </p:childTnLst>
                                </p:cTn>
                              </p:par>
                            </p:childTnLst>
                          </p:cTn>
                        </p:par>
                        <p:par>
                          <p:cTn id="81" fill="hold">
                            <p:stCondLst>
                              <p:cond delay="5500"/>
                            </p:stCondLst>
                            <p:childTnLst>
                              <p:par>
                                <p:cTn id="82" presetClass="entr" nodeType="afterEffect" presetSubtype="9" presetID="15" grpId="12" fill="hold">
                                  <p:stCondLst>
                                    <p:cond delay="0"/>
                                  </p:stCondLst>
                                  <p:iterate type="el" backwards="0">
                                    <p:tmAbs val="0"/>
                                  </p:iterate>
                                  <p:childTnLst>
                                    <p:set>
                                      <p:cBhvr>
                                        <p:cTn id="83" fill="hold"/>
                                        <p:tgtEl>
                                          <p:spTgt spid="432"/>
                                        </p:tgtEl>
                                        <p:attrNameLst>
                                          <p:attrName>style.visibility</p:attrName>
                                        </p:attrNameLst>
                                      </p:cBhvr>
                                      <p:to>
                                        <p:strVal val="visible"/>
                                      </p:to>
                                    </p:set>
                                    <p:anim calcmode="lin" valueType="num">
                                      <p:cBhvr>
                                        <p:cTn id="84" dur="500" fill="hold"/>
                                        <p:tgtEl>
                                          <p:spTgt spid="432"/>
                                        </p:tgtEl>
                                        <p:attrNameLst>
                                          <p:attrName>ppt_w</p:attrName>
                                        </p:attrNameLst>
                                      </p:cBhvr>
                                      <p:tavLst>
                                        <p:tav tm="0">
                                          <p:val>
                                            <p:fltVal val="0"/>
                                          </p:val>
                                        </p:tav>
                                        <p:tav tm="100000">
                                          <p:val>
                                            <p:strVal val="#ppt_w"/>
                                          </p:val>
                                        </p:tav>
                                      </p:tavLst>
                                    </p:anim>
                                    <p:anim calcmode="lin" valueType="num">
                                      <p:cBhvr>
                                        <p:cTn id="85" dur="500" fill="hold"/>
                                        <p:tgtEl>
                                          <p:spTgt spid="432"/>
                                        </p:tgtEl>
                                        <p:attrNameLst>
                                          <p:attrName>ppt_h</p:attrName>
                                        </p:attrNameLst>
                                      </p:cBhvr>
                                      <p:tavLst>
                                        <p:tav tm="0">
                                          <p:val>
                                            <p:fltVal val="0"/>
                                          </p:val>
                                        </p:tav>
                                        <p:tav tm="100000">
                                          <p:val>
                                            <p:strVal val="#ppt_h"/>
                                          </p:val>
                                        </p:tav>
                                      </p:tavLst>
                                    </p:anim>
                                    <p:anim calcmode="lin" valueType="num">
                                      <p:cBhvr>
                                        <p:cTn id="86" dur="500" fill="hold"/>
                                        <p:tgtEl>
                                          <p:spTgt spid="432"/>
                                        </p:tgtEl>
                                        <p:attrNameLst>
                                          <p:attrName>ppt_x</p:attrName>
                                        </p:attrNameLst>
                                      </p:cBhvr>
                                      <p:tavLst>
                                        <p:tav tm="0" fmla="#ppt_x+(cos(-2*pi*(1-$))*-#ppt_x-sin(-2*pi*(1-$))*(1-#ppt_y))*(1-$)">
                                          <p:val>
                                            <p:fltVal val="0"/>
                                          </p:val>
                                        </p:tav>
                                        <p:tav tm="100000">
                                          <p:val>
                                            <p:fltVal val="1"/>
                                          </p:val>
                                        </p:tav>
                                      </p:tavLst>
                                    </p:anim>
                                    <p:anim calcmode="lin" valueType="num">
                                      <p:cBhvr>
                                        <p:cTn id="87" dur="500" fill="hold"/>
                                        <p:tgtEl>
                                          <p:spTgt spid="432"/>
                                        </p:tgtEl>
                                        <p:attrNameLst>
                                          <p:attrName>ppt_y</p:attrName>
                                        </p:attrNameLst>
                                      </p:cBhvr>
                                      <p:tavLst>
                                        <p:tav tm="0" fmla="#ppt_y+(sin(-2*pi*(1-$))*-#ppt_x+cos(-2*pi*(1-$))*(1-#ppt_y))*(1-$)">
                                          <p:val>
                                            <p:fltVal val="0"/>
                                          </p:val>
                                        </p:tav>
                                        <p:tav tm="100000">
                                          <p:val>
                                            <p:fltVal val="1"/>
                                          </p:val>
                                        </p:tav>
                                      </p:tavLst>
                                    </p:anim>
                                  </p:childTnLst>
                                </p:cTn>
                              </p:par>
                            </p:childTnLst>
                          </p:cTn>
                        </p:par>
                        <p:par>
                          <p:cTn id="88" fill="hold">
                            <p:stCondLst>
                              <p:cond delay="6000"/>
                            </p:stCondLst>
                            <p:childTnLst>
                              <p:par>
                                <p:cTn id="89" presetClass="entr" nodeType="afterEffect" presetSubtype="9" presetID="15" grpId="13" fill="hold">
                                  <p:stCondLst>
                                    <p:cond delay="0"/>
                                  </p:stCondLst>
                                  <p:iterate type="el" backwards="0">
                                    <p:tmAbs val="0"/>
                                  </p:iterate>
                                  <p:childTnLst>
                                    <p:set>
                                      <p:cBhvr>
                                        <p:cTn id="90" fill="hold"/>
                                        <p:tgtEl>
                                          <p:spTgt spid="433"/>
                                        </p:tgtEl>
                                        <p:attrNameLst>
                                          <p:attrName>style.visibility</p:attrName>
                                        </p:attrNameLst>
                                      </p:cBhvr>
                                      <p:to>
                                        <p:strVal val="visible"/>
                                      </p:to>
                                    </p:set>
                                    <p:anim calcmode="lin" valueType="num">
                                      <p:cBhvr>
                                        <p:cTn id="91" dur="500" fill="hold"/>
                                        <p:tgtEl>
                                          <p:spTgt spid="433"/>
                                        </p:tgtEl>
                                        <p:attrNameLst>
                                          <p:attrName>ppt_w</p:attrName>
                                        </p:attrNameLst>
                                      </p:cBhvr>
                                      <p:tavLst>
                                        <p:tav tm="0">
                                          <p:val>
                                            <p:fltVal val="0"/>
                                          </p:val>
                                        </p:tav>
                                        <p:tav tm="100000">
                                          <p:val>
                                            <p:strVal val="#ppt_w"/>
                                          </p:val>
                                        </p:tav>
                                      </p:tavLst>
                                    </p:anim>
                                    <p:anim calcmode="lin" valueType="num">
                                      <p:cBhvr>
                                        <p:cTn id="92" dur="500" fill="hold"/>
                                        <p:tgtEl>
                                          <p:spTgt spid="433"/>
                                        </p:tgtEl>
                                        <p:attrNameLst>
                                          <p:attrName>ppt_h</p:attrName>
                                        </p:attrNameLst>
                                      </p:cBhvr>
                                      <p:tavLst>
                                        <p:tav tm="0">
                                          <p:val>
                                            <p:fltVal val="0"/>
                                          </p:val>
                                        </p:tav>
                                        <p:tav tm="100000">
                                          <p:val>
                                            <p:strVal val="#ppt_h"/>
                                          </p:val>
                                        </p:tav>
                                      </p:tavLst>
                                    </p:anim>
                                    <p:anim calcmode="lin" valueType="num">
                                      <p:cBhvr>
                                        <p:cTn id="93" dur="500" fill="hold"/>
                                        <p:tgtEl>
                                          <p:spTgt spid="433"/>
                                        </p:tgtEl>
                                        <p:attrNameLst>
                                          <p:attrName>ppt_x</p:attrName>
                                        </p:attrNameLst>
                                      </p:cBhvr>
                                      <p:tavLst>
                                        <p:tav tm="0" fmla="#ppt_x+(cos(-2*pi*(1-$))*-#ppt_x-sin(-2*pi*(1-$))*(1-#ppt_y))*(1-$)">
                                          <p:val>
                                            <p:fltVal val="0"/>
                                          </p:val>
                                        </p:tav>
                                        <p:tav tm="100000">
                                          <p:val>
                                            <p:fltVal val="1"/>
                                          </p:val>
                                        </p:tav>
                                      </p:tavLst>
                                    </p:anim>
                                    <p:anim calcmode="lin" valueType="num">
                                      <p:cBhvr>
                                        <p:cTn id="94" dur="500" fill="hold"/>
                                        <p:tgtEl>
                                          <p:spTgt spid="433"/>
                                        </p:tgtEl>
                                        <p:attrNameLst>
                                          <p:attrName>ppt_y</p:attrName>
                                        </p:attrNameLst>
                                      </p:cBhvr>
                                      <p:tavLst>
                                        <p:tav tm="0" fmla="#ppt_y+(sin(-2*pi*(1-$))*-#ppt_x+cos(-2*pi*(1-$))*(1-#ppt_y))*(1-$)">
                                          <p:val>
                                            <p:fltVal val="0"/>
                                          </p:val>
                                        </p:tav>
                                        <p:tav tm="100000">
                                          <p:val>
                                            <p:fltVal val="1"/>
                                          </p:val>
                                        </p:tav>
                                      </p:tavLst>
                                    </p:anim>
                                  </p:childTnLst>
                                </p:cTn>
                              </p:par>
                            </p:childTnLst>
                          </p:cTn>
                        </p:par>
                        <p:par>
                          <p:cTn id="95" fill="hold">
                            <p:stCondLst>
                              <p:cond delay="6500"/>
                            </p:stCondLst>
                            <p:childTnLst>
                              <p:par>
                                <p:cTn id="96" presetClass="entr" nodeType="afterEffect" presetSubtype="9" presetID="15" grpId="14" fill="hold">
                                  <p:stCondLst>
                                    <p:cond delay="0"/>
                                  </p:stCondLst>
                                  <p:iterate type="el" backwards="0">
                                    <p:tmAbs val="0"/>
                                  </p:iterate>
                                  <p:childTnLst>
                                    <p:set>
                                      <p:cBhvr>
                                        <p:cTn id="97" fill="hold"/>
                                        <p:tgtEl>
                                          <p:spTgt spid="434"/>
                                        </p:tgtEl>
                                        <p:attrNameLst>
                                          <p:attrName>style.visibility</p:attrName>
                                        </p:attrNameLst>
                                      </p:cBhvr>
                                      <p:to>
                                        <p:strVal val="visible"/>
                                      </p:to>
                                    </p:set>
                                    <p:anim calcmode="lin" valueType="num">
                                      <p:cBhvr>
                                        <p:cTn id="98" dur="500" fill="hold"/>
                                        <p:tgtEl>
                                          <p:spTgt spid="434"/>
                                        </p:tgtEl>
                                        <p:attrNameLst>
                                          <p:attrName>ppt_w</p:attrName>
                                        </p:attrNameLst>
                                      </p:cBhvr>
                                      <p:tavLst>
                                        <p:tav tm="0">
                                          <p:val>
                                            <p:fltVal val="0"/>
                                          </p:val>
                                        </p:tav>
                                        <p:tav tm="100000">
                                          <p:val>
                                            <p:strVal val="#ppt_w"/>
                                          </p:val>
                                        </p:tav>
                                      </p:tavLst>
                                    </p:anim>
                                    <p:anim calcmode="lin" valueType="num">
                                      <p:cBhvr>
                                        <p:cTn id="99" dur="500" fill="hold"/>
                                        <p:tgtEl>
                                          <p:spTgt spid="434"/>
                                        </p:tgtEl>
                                        <p:attrNameLst>
                                          <p:attrName>ppt_h</p:attrName>
                                        </p:attrNameLst>
                                      </p:cBhvr>
                                      <p:tavLst>
                                        <p:tav tm="0">
                                          <p:val>
                                            <p:fltVal val="0"/>
                                          </p:val>
                                        </p:tav>
                                        <p:tav tm="100000">
                                          <p:val>
                                            <p:strVal val="#ppt_h"/>
                                          </p:val>
                                        </p:tav>
                                      </p:tavLst>
                                    </p:anim>
                                    <p:anim calcmode="lin" valueType="num">
                                      <p:cBhvr>
                                        <p:cTn id="100" dur="500" fill="hold"/>
                                        <p:tgtEl>
                                          <p:spTgt spid="434"/>
                                        </p:tgtEl>
                                        <p:attrNameLst>
                                          <p:attrName>ppt_x</p:attrName>
                                        </p:attrNameLst>
                                      </p:cBhvr>
                                      <p:tavLst>
                                        <p:tav tm="0" fmla="#ppt_x+(cos(-2*pi*(1-$))*-#ppt_x-sin(-2*pi*(1-$))*(1-#ppt_y))*(1-$)">
                                          <p:val>
                                            <p:fltVal val="0"/>
                                          </p:val>
                                        </p:tav>
                                        <p:tav tm="100000">
                                          <p:val>
                                            <p:fltVal val="1"/>
                                          </p:val>
                                        </p:tav>
                                      </p:tavLst>
                                    </p:anim>
                                    <p:anim calcmode="lin" valueType="num">
                                      <p:cBhvr>
                                        <p:cTn id="101" dur="500" fill="hold"/>
                                        <p:tgtEl>
                                          <p:spTgt spid="43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2" grpId="6"/>
      <p:bldP build="whole" bldLvl="1" animBg="1" rev="0" advAuto="0" spid="431" grpId="11"/>
      <p:bldP build="whole" bldLvl="1" animBg="1" rev="0" advAuto="0" spid="418" grpId="4"/>
      <p:bldP build="whole" bldLvl="1" animBg="1" rev="0" advAuto="0" spid="427" grpId="9"/>
      <p:bldP build="whole" bldLvl="1" animBg="1" rev="0" advAuto="0" spid="419" grpId="5"/>
      <p:bldP build="whole" bldLvl="1" animBg="1" rev="0" advAuto="0" spid="416" grpId="2"/>
      <p:bldP build="whole" bldLvl="1" animBg="1" rev="0" advAuto="0" spid="415" grpId="1"/>
      <p:bldP build="whole" bldLvl="1" animBg="1" rev="0" advAuto="0" spid="433" grpId="13"/>
      <p:bldP build="whole" bldLvl="1" animBg="1" rev="0" advAuto="0" spid="430" grpId="10"/>
      <p:bldP build="whole" bldLvl="1" animBg="1" rev="0" advAuto="0" spid="423" grpId="7"/>
      <p:bldP build="whole" bldLvl="1" animBg="1" rev="0" advAuto="0" spid="424" grpId="8"/>
      <p:bldP build="whole" bldLvl="1" animBg="1" rev="0" advAuto="0" spid="434" grpId="14"/>
      <p:bldP build="whole" bldLvl="1" animBg="1" rev="0" advAuto="0" spid="432" grpId="12"/>
      <p:bldP build="whole" bldLvl="1" animBg="1" rev="0" advAuto="0" spid="417" grpId="3"/>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6" name="Picture Placeholder 3" descr="Picture Placeholder 3"/>
          <p:cNvPicPr>
            <a:picLocks noChangeAspect="1"/>
          </p:cNvPicPr>
          <p:nvPr>
            <p:ph type="pic" idx="13"/>
          </p:nvPr>
        </p:nvPicPr>
        <p:blipFill>
          <a:blip r:embed="rId2">
            <a:extLst/>
          </a:blip>
          <a:srcRect l="0" t="0" r="0" b="0"/>
          <a:stretch>
            <a:fillRect/>
          </a:stretch>
        </p:blipFill>
        <p:spPr>
          <a:prstGeom prst="rect">
            <a:avLst/>
          </a:prstGeom>
        </p:spPr>
      </p:pic>
      <p:sp>
        <p:nvSpPr>
          <p:cNvPr id="727" name="Rectangle 29"/>
          <p:cNvSpPr/>
          <p:nvPr/>
        </p:nvSpPr>
        <p:spPr>
          <a:xfrm>
            <a:off x="1334529" y="1357198"/>
            <a:ext cx="9415850" cy="4560427"/>
          </a:xfrm>
          <a:prstGeom prst="rect">
            <a:avLst/>
          </a:prstGeom>
          <a:solidFill>
            <a:srgbClr val="F2F2F2"/>
          </a:solidFill>
          <a:ln w="12700">
            <a:miter lim="400000"/>
          </a:ln>
        </p:spPr>
        <p:txBody>
          <a:bodyPr lIns="45719" rIns="45719" anchor="ctr"/>
          <a:lstStyle/>
          <a:p>
            <a:pPr algn="ctr">
              <a:defRPr>
                <a:solidFill>
                  <a:srgbClr val="404040"/>
                </a:solidFill>
              </a:defRPr>
            </a:pPr>
          </a:p>
        </p:txBody>
      </p:sp>
      <p:grpSp>
        <p:nvGrpSpPr>
          <p:cNvPr id="730" name="Rectangle: Rounded Corners 17"/>
          <p:cNvGrpSpPr/>
          <p:nvPr/>
        </p:nvGrpSpPr>
        <p:grpSpPr>
          <a:xfrm>
            <a:off x="1984437" y="2526126"/>
            <a:ext cx="695055" cy="558801"/>
            <a:chOff x="0" y="0"/>
            <a:chExt cx="695053" cy="558800"/>
          </a:xfrm>
        </p:grpSpPr>
        <p:sp>
          <p:nvSpPr>
            <p:cNvPr id="728" name="圆角矩形"/>
            <p:cNvSpPr/>
            <p:nvPr/>
          </p:nvSpPr>
          <p:spPr>
            <a:xfrm>
              <a:off x="0" y="0"/>
              <a:ext cx="695054"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29" name="01"/>
            <p:cNvSpPr txBox="1"/>
            <p:nvPr/>
          </p:nvSpPr>
          <p:spPr>
            <a:xfrm>
              <a:off x="27277" y="49530"/>
              <a:ext cx="640500"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01</a:t>
              </a:r>
            </a:p>
          </p:txBody>
        </p:sp>
      </p:grpSp>
      <p:sp>
        <p:nvSpPr>
          <p:cNvPr id="731" name="TextBox 18"/>
          <p:cNvSpPr txBox="1"/>
          <p:nvPr/>
        </p:nvSpPr>
        <p:spPr>
          <a:xfrm>
            <a:off x="2931137" y="2512740"/>
            <a:ext cx="2936239"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社交媒体平台</a:t>
            </a:r>
          </a:p>
        </p:txBody>
      </p:sp>
      <p:grpSp>
        <p:nvGrpSpPr>
          <p:cNvPr id="734" name="Rectangle: Rounded Corners 20"/>
          <p:cNvGrpSpPr/>
          <p:nvPr/>
        </p:nvGrpSpPr>
        <p:grpSpPr>
          <a:xfrm>
            <a:off x="1984437" y="4034304"/>
            <a:ext cx="695055" cy="558801"/>
            <a:chOff x="0" y="0"/>
            <a:chExt cx="695053" cy="558800"/>
          </a:xfrm>
        </p:grpSpPr>
        <p:sp>
          <p:nvSpPr>
            <p:cNvPr id="732" name="圆角矩形"/>
            <p:cNvSpPr/>
            <p:nvPr/>
          </p:nvSpPr>
          <p:spPr>
            <a:xfrm>
              <a:off x="0" y="0"/>
              <a:ext cx="695054"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33" name="02"/>
            <p:cNvSpPr txBox="1"/>
            <p:nvPr/>
          </p:nvSpPr>
          <p:spPr>
            <a:xfrm>
              <a:off x="27277" y="49530"/>
              <a:ext cx="640500"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02</a:t>
              </a:r>
            </a:p>
          </p:txBody>
        </p:sp>
      </p:grpSp>
      <p:sp>
        <p:nvSpPr>
          <p:cNvPr id="735" name="TextBox 21"/>
          <p:cNvSpPr txBox="1"/>
          <p:nvPr/>
        </p:nvSpPr>
        <p:spPr>
          <a:xfrm>
            <a:off x="2931137" y="3819547"/>
            <a:ext cx="2936239"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前沿技术与报道安全</a:t>
            </a:r>
          </a:p>
        </p:txBody>
      </p:sp>
      <p:grpSp>
        <p:nvGrpSpPr>
          <p:cNvPr id="738" name="Rectangle: Rounded Corners 23"/>
          <p:cNvGrpSpPr/>
          <p:nvPr/>
        </p:nvGrpSpPr>
        <p:grpSpPr>
          <a:xfrm>
            <a:off x="6519933" y="2509079"/>
            <a:ext cx="558801" cy="558801"/>
            <a:chOff x="0" y="0"/>
            <a:chExt cx="558800" cy="558800"/>
          </a:xfrm>
        </p:grpSpPr>
        <p:sp>
          <p:nvSpPr>
            <p:cNvPr id="736"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37" name="03"/>
            <p:cNvSpPr txBox="1"/>
            <p:nvPr/>
          </p:nvSpPr>
          <p:spPr>
            <a:xfrm>
              <a:off x="27277" y="49530"/>
              <a:ext cx="504246"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03</a:t>
              </a:r>
            </a:p>
          </p:txBody>
        </p:sp>
      </p:grpSp>
      <p:sp>
        <p:nvSpPr>
          <p:cNvPr id="739" name="TextBox 24"/>
          <p:cNvSpPr txBox="1"/>
          <p:nvPr/>
        </p:nvSpPr>
        <p:spPr>
          <a:xfrm>
            <a:off x="7244208" y="2463312"/>
            <a:ext cx="3534248" cy="574041"/>
          </a:xfrm>
          <a:prstGeom prst="rect">
            <a:avLst/>
          </a:prstGeom>
          <a:solidFill>
            <a:schemeClr val="accent5">
              <a:lumOff val="24117"/>
            </a:schemeClr>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视频及直播技术</a:t>
            </a:r>
          </a:p>
        </p:txBody>
      </p:sp>
      <p:grpSp>
        <p:nvGrpSpPr>
          <p:cNvPr id="742" name="Rectangle: Rounded Corners 26"/>
          <p:cNvGrpSpPr/>
          <p:nvPr/>
        </p:nvGrpSpPr>
        <p:grpSpPr>
          <a:xfrm>
            <a:off x="6519933" y="4017259"/>
            <a:ext cx="558801" cy="558801"/>
            <a:chOff x="0" y="0"/>
            <a:chExt cx="558800" cy="558800"/>
          </a:xfrm>
        </p:grpSpPr>
        <p:sp>
          <p:nvSpPr>
            <p:cNvPr id="740"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41" name="04"/>
            <p:cNvSpPr txBox="1"/>
            <p:nvPr/>
          </p:nvSpPr>
          <p:spPr>
            <a:xfrm>
              <a:off x="27277" y="49530"/>
              <a:ext cx="504246"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04</a:t>
              </a:r>
            </a:p>
          </p:txBody>
        </p:sp>
      </p:grpSp>
      <p:sp>
        <p:nvSpPr>
          <p:cNvPr id="743" name="TextBox 27"/>
          <p:cNvSpPr txBox="1"/>
          <p:nvPr/>
        </p:nvSpPr>
        <p:spPr>
          <a:xfrm>
            <a:off x="7244208" y="4009590"/>
            <a:ext cx="3506171"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海媒辅助编辑工具</a:t>
            </a:r>
          </a:p>
        </p:txBody>
      </p:sp>
      <p:sp>
        <p:nvSpPr>
          <p:cNvPr id="744" name="TextBox 10"/>
          <p:cNvSpPr txBox="1"/>
          <p:nvPr/>
        </p:nvSpPr>
        <p:spPr>
          <a:xfrm>
            <a:off x="10448270" y="635704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727"/>
                                        </p:tgtEl>
                                        <p:attrNameLst>
                                          <p:attrName>style.visibility</p:attrName>
                                        </p:attrNameLst>
                                      </p:cBhvr>
                                      <p:to>
                                        <p:strVal val="visible"/>
                                      </p:to>
                                    </p:set>
                                    <p:anim calcmode="lin" valueType="num">
                                      <p:cBhvr>
                                        <p:cTn id="7" dur="500" fill="hold"/>
                                        <p:tgtEl>
                                          <p:spTgt spid="727"/>
                                        </p:tgtEl>
                                        <p:attrNameLst>
                                          <p:attrName>ppt_x</p:attrName>
                                        </p:attrNameLst>
                                      </p:cBhvr>
                                      <p:tavLst>
                                        <p:tav tm="0">
                                          <p:val>
                                            <p:strVal val="1+#ppt_w/2"/>
                                          </p:val>
                                        </p:tav>
                                        <p:tav tm="100000">
                                          <p:val>
                                            <p:strVal val="#ppt_x"/>
                                          </p:val>
                                        </p:tav>
                                      </p:tavLst>
                                    </p:anim>
                                    <p:anim calcmode="lin" valueType="num">
                                      <p:cBhvr>
                                        <p:cTn id="8" dur="500" fill="hold"/>
                                        <p:tgtEl>
                                          <p:spTgt spid="7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2" presetID="2" grpId="2" fill="hold">
                                  <p:stCondLst>
                                    <p:cond delay="0"/>
                                  </p:stCondLst>
                                  <p:iterate type="el" backwards="0">
                                    <p:tmAbs val="0"/>
                                  </p:iterate>
                                  <p:childTnLst>
                                    <p:set>
                                      <p:cBhvr>
                                        <p:cTn id="11" fill="hold"/>
                                        <p:tgtEl>
                                          <p:spTgt spid="730"/>
                                        </p:tgtEl>
                                        <p:attrNameLst>
                                          <p:attrName>style.visibility</p:attrName>
                                        </p:attrNameLst>
                                      </p:cBhvr>
                                      <p:to>
                                        <p:strVal val="visible"/>
                                      </p:to>
                                    </p:set>
                                    <p:anim calcmode="lin" valueType="num">
                                      <p:cBhvr>
                                        <p:cTn id="12" dur="500" fill="hold"/>
                                        <p:tgtEl>
                                          <p:spTgt spid="730"/>
                                        </p:tgtEl>
                                        <p:attrNameLst>
                                          <p:attrName>ppt_x</p:attrName>
                                        </p:attrNameLst>
                                      </p:cBhvr>
                                      <p:tavLst>
                                        <p:tav tm="0">
                                          <p:val>
                                            <p:strVal val="1+#ppt_w/2"/>
                                          </p:val>
                                        </p:tav>
                                        <p:tav tm="100000">
                                          <p:val>
                                            <p:strVal val="#ppt_x"/>
                                          </p:val>
                                        </p:tav>
                                      </p:tavLst>
                                    </p:anim>
                                    <p:anim calcmode="lin" valueType="num">
                                      <p:cBhvr>
                                        <p:cTn id="13" dur="500" fill="hold"/>
                                        <p:tgtEl>
                                          <p:spTgt spid="7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2" presetID="2" grpId="3" fill="hold">
                                  <p:stCondLst>
                                    <p:cond delay="0"/>
                                  </p:stCondLst>
                                  <p:iterate type="el" backwards="0">
                                    <p:tmAbs val="0"/>
                                  </p:iterate>
                                  <p:childTnLst>
                                    <p:set>
                                      <p:cBhvr>
                                        <p:cTn id="16" fill="hold"/>
                                        <p:tgtEl>
                                          <p:spTgt spid="731"/>
                                        </p:tgtEl>
                                        <p:attrNameLst>
                                          <p:attrName>style.visibility</p:attrName>
                                        </p:attrNameLst>
                                      </p:cBhvr>
                                      <p:to>
                                        <p:strVal val="visible"/>
                                      </p:to>
                                    </p:set>
                                    <p:anim calcmode="lin" valueType="num">
                                      <p:cBhvr>
                                        <p:cTn id="17" dur="500" fill="hold"/>
                                        <p:tgtEl>
                                          <p:spTgt spid="731"/>
                                        </p:tgtEl>
                                        <p:attrNameLst>
                                          <p:attrName>ppt_x</p:attrName>
                                        </p:attrNameLst>
                                      </p:cBhvr>
                                      <p:tavLst>
                                        <p:tav tm="0">
                                          <p:val>
                                            <p:strVal val="1+#ppt_w/2"/>
                                          </p:val>
                                        </p:tav>
                                        <p:tav tm="100000">
                                          <p:val>
                                            <p:strVal val="#ppt_x"/>
                                          </p:val>
                                        </p:tav>
                                      </p:tavLst>
                                    </p:anim>
                                    <p:anim calcmode="lin" valueType="num">
                                      <p:cBhvr>
                                        <p:cTn id="18" dur="500" fill="hold"/>
                                        <p:tgtEl>
                                          <p:spTgt spid="73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2" presetID="2" grpId="4" fill="hold">
                                  <p:stCondLst>
                                    <p:cond delay="0"/>
                                  </p:stCondLst>
                                  <p:iterate type="el" backwards="0">
                                    <p:tmAbs val="0"/>
                                  </p:iterate>
                                  <p:childTnLst>
                                    <p:set>
                                      <p:cBhvr>
                                        <p:cTn id="21" fill="hold"/>
                                        <p:tgtEl>
                                          <p:spTgt spid="734"/>
                                        </p:tgtEl>
                                        <p:attrNameLst>
                                          <p:attrName>style.visibility</p:attrName>
                                        </p:attrNameLst>
                                      </p:cBhvr>
                                      <p:to>
                                        <p:strVal val="visible"/>
                                      </p:to>
                                    </p:set>
                                    <p:anim calcmode="lin" valueType="num">
                                      <p:cBhvr>
                                        <p:cTn id="22" dur="500" fill="hold"/>
                                        <p:tgtEl>
                                          <p:spTgt spid="734"/>
                                        </p:tgtEl>
                                        <p:attrNameLst>
                                          <p:attrName>ppt_x</p:attrName>
                                        </p:attrNameLst>
                                      </p:cBhvr>
                                      <p:tavLst>
                                        <p:tav tm="0">
                                          <p:val>
                                            <p:strVal val="1+#ppt_w/2"/>
                                          </p:val>
                                        </p:tav>
                                        <p:tav tm="100000">
                                          <p:val>
                                            <p:strVal val="#ppt_x"/>
                                          </p:val>
                                        </p:tav>
                                      </p:tavLst>
                                    </p:anim>
                                    <p:anim calcmode="lin" valueType="num">
                                      <p:cBhvr>
                                        <p:cTn id="23" dur="500" fill="hold"/>
                                        <p:tgtEl>
                                          <p:spTgt spid="73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Class="entr" nodeType="afterEffect" presetSubtype="2" presetID="2" grpId="5" fill="hold">
                                  <p:stCondLst>
                                    <p:cond delay="0"/>
                                  </p:stCondLst>
                                  <p:iterate type="el" backwards="0">
                                    <p:tmAbs val="0"/>
                                  </p:iterate>
                                  <p:childTnLst>
                                    <p:set>
                                      <p:cBhvr>
                                        <p:cTn id="26" fill="hold"/>
                                        <p:tgtEl>
                                          <p:spTgt spid="735"/>
                                        </p:tgtEl>
                                        <p:attrNameLst>
                                          <p:attrName>style.visibility</p:attrName>
                                        </p:attrNameLst>
                                      </p:cBhvr>
                                      <p:to>
                                        <p:strVal val="visible"/>
                                      </p:to>
                                    </p:set>
                                    <p:anim calcmode="lin" valueType="num">
                                      <p:cBhvr>
                                        <p:cTn id="27" dur="500" fill="hold"/>
                                        <p:tgtEl>
                                          <p:spTgt spid="735"/>
                                        </p:tgtEl>
                                        <p:attrNameLst>
                                          <p:attrName>ppt_x</p:attrName>
                                        </p:attrNameLst>
                                      </p:cBhvr>
                                      <p:tavLst>
                                        <p:tav tm="0">
                                          <p:val>
                                            <p:strVal val="1+#ppt_w/2"/>
                                          </p:val>
                                        </p:tav>
                                        <p:tav tm="100000">
                                          <p:val>
                                            <p:strVal val="#ppt_x"/>
                                          </p:val>
                                        </p:tav>
                                      </p:tavLst>
                                    </p:anim>
                                    <p:anim calcmode="lin" valueType="num">
                                      <p:cBhvr>
                                        <p:cTn id="28" dur="500" fill="hold"/>
                                        <p:tgtEl>
                                          <p:spTgt spid="73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Class="entr" nodeType="afterEffect" presetSubtype="2" presetID="2" grpId="6" fill="hold">
                                  <p:stCondLst>
                                    <p:cond delay="0"/>
                                  </p:stCondLst>
                                  <p:iterate type="el" backwards="0">
                                    <p:tmAbs val="0"/>
                                  </p:iterate>
                                  <p:childTnLst>
                                    <p:set>
                                      <p:cBhvr>
                                        <p:cTn id="31" fill="hold"/>
                                        <p:tgtEl>
                                          <p:spTgt spid="738"/>
                                        </p:tgtEl>
                                        <p:attrNameLst>
                                          <p:attrName>style.visibility</p:attrName>
                                        </p:attrNameLst>
                                      </p:cBhvr>
                                      <p:to>
                                        <p:strVal val="visible"/>
                                      </p:to>
                                    </p:set>
                                    <p:anim calcmode="lin" valueType="num">
                                      <p:cBhvr>
                                        <p:cTn id="32" dur="500" fill="hold"/>
                                        <p:tgtEl>
                                          <p:spTgt spid="738"/>
                                        </p:tgtEl>
                                        <p:attrNameLst>
                                          <p:attrName>ppt_x</p:attrName>
                                        </p:attrNameLst>
                                      </p:cBhvr>
                                      <p:tavLst>
                                        <p:tav tm="0">
                                          <p:val>
                                            <p:strVal val="1+#ppt_w/2"/>
                                          </p:val>
                                        </p:tav>
                                        <p:tav tm="100000">
                                          <p:val>
                                            <p:strVal val="#ppt_x"/>
                                          </p:val>
                                        </p:tav>
                                      </p:tavLst>
                                    </p:anim>
                                    <p:anim calcmode="lin" valueType="num">
                                      <p:cBhvr>
                                        <p:cTn id="33" dur="500" fill="hold"/>
                                        <p:tgtEl>
                                          <p:spTgt spid="73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Class="entr" nodeType="afterEffect" presetSubtype="2" presetID="2" grpId="7" fill="hold">
                                  <p:stCondLst>
                                    <p:cond delay="0"/>
                                  </p:stCondLst>
                                  <p:iterate type="el" backwards="0">
                                    <p:tmAbs val="0"/>
                                  </p:iterate>
                                  <p:childTnLst>
                                    <p:set>
                                      <p:cBhvr>
                                        <p:cTn id="36" fill="hold"/>
                                        <p:tgtEl>
                                          <p:spTgt spid="739"/>
                                        </p:tgtEl>
                                        <p:attrNameLst>
                                          <p:attrName>style.visibility</p:attrName>
                                        </p:attrNameLst>
                                      </p:cBhvr>
                                      <p:to>
                                        <p:strVal val="visible"/>
                                      </p:to>
                                    </p:set>
                                    <p:anim calcmode="lin" valueType="num">
                                      <p:cBhvr>
                                        <p:cTn id="37" dur="500" fill="hold"/>
                                        <p:tgtEl>
                                          <p:spTgt spid="739"/>
                                        </p:tgtEl>
                                        <p:attrNameLst>
                                          <p:attrName>ppt_x</p:attrName>
                                        </p:attrNameLst>
                                      </p:cBhvr>
                                      <p:tavLst>
                                        <p:tav tm="0">
                                          <p:val>
                                            <p:strVal val="1+#ppt_w/2"/>
                                          </p:val>
                                        </p:tav>
                                        <p:tav tm="100000">
                                          <p:val>
                                            <p:strVal val="#ppt_x"/>
                                          </p:val>
                                        </p:tav>
                                      </p:tavLst>
                                    </p:anim>
                                    <p:anim calcmode="lin" valueType="num">
                                      <p:cBhvr>
                                        <p:cTn id="38" dur="500" fill="hold"/>
                                        <p:tgtEl>
                                          <p:spTgt spid="739"/>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Class="entr" nodeType="afterEffect" presetSubtype="2" presetID="2" grpId="8" fill="hold">
                                  <p:stCondLst>
                                    <p:cond delay="0"/>
                                  </p:stCondLst>
                                  <p:iterate type="el" backwards="0">
                                    <p:tmAbs val="0"/>
                                  </p:iterate>
                                  <p:childTnLst>
                                    <p:set>
                                      <p:cBhvr>
                                        <p:cTn id="41" fill="hold"/>
                                        <p:tgtEl>
                                          <p:spTgt spid="742"/>
                                        </p:tgtEl>
                                        <p:attrNameLst>
                                          <p:attrName>style.visibility</p:attrName>
                                        </p:attrNameLst>
                                      </p:cBhvr>
                                      <p:to>
                                        <p:strVal val="visible"/>
                                      </p:to>
                                    </p:set>
                                    <p:anim calcmode="lin" valueType="num">
                                      <p:cBhvr>
                                        <p:cTn id="42" dur="500" fill="hold"/>
                                        <p:tgtEl>
                                          <p:spTgt spid="742"/>
                                        </p:tgtEl>
                                        <p:attrNameLst>
                                          <p:attrName>ppt_x</p:attrName>
                                        </p:attrNameLst>
                                      </p:cBhvr>
                                      <p:tavLst>
                                        <p:tav tm="0">
                                          <p:val>
                                            <p:strVal val="1+#ppt_w/2"/>
                                          </p:val>
                                        </p:tav>
                                        <p:tav tm="100000">
                                          <p:val>
                                            <p:strVal val="#ppt_x"/>
                                          </p:val>
                                        </p:tav>
                                      </p:tavLst>
                                    </p:anim>
                                    <p:anim calcmode="lin" valueType="num">
                                      <p:cBhvr>
                                        <p:cTn id="43" dur="500" fill="hold"/>
                                        <p:tgtEl>
                                          <p:spTgt spid="742"/>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Class="entr" nodeType="afterEffect" presetSubtype="2" presetID="2" grpId="9" fill="hold">
                                  <p:stCondLst>
                                    <p:cond delay="0"/>
                                  </p:stCondLst>
                                  <p:iterate type="el" backwards="0">
                                    <p:tmAbs val="0"/>
                                  </p:iterate>
                                  <p:childTnLst>
                                    <p:set>
                                      <p:cBhvr>
                                        <p:cTn id="46" fill="hold"/>
                                        <p:tgtEl>
                                          <p:spTgt spid="743"/>
                                        </p:tgtEl>
                                        <p:attrNameLst>
                                          <p:attrName>style.visibility</p:attrName>
                                        </p:attrNameLst>
                                      </p:cBhvr>
                                      <p:to>
                                        <p:strVal val="visible"/>
                                      </p:to>
                                    </p:set>
                                    <p:anim calcmode="lin" valueType="num">
                                      <p:cBhvr>
                                        <p:cTn id="47" dur="500" fill="hold"/>
                                        <p:tgtEl>
                                          <p:spTgt spid="743"/>
                                        </p:tgtEl>
                                        <p:attrNameLst>
                                          <p:attrName>ppt_x</p:attrName>
                                        </p:attrNameLst>
                                      </p:cBhvr>
                                      <p:tavLst>
                                        <p:tav tm="0">
                                          <p:val>
                                            <p:strVal val="1+#ppt_w/2"/>
                                          </p:val>
                                        </p:tav>
                                        <p:tav tm="100000">
                                          <p:val>
                                            <p:strVal val="#ppt_x"/>
                                          </p:val>
                                        </p:tav>
                                      </p:tavLst>
                                    </p:anim>
                                    <p:anim calcmode="lin" valueType="num">
                                      <p:cBhvr>
                                        <p:cTn id="48" dur="500" fill="hold"/>
                                        <p:tgtEl>
                                          <p:spTgt spid="743"/>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Class="entr" nodeType="afterEffect" presetSubtype="4" presetID="2" grpId="10" fill="hold">
                                  <p:stCondLst>
                                    <p:cond delay="0"/>
                                  </p:stCondLst>
                                  <p:iterate type="el" backwards="0">
                                    <p:tmAbs val="0"/>
                                  </p:iterate>
                                  <p:childTnLst>
                                    <p:set>
                                      <p:cBhvr>
                                        <p:cTn id="51" fill="hold"/>
                                        <p:tgtEl>
                                          <p:spTgt spid="744"/>
                                        </p:tgtEl>
                                        <p:attrNameLst>
                                          <p:attrName>style.visibility</p:attrName>
                                        </p:attrNameLst>
                                      </p:cBhvr>
                                      <p:to>
                                        <p:strVal val="visible"/>
                                      </p:to>
                                    </p:set>
                                    <p:anim calcmode="lin" valueType="num">
                                      <p:cBhvr>
                                        <p:cTn id="52" dur="500" fill="hold"/>
                                        <p:tgtEl>
                                          <p:spTgt spid="744"/>
                                        </p:tgtEl>
                                        <p:attrNameLst>
                                          <p:attrName>ppt_x</p:attrName>
                                        </p:attrNameLst>
                                      </p:cBhvr>
                                      <p:tavLst>
                                        <p:tav tm="0">
                                          <p:val>
                                            <p:strVal val="#ppt_x"/>
                                          </p:val>
                                        </p:tav>
                                        <p:tav tm="100000">
                                          <p:val>
                                            <p:strVal val="#ppt_x"/>
                                          </p:val>
                                        </p:tav>
                                      </p:tavLst>
                                    </p:anim>
                                    <p:anim calcmode="lin" valueType="num">
                                      <p:cBhvr>
                                        <p:cTn id="53" dur="500" fill="hold"/>
                                        <p:tgtEl>
                                          <p:spTgt spid="7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4" grpId="4"/>
      <p:bldP build="whole" bldLvl="1" animBg="1" rev="0" advAuto="0" spid="739" grpId="7"/>
      <p:bldP build="whole" bldLvl="1" animBg="1" rev="0" advAuto="0" spid="727" grpId="1"/>
      <p:bldP build="whole" bldLvl="1" animBg="1" rev="0" advAuto="0" spid="735" grpId="5"/>
      <p:bldP build="whole" bldLvl="1" animBg="1" rev="0" advAuto="0" spid="731" grpId="3"/>
      <p:bldP build="whole" bldLvl="1" animBg="1" rev="0" advAuto="0" spid="742" grpId="8"/>
      <p:bldP build="whole" bldLvl="1" animBg="1" rev="0" advAuto="0" spid="744" grpId="10"/>
      <p:bldP build="whole" bldLvl="1" animBg="1" rev="0" advAuto="0" spid="738" grpId="6"/>
      <p:bldP build="whole" bldLvl="1" animBg="1" rev="0" advAuto="0" spid="730" grpId="2"/>
      <p:bldP build="whole" bldLvl="1" animBg="1" rev="0" advAuto="0" spid="743" grpId="9"/>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Rectangle 29"/>
          <p:cNvSpPr/>
          <p:nvPr/>
        </p:nvSpPr>
        <p:spPr>
          <a:xfrm>
            <a:off x="1334529" y="1357198"/>
            <a:ext cx="9415850" cy="4560427"/>
          </a:xfrm>
          <a:prstGeom prst="rect">
            <a:avLst/>
          </a:prstGeom>
          <a:solidFill>
            <a:srgbClr val="F2F2F2"/>
          </a:solidFill>
          <a:ln w="12700">
            <a:miter lim="400000"/>
          </a:ln>
        </p:spPr>
        <p:txBody>
          <a:bodyPr lIns="45719" rIns="45719" anchor="ctr"/>
          <a:lstStyle/>
          <a:p>
            <a:pPr algn="ctr">
              <a:defRPr>
                <a:solidFill>
                  <a:srgbClr val="404040"/>
                </a:solidFill>
              </a:defRPr>
            </a:pPr>
          </a:p>
        </p:txBody>
      </p:sp>
      <p:grpSp>
        <p:nvGrpSpPr>
          <p:cNvPr id="749" name="Rectangle: Rounded Corners 17"/>
          <p:cNvGrpSpPr/>
          <p:nvPr/>
        </p:nvGrpSpPr>
        <p:grpSpPr>
          <a:xfrm>
            <a:off x="1984437" y="2617566"/>
            <a:ext cx="695055" cy="558801"/>
            <a:chOff x="0" y="0"/>
            <a:chExt cx="695053" cy="558800"/>
          </a:xfrm>
        </p:grpSpPr>
        <p:sp>
          <p:nvSpPr>
            <p:cNvPr id="747" name="圆角矩形"/>
            <p:cNvSpPr/>
            <p:nvPr/>
          </p:nvSpPr>
          <p:spPr>
            <a:xfrm>
              <a:off x="0" y="0"/>
              <a:ext cx="695054"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48" name="01"/>
            <p:cNvSpPr txBox="1"/>
            <p:nvPr/>
          </p:nvSpPr>
          <p:spPr>
            <a:xfrm>
              <a:off x="27277" y="49530"/>
              <a:ext cx="640500"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01</a:t>
              </a:r>
            </a:p>
          </p:txBody>
        </p:sp>
      </p:grpSp>
      <p:sp>
        <p:nvSpPr>
          <p:cNvPr id="750" name="TextBox 18"/>
          <p:cNvSpPr txBox="1"/>
          <p:nvPr/>
        </p:nvSpPr>
        <p:spPr>
          <a:xfrm>
            <a:off x="2931137" y="2234652"/>
            <a:ext cx="2936239" cy="1386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404040"/>
                </a:solidFill>
              </a:defRPr>
            </a:pPr>
            <a:r>
              <a:t>CaptionMaker&amp;MacCaption</a:t>
            </a:r>
          </a:p>
          <a:p>
            <a:pPr>
              <a:defRPr sz="2800">
                <a:solidFill>
                  <a:srgbClr val="404040"/>
                </a:solidFill>
              </a:defRPr>
            </a:pPr>
            <a:r>
              <a:t>字幕制作软件</a:t>
            </a:r>
          </a:p>
        </p:txBody>
      </p:sp>
      <p:grpSp>
        <p:nvGrpSpPr>
          <p:cNvPr id="753" name="Rectangle: Rounded Corners 20"/>
          <p:cNvGrpSpPr/>
          <p:nvPr/>
        </p:nvGrpSpPr>
        <p:grpSpPr>
          <a:xfrm>
            <a:off x="1984437" y="4125745"/>
            <a:ext cx="695055" cy="558801"/>
            <a:chOff x="0" y="0"/>
            <a:chExt cx="695053" cy="558800"/>
          </a:xfrm>
        </p:grpSpPr>
        <p:sp>
          <p:nvSpPr>
            <p:cNvPr id="751" name="圆角矩形"/>
            <p:cNvSpPr/>
            <p:nvPr/>
          </p:nvSpPr>
          <p:spPr>
            <a:xfrm>
              <a:off x="0" y="0"/>
              <a:ext cx="695054"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52" name="02"/>
            <p:cNvSpPr txBox="1"/>
            <p:nvPr/>
          </p:nvSpPr>
          <p:spPr>
            <a:xfrm>
              <a:off x="27277" y="49530"/>
              <a:ext cx="640500"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02</a:t>
              </a:r>
            </a:p>
          </p:txBody>
        </p:sp>
      </p:grpSp>
      <p:sp>
        <p:nvSpPr>
          <p:cNvPr id="754" name="TextBox 21"/>
          <p:cNvSpPr txBox="1"/>
          <p:nvPr/>
        </p:nvSpPr>
        <p:spPr>
          <a:xfrm>
            <a:off x="2931137" y="3910986"/>
            <a:ext cx="2936239" cy="942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404040"/>
                </a:solidFill>
              </a:defRPr>
            </a:pPr>
            <a:r>
              <a:t>Vantage</a:t>
            </a:r>
            <a:r>
              <a:t>系统</a:t>
            </a:r>
          </a:p>
          <a:p>
            <a:pPr>
              <a:defRPr sz="2400">
                <a:solidFill>
                  <a:srgbClr val="404040"/>
                </a:solidFill>
              </a:defRPr>
            </a:pPr>
            <a:r>
              <a:t>社交媒体快速发布</a:t>
            </a:r>
          </a:p>
        </p:txBody>
      </p:sp>
      <p:grpSp>
        <p:nvGrpSpPr>
          <p:cNvPr id="757" name="Rectangle: Rounded Corners 23"/>
          <p:cNvGrpSpPr/>
          <p:nvPr/>
        </p:nvGrpSpPr>
        <p:grpSpPr>
          <a:xfrm>
            <a:off x="6519933" y="1869000"/>
            <a:ext cx="558801" cy="558801"/>
            <a:chOff x="0" y="0"/>
            <a:chExt cx="558800" cy="558800"/>
          </a:xfrm>
        </p:grpSpPr>
        <p:sp>
          <p:nvSpPr>
            <p:cNvPr id="755"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56" name="03"/>
            <p:cNvSpPr txBox="1"/>
            <p:nvPr/>
          </p:nvSpPr>
          <p:spPr>
            <a:xfrm>
              <a:off x="27277" y="49530"/>
              <a:ext cx="504246"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03</a:t>
              </a:r>
            </a:p>
          </p:txBody>
        </p:sp>
      </p:grpSp>
      <p:sp>
        <p:nvSpPr>
          <p:cNvPr id="758" name="TextBox 24"/>
          <p:cNvSpPr txBox="1"/>
          <p:nvPr/>
        </p:nvSpPr>
        <p:spPr>
          <a:xfrm>
            <a:off x="7244208" y="1640568"/>
            <a:ext cx="3534248"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404040"/>
                </a:solidFill>
              </a:defRPr>
            </a:pPr>
            <a:r>
              <a:t>Aspera</a:t>
            </a:r>
            <a:r>
              <a:t>系统</a:t>
            </a:r>
          </a:p>
          <a:p>
            <a:pPr>
              <a:defRPr sz="2800">
                <a:solidFill>
                  <a:srgbClr val="404040"/>
                </a:solidFill>
              </a:defRPr>
            </a:pPr>
            <a:r>
              <a:t>文件全球快速传输</a:t>
            </a:r>
          </a:p>
        </p:txBody>
      </p:sp>
      <p:grpSp>
        <p:nvGrpSpPr>
          <p:cNvPr id="761" name="Rectangle: Rounded Corners 26"/>
          <p:cNvGrpSpPr/>
          <p:nvPr/>
        </p:nvGrpSpPr>
        <p:grpSpPr>
          <a:xfrm>
            <a:off x="6519933" y="3377179"/>
            <a:ext cx="558801" cy="558801"/>
            <a:chOff x="0" y="0"/>
            <a:chExt cx="558800" cy="558800"/>
          </a:xfrm>
        </p:grpSpPr>
        <p:sp>
          <p:nvSpPr>
            <p:cNvPr id="759"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60" name="04"/>
            <p:cNvSpPr txBox="1"/>
            <p:nvPr/>
          </p:nvSpPr>
          <p:spPr>
            <a:xfrm>
              <a:off x="27277" y="49530"/>
              <a:ext cx="504246"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04</a:t>
              </a:r>
            </a:p>
          </p:txBody>
        </p:sp>
      </p:grpSp>
      <p:sp>
        <p:nvSpPr>
          <p:cNvPr id="762" name="TextBox 27"/>
          <p:cNvSpPr txBox="1"/>
          <p:nvPr/>
        </p:nvSpPr>
        <p:spPr>
          <a:xfrm>
            <a:off x="7244208" y="3369510"/>
            <a:ext cx="3506171" cy="87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404040"/>
                </a:solidFill>
              </a:defRPr>
            </a:pPr>
            <a:r>
              <a:t>对象存储</a:t>
            </a:r>
          </a:p>
          <a:p>
            <a:pPr>
              <a:defRPr sz="2000">
                <a:solidFill>
                  <a:srgbClr val="404040"/>
                </a:solidFill>
              </a:defRPr>
            </a:pPr>
            <a:r>
              <a:t>海量、高可靠性、安全存储</a:t>
            </a:r>
          </a:p>
        </p:txBody>
      </p:sp>
      <p:sp>
        <p:nvSpPr>
          <p:cNvPr id="763" name="TextBox 1"/>
          <p:cNvSpPr txBox="1"/>
          <p:nvPr/>
        </p:nvSpPr>
        <p:spPr>
          <a:xfrm>
            <a:off x="2034273" y="128191"/>
            <a:ext cx="8562097" cy="6375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3600">
                <a:ln w="22225">
                  <a:solidFill>
                    <a:schemeClr val="accent2">
                      <a:lumOff val="-8235"/>
                    </a:schemeClr>
                  </a:solidFill>
                </a:ln>
                <a:solidFill>
                  <a:schemeClr val="accent2">
                    <a:lumOff val="-8235"/>
                  </a:schemeClr>
                </a:solidFill>
              </a:defRPr>
            </a:pPr>
            <a:r>
              <a:t>03</a:t>
            </a:r>
            <a:r>
              <a:t> 视频及直播技术</a:t>
            </a:r>
          </a:p>
        </p:txBody>
      </p:sp>
      <p:sp>
        <p:nvSpPr>
          <p:cNvPr id="764" name="TextBox 27"/>
          <p:cNvSpPr txBox="1"/>
          <p:nvPr/>
        </p:nvSpPr>
        <p:spPr>
          <a:xfrm>
            <a:off x="7244208" y="4734302"/>
            <a:ext cx="3506171"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rgbClr val="404040"/>
                </a:solidFill>
              </a:defRPr>
            </a:pPr>
            <a:r>
              <a:t>4K</a:t>
            </a:r>
            <a:r>
              <a:t>网络直播</a:t>
            </a:r>
          </a:p>
          <a:p>
            <a:pPr>
              <a:defRPr sz="2000">
                <a:solidFill>
                  <a:srgbClr val="404040"/>
                </a:solidFill>
              </a:defRPr>
            </a:pPr>
            <a:r>
              <a:t>3840</a:t>
            </a:r>
            <a:r>
              <a:t>*</a:t>
            </a:r>
            <a:r>
              <a:t>2160</a:t>
            </a:r>
            <a:r>
              <a:t>、</a:t>
            </a:r>
            <a:r>
              <a:t>50/60fps</a:t>
            </a:r>
            <a:r>
              <a:t>、</a:t>
            </a:r>
            <a:r>
              <a:t>HDR</a:t>
            </a:r>
            <a:r>
              <a:t>高动态 </a:t>
            </a:r>
          </a:p>
        </p:txBody>
      </p:sp>
      <p:grpSp>
        <p:nvGrpSpPr>
          <p:cNvPr id="767" name="Rectangle: Rounded Corners 23"/>
          <p:cNvGrpSpPr/>
          <p:nvPr/>
        </p:nvGrpSpPr>
        <p:grpSpPr>
          <a:xfrm>
            <a:off x="6535173" y="4878899"/>
            <a:ext cx="558801" cy="558801"/>
            <a:chOff x="0" y="0"/>
            <a:chExt cx="558800" cy="558800"/>
          </a:xfrm>
        </p:grpSpPr>
        <p:sp>
          <p:nvSpPr>
            <p:cNvPr id="765"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sz="2400">
                  <a:solidFill>
                    <a:srgbClr val="404040"/>
                  </a:solidFill>
                </a:defRPr>
              </a:pPr>
            </a:p>
          </p:txBody>
        </p:sp>
        <p:sp>
          <p:nvSpPr>
            <p:cNvPr id="766" name="05"/>
            <p:cNvSpPr txBox="1"/>
            <p:nvPr/>
          </p:nvSpPr>
          <p:spPr>
            <a:xfrm>
              <a:off x="27277" y="49530"/>
              <a:ext cx="504246"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400">
                  <a:solidFill>
                    <a:srgbClr val="404040"/>
                  </a:solidFill>
                </a:defRPr>
              </a:pPr>
              <a:r>
                <a:t>0</a:t>
              </a:r>
              <a:r>
                <a:t>5</a:t>
              </a:r>
            </a:p>
          </p:txBody>
        </p:sp>
      </p:grpSp>
      <p:sp>
        <p:nvSpPr>
          <p:cNvPr id="768"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763"/>
                                        </p:tgtEl>
                                        <p:attrNameLst>
                                          <p:attrName>style.visibility</p:attrName>
                                        </p:attrNameLst>
                                      </p:cBhvr>
                                      <p:to>
                                        <p:strVal val="visible"/>
                                      </p:to>
                                    </p:set>
                                    <p:animEffect filter="wipe(left)" transition="in">
                                      <p:cBhvr>
                                        <p:cTn id="7" dur="500"/>
                                        <p:tgtEl>
                                          <p:spTgt spid="76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 grpId="2" fill="hold">
                                  <p:stCondLst>
                                    <p:cond delay="0"/>
                                  </p:stCondLst>
                                  <p:iterate type="el" backwards="0">
                                    <p:tmAbs val="0"/>
                                  </p:iterate>
                                  <p:childTnLst>
                                    <p:set>
                                      <p:cBhvr>
                                        <p:cTn id="11" fill="hold"/>
                                        <p:tgtEl>
                                          <p:spTgt spid="746"/>
                                        </p:tgtEl>
                                        <p:attrNameLst>
                                          <p:attrName>style.visibility</p:attrName>
                                        </p:attrNameLst>
                                      </p:cBhvr>
                                      <p:to>
                                        <p:strVal val="visible"/>
                                      </p:to>
                                    </p:set>
                                    <p:anim calcmode="lin" valueType="num">
                                      <p:cBhvr>
                                        <p:cTn id="12" dur="500" fill="hold"/>
                                        <p:tgtEl>
                                          <p:spTgt spid="746"/>
                                        </p:tgtEl>
                                        <p:attrNameLst>
                                          <p:attrName>ppt_x</p:attrName>
                                        </p:attrNameLst>
                                      </p:cBhvr>
                                      <p:tavLst>
                                        <p:tav tm="0">
                                          <p:val>
                                            <p:strVal val="1+#ppt_w/2"/>
                                          </p:val>
                                        </p:tav>
                                        <p:tav tm="100000">
                                          <p:val>
                                            <p:strVal val="#ppt_x"/>
                                          </p:val>
                                        </p:tav>
                                      </p:tavLst>
                                    </p:anim>
                                    <p:anim calcmode="lin" valueType="num">
                                      <p:cBhvr>
                                        <p:cTn id="13" dur="500" fill="hold"/>
                                        <p:tgtEl>
                                          <p:spTgt spid="74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Class="entr" nodeType="afterEffect" presetSubtype="2" presetID="2" grpId="3" fill="hold">
                                  <p:stCondLst>
                                    <p:cond delay="0"/>
                                  </p:stCondLst>
                                  <p:iterate type="el" backwards="0">
                                    <p:tmAbs val="0"/>
                                  </p:iterate>
                                  <p:childTnLst>
                                    <p:set>
                                      <p:cBhvr>
                                        <p:cTn id="16" fill="hold"/>
                                        <p:tgtEl>
                                          <p:spTgt spid="754"/>
                                        </p:tgtEl>
                                        <p:attrNameLst>
                                          <p:attrName>style.visibility</p:attrName>
                                        </p:attrNameLst>
                                      </p:cBhvr>
                                      <p:to>
                                        <p:strVal val="visible"/>
                                      </p:to>
                                    </p:set>
                                    <p:anim calcmode="lin" valueType="num">
                                      <p:cBhvr>
                                        <p:cTn id="17" dur="500" fill="hold"/>
                                        <p:tgtEl>
                                          <p:spTgt spid="754"/>
                                        </p:tgtEl>
                                        <p:attrNameLst>
                                          <p:attrName>ppt_x</p:attrName>
                                        </p:attrNameLst>
                                      </p:cBhvr>
                                      <p:tavLst>
                                        <p:tav tm="0">
                                          <p:val>
                                            <p:strVal val="1+#ppt_w/2"/>
                                          </p:val>
                                        </p:tav>
                                        <p:tav tm="100000">
                                          <p:val>
                                            <p:strVal val="#ppt_x"/>
                                          </p:val>
                                        </p:tav>
                                      </p:tavLst>
                                    </p:anim>
                                    <p:anim calcmode="lin" valueType="num">
                                      <p:cBhvr>
                                        <p:cTn id="18" dur="500" fill="hold"/>
                                        <p:tgtEl>
                                          <p:spTgt spid="754"/>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Class="entr" nodeType="afterEffect" presetSubtype="2" presetID="2" grpId="4" fill="hold">
                                  <p:stCondLst>
                                    <p:cond delay="0"/>
                                  </p:stCondLst>
                                  <p:iterate type="el" backwards="0">
                                    <p:tmAbs val="0"/>
                                  </p:iterate>
                                  <p:childTnLst>
                                    <p:set>
                                      <p:cBhvr>
                                        <p:cTn id="21" fill="hold"/>
                                        <p:tgtEl>
                                          <p:spTgt spid="757"/>
                                        </p:tgtEl>
                                        <p:attrNameLst>
                                          <p:attrName>style.visibility</p:attrName>
                                        </p:attrNameLst>
                                      </p:cBhvr>
                                      <p:to>
                                        <p:strVal val="visible"/>
                                      </p:to>
                                    </p:set>
                                    <p:anim calcmode="lin" valueType="num">
                                      <p:cBhvr>
                                        <p:cTn id="22" dur="500" fill="hold"/>
                                        <p:tgtEl>
                                          <p:spTgt spid="757"/>
                                        </p:tgtEl>
                                        <p:attrNameLst>
                                          <p:attrName>ppt_x</p:attrName>
                                        </p:attrNameLst>
                                      </p:cBhvr>
                                      <p:tavLst>
                                        <p:tav tm="0">
                                          <p:val>
                                            <p:strVal val="1+#ppt_w/2"/>
                                          </p:val>
                                        </p:tav>
                                        <p:tav tm="100000">
                                          <p:val>
                                            <p:strVal val="#ppt_x"/>
                                          </p:val>
                                        </p:tav>
                                      </p:tavLst>
                                    </p:anim>
                                    <p:anim calcmode="lin" valueType="num">
                                      <p:cBhvr>
                                        <p:cTn id="23" dur="500" fill="hold"/>
                                        <p:tgtEl>
                                          <p:spTgt spid="75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Class="entr" nodeType="afterEffect" presetSubtype="2" presetID="2" grpId="5" fill="hold">
                                  <p:stCondLst>
                                    <p:cond delay="0"/>
                                  </p:stCondLst>
                                  <p:iterate type="el" backwards="0">
                                    <p:tmAbs val="0"/>
                                  </p:iterate>
                                  <p:childTnLst>
                                    <p:set>
                                      <p:cBhvr>
                                        <p:cTn id="26" fill="hold"/>
                                        <p:tgtEl>
                                          <p:spTgt spid="758"/>
                                        </p:tgtEl>
                                        <p:attrNameLst>
                                          <p:attrName>style.visibility</p:attrName>
                                        </p:attrNameLst>
                                      </p:cBhvr>
                                      <p:to>
                                        <p:strVal val="visible"/>
                                      </p:to>
                                    </p:set>
                                    <p:anim calcmode="lin" valueType="num">
                                      <p:cBhvr>
                                        <p:cTn id="27" dur="500" fill="hold"/>
                                        <p:tgtEl>
                                          <p:spTgt spid="758"/>
                                        </p:tgtEl>
                                        <p:attrNameLst>
                                          <p:attrName>ppt_x</p:attrName>
                                        </p:attrNameLst>
                                      </p:cBhvr>
                                      <p:tavLst>
                                        <p:tav tm="0">
                                          <p:val>
                                            <p:strVal val="1+#ppt_w/2"/>
                                          </p:val>
                                        </p:tav>
                                        <p:tav tm="100000">
                                          <p:val>
                                            <p:strVal val="#ppt_x"/>
                                          </p:val>
                                        </p:tav>
                                      </p:tavLst>
                                    </p:anim>
                                    <p:anim calcmode="lin" valueType="num">
                                      <p:cBhvr>
                                        <p:cTn id="28" dur="500" fill="hold"/>
                                        <p:tgtEl>
                                          <p:spTgt spid="758"/>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Class="entr" nodeType="afterEffect" presetSubtype="2" presetID="2" grpId="6" fill="hold">
                                  <p:stCondLst>
                                    <p:cond delay="0"/>
                                  </p:stCondLst>
                                  <p:iterate type="el" backwards="0">
                                    <p:tmAbs val="0"/>
                                  </p:iterate>
                                  <p:childTnLst>
                                    <p:set>
                                      <p:cBhvr>
                                        <p:cTn id="31" fill="hold"/>
                                        <p:tgtEl>
                                          <p:spTgt spid="761"/>
                                        </p:tgtEl>
                                        <p:attrNameLst>
                                          <p:attrName>style.visibility</p:attrName>
                                        </p:attrNameLst>
                                      </p:cBhvr>
                                      <p:to>
                                        <p:strVal val="visible"/>
                                      </p:to>
                                    </p:set>
                                    <p:anim calcmode="lin" valueType="num">
                                      <p:cBhvr>
                                        <p:cTn id="32" dur="500" fill="hold"/>
                                        <p:tgtEl>
                                          <p:spTgt spid="761"/>
                                        </p:tgtEl>
                                        <p:attrNameLst>
                                          <p:attrName>ppt_x</p:attrName>
                                        </p:attrNameLst>
                                      </p:cBhvr>
                                      <p:tavLst>
                                        <p:tav tm="0">
                                          <p:val>
                                            <p:strVal val="1+#ppt_w/2"/>
                                          </p:val>
                                        </p:tav>
                                        <p:tav tm="100000">
                                          <p:val>
                                            <p:strVal val="#ppt_x"/>
                                          </p:val>
                                        </p:tav>
                                      </p:tavLst>
                                    </p:anim>
                                    <p:anim calcmode="lin" valueType="num">
                                      <p:cBhvr>
                                        <p:cTn id="33" dur="500" fill="hold"/>
                                        <p:tgtEl>
                                          <p:spTgt spid="761"/>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Class="entr" nodeType="afterEffect" presetSubtype="2" presetID="2" grpId="7" fill="hold">
                                  <p:stCondLst>
                                    <p:cond delay="0"/>
                                  </p:stCondLst>
                                  <p:iterate type="el" backwards="0">
                                    <p:tmAbs val="0"/>
                                  </p:iterate>
                                  <p:childTnLst>
                                    <p:set>
                                      <p:cBhvr>
                                        <p:cTn id="36" fill="hold"/>
                                        <p:tgtEl>
                                          <p:spTgt spid="762"/>
                                        </p:tgtEl>
                                        <p:attrNameLst>
                                          <p:attrName>style.visibility</p:attrName>
                                        </p:attrNameLst>
                                      </p:cBhvr>
                                      <p:to>
                                        <p:strVal val="visible"/>
                                      </p:to>
                                    </p:set>
                                    <p:anim calcmode="lin" valueType="num">
                                      <p:cBhvr>
                                        <p:cTn id="37" dur="500" fill="hold"/>
                                        <p:tgtEl>
                                          <p:spTgt spid="762"/>
                                        </p:tgtEl>
                                        <p:attrNameLst>
                                          <p:attrName>ppt_x</p:attrName>
                                        </p:attrNameLst>
                                      </p:cBhvr>
                                      <p:tavLst>
                                        <p:tav tm="0">
                                          <p:val>
                                            <p:strVal val="1+#ppt_w/2"/>
                                          </p:val>
                                        </p:tav>
                                        <p:tav tm="100000">
                                          <p:val>
                                            <p:strVal val="#ppt_x"/>
                                          </p:val>
                                        </p:tav>
                                      </p:tavLst>
                                    </p:anim>
                                    <p:anim calcmode="lin" valueType="num">
                                      <p:cBhvr>
                                        <p:cTn id="38" dur="500" fill="hold"/>
                                        <p:tgtEl>
                                          <p:spTgt spid="762"/>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Class="entr" nodeType="afterEffect" presetSubtype="2" presetID="2" grpId="8" fill="hold">
                                  <p:stCondLst>
                                    <p:cond delay="0"/>
                                  </p:stCondLst>
                                  <p:iterate type="el" backwards="0">
                                    <p:tmAbs val="0"/>
                                  </p:iterate>
                                  <p:childTnLst>
                                    <p:set>
                                      <p:cBhvr>
                                        <p:cTn id="41" fill="hold"/>
                                        <p:tgtEl>
                                          <p:spTgt spid="764"/>
                                        </p:tgtEl>
                                        <p:attrNameLst>
                                          <p:attrName>style.visibility</p:attrName>
                                        </p:attrNameLst>
                                      </p:cBhvr>
                                      <p:to>
                                        <p:strVal val="visible"/>
                                      </p:to>
                                    </p:set>
                                    <p:anim calcmode="lin" valueType="num">
                                      <p:cBhvr>
                                        <p:cTn id="42" dur="500" fill="hold"/>
                                        <p:tgtEl>
                                          <p:spTgt spid="764"/>
                                        </p:tgtEl>
                                        <p:attrNameLst>
                                          <p:attrName>ppt_x</p:attrName>
                                        </p:attrNameLst>
                                      </p:cBhvr>
                                      <p:tavLst>
                                        <p:tav tm="0">
                                          <p:val>
                                            <p:strVal val="1+#ppt_w/2"/>
                                          </p:val>
                                        </p:tav>
                                        <p:tav tm="100000">
                                          <p:val>
                                            <p:strVal val="#ppt_x"/>
                                          </p:val>
                                        </p:tav>
                                      </p:tavLst>
                                    </p:anim>
                                    <p:anim calcmode="lin" valueType="num">
                                      <p:cBhvr>
                                        <p:cTn id="43" dur="500" fill="hold"/>
                                        <p:tgtEl>
                                          <p:spTgt spid="764"/>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Class="entr" nodeType="afterEffect" presetSubtype="2" presetID="2" grpId="9" fill="hold">
                                  <p:stCondLst>
                                    <p:cond delay="0"/>
                                  </p:stCondLst>
                                  <p:iterate type="el" backwards="0">
                                    <p:tmAbs val="0"/>
                                  </p:iterate>
                                  <p:childTnLst>
                                    <p:set>
                                      <p:cBhvr>
                                        <p:cTn id="46" fill="hold"/>
                                        <p:tgtEl>
                                          <p:spTgt spid="767"/>
                                        </p:tgtEl>
                                        <p:attrNameLst>
                                          <p:attrName>style.visibility</p:attrName>
                                        </p:attrNameLst>
                                      </p:cBhvr>
                                      <p:to>
                                        <p:strVal val="visible"/>
                                      </p:to>
                                    </p:set>
                                    <p:anim calcmode="lin" valueType="num">
                                      <p:cBhvr>
                                        <p:cTn id="47" dur="500" fill="hold"/>
                                        <p:tgtEl>
                                          <p:spTgt spid="767"/>
                                        </p:tgtEl>
                                        <p:attrNameLst>
                                          <p:attrName>ppt_x</p:attrName>
                                        </p:attrNameLst>
                                      </p:cBhvr>
                                      <p:tavLst>
                                        <p:tav tm="0">
                                          <p:val>
                                            <p:strVal val="1+#ppt_w/2"/>
                                          </p:val>
                                        </p:tav>
                                        <p:tav tm="100000">
                                          <p:val>
                                            <p:strVal val="#ppt_x"/>
                                          </p:val>
                                        </p:tav>
                                      </p:tavLst>
                                    </p:anim>
                                    <p:anim calcmode="lin" valueType="num">
                                      <p:cBhvr>
                                        <p:cTn id="48" dur="500" fill="hold"/>
                                        <p:tgtEl>
                                          <p:spTgt spid="767"/>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Class="entr" nodeType="afterEffect" presetSubtype="2" presetID="2" grpId="10" fill="hold">
                                  <p:stCondLst>
                                    <p:cond delay="0"/>
                                  </p:stCondLst>
                                  <p:iterate type="el" backwards="0">
                                    <p:tmAbs val="0"/>
                                  </p:iterate>
                                  <p:childTnLst>
                                    <p:set>
                                      <p:cBhvr>
                                        <p:cTn id="51" fill="hold"/>
                                        <p:tgtEl>
                                          <p:spTgt spid="749"/>
                                        </p:tgtEl>
                                        <p:attrNameLst>
                                          <p:attrName>style.visibility</p:attrName>
                                        </p:attrNameLst>
                                      </p:cBhvr>
                                      <p:to>
                                        <p:strVal val="visible"/>
                                      </p:to>
                                    </p:set>
                                    <p:anim calcmode="lin" valueType="num">
                                      <p:cBhvr>
                                        <p:cTn id="52" dur="500" fill="hold"/>
                                        <p:tgtEl>
                                          <p:spTgt spid="749"/>
                                        </p:tgtEl>
                                        <p:attrNameLst>
                                          <p:attrName>ppt_x</p:attrName>
                                        </p:attrNameLst>
                                      </p:cBhvr>
                                      <p:tavLst>
                                        <p:tav tm="0">
                                          <p:val>
                                            <p:strVal val="1+#ppt_w/2"/>
                                          </p:val>
                                        </p:tav>
                                        <p:tav tm="100000">
                                          <p:val>
                                            <p:strVal val="#ppt_x"/>
                                          </p:val>
                                        </p:tav>
                                      </p:tavLst>
                                    </p:anim>
                                    <p:anim calcmode="lin" valueType="num">
                                      <p:cBhvr>
                                        <p:cTn id="53" dur="500" fill="hold"/>
                                        <p:tgtEl>
                                          <p:spTgt spid="749"/>
                                        </p:tgtEl>
                                        <p:attrNameLst>
                                          <p:attrName>ppt_y</p:attrName>
                                        </p:attrNameLst>
                                      </p:cBhvr>
                                      <p:tavLst>
                                        <p:tav tm="0">
                                          <p:val>
                                            <p:strVal val="#ppt_y"/>
                                          </p:val>
                                        </p:tav>
                                        <p:tav tm="100000">
                                          <p:val>
                                            <p:strVal val="#ppt_y"/>
                                          </p:val>
                                        </p:tav>
                                      </p:tavLst>
                                    </p:anim>
                                  </p:childTnLst>
                                </p:cTn>
                              </p:par>
                            </p:childTnLst>
                          </p:cTn>
                        </p:par>
                        <p:par>
                          <p:cTn id="54" fill="hold">
                            <p:stCondLst>
                              <p:cond delay="4500"/>
                            </p:stCondLst>
                            <p:childTnLst>
                              <p:par>
                                <p:cTn id="55" presetClass="entr" nodeType="afterEffect" presetSubtype="2" presetID="2" grpId="11" fill="hold">
                                  <p:stCondLst>
                                    <p:cond delay="0"/>
                                  </p:stCondLst>
                                  <p:iterate type="el" backwards="0">
                                    <p:tmAbs val="0"/>
                                  </p:iterate>
                                  <p:childTnLst>
                                    <p:set>
                                      <p:cBhvr>
                                        <p:cTn id="56" fill="hold"/>
                                        <p:tgtEl>
                                          <p:spTgt spid="750"/>
                                        </p:tgtEl>
                                        <p:attrNameLst>
                                          <p:attrName>style.visibility</p:attrName>
                                        </p:attrNameLst>
                                      </p:cBhvr>
                                      <p:to>
                                        <p:strVal val="visible"/>
                                      </p:to>
                                    </p:set>
                                    <p:anim calcmode="lin" valueType="num">
                                      <p:cBhvr>
                                        <p:cTn id="57" dur="500" fill="hold"/>
                                        <p:tgtEl>
                                          <p:spTgt spid="750"/>
                                        </p:tgtEl>
                                        <p:attrNameLst>
                                          <p:attrName>ppt_x</p:attrName>
                                        </p:attrNameLst>
                                      </p:cBhvr>
                                      <p:tavLst>
                                        <p:tav tm="0">
                                          <p:val>
                                            <p:strVal val="1+#ppt_w/2"/>
                                          </p:val>
                                        </p:tav>
                                        <p:tav tm="100000">
                                          <p:val>
                                            <p:strVal val="#ppt_x"/>
                                          </p:val>
                                        </p:tav>
                                      </p:tavLst>
                                    </p:anim>
                                    <p:anim calcmode="lin" valueType="num">
                                      <p:cBhvr>
                                        <p:cTn id="58" dur="500" fill="hold"/>
                                        <p:tgtEl>
                                          <p:spTgt spid="750"/>
                                        </p:tgtEl>
                                        <p:attrNameLst>
                                          <p:attrName>ppt_y</p:attrName>
                                        </p:attrNameLst>
                                      </p:cBhvr>
                                      <p:tavLst>
                                        <p:tav tm="0">
                                          <p:val>
                                            <p:strVal val="#ppt_y"/>
                                          </p:val>
                                        </p:tav>
                                        <p:tav tm="100000">
                                          <p:val>
                                            <p:strVal val="#ppt_y"/>
                                          </p:val>
                                        </p:tav>
                                      </p:tavLst>
                                    </p:anim>
                                  </p:childTnLst>
                                </p:cTn>
                              </p:par>
                            </p:childTnLst>
                          </p:cTn>
                        </p:par>
                        <p:par>
                          <p:cTn id="59" fill="hold">
                            <p:stCondLst>
                              <p:cond delay="5000"/>
                            </p:stCondLst>
                            <p:childTnLst>
                              <p:par>
                                <p:cTn id="60" presetClass="entr" nodeType="afterEffect" presetSubtype="2" presetID="2" grpId="12" fill="hold">
                                  <p:stCondLst>
                                    <p:cond delay="0"/>
                                  </p:stCondLst>
                                  <p:iterate type="el" backwards="0">
                                    <p:tmAbs val="0"/>
                                  </p:iterate>
                                  <p:childTnLst>
                                    <p:set>
                                      <p:cBhvr>
                                        <p:cTn id="61" fill="hold"/>
                                        <p:tgtEl>
                                          <p:spTgt spid="753"/>
                                        </p:tgtEl>
                                        <p:attrNameLst>
                                          <p:attrName>style.visibility</p:attrName>
                                        </p:attrNameLst>
                                      </p:cBhvr>
                                      <p:to>
                                        <p:strVal val="visible"/>
                                      </p:to>
                                    </p:set>
                                    <p:anim calcmode="lin" valueType="num">
                                      <p:cBhvr>
                                        <p:cTn id="62" dur="500" fill="hold"/>
                                        <p:tgtEl>
                                          <p:spTgt spid="753"/>
                                        </p:tgtEl>
                                        <p:attrNameLst>
                                          <p:attrName>ppt_x</p:attrName>
                                        </p:attrNameLst>
                                      </p:cBhvr>
                                      <p:tavLst>
                                        <p:tav tm="0">
                                          <p:val>
                                            <p:strVal val="1+#ppt_w/2"/>
                                          </p:val>
                                        </p:tav>
                                        <p:tav tm="100000">
                                          <p:val>
                                            <p:strVal val="#ppt_x"/>
                                          </p:val>
                                        </p:tav>
                                      </p:tavLst>
                                    </p:anim>
                                    <p:anim calcmode="lin" valueType="num">
                                      <p:cBhvr>
                                        <p:cTn id="63" dur="500" fill="hold"/>
                                        <p:tgtEl>
                                          <p:spTgt spid="753"/>
                                        </p:tgtEl>
                                        <p:attrNameLst>
                                          <p:attrName>ppt_y</p:attrName>
                                        </p:attrNameLst>
                                      </p:cBhvr>
                                      <p:tavLst>
                                        <p:tav tm="0">
                                          <p:val>
                                            <p:strVal val="#ppt_y"/>
                                          </p:val>
                                        </p:tav>
                                        <p:tav tm="100000">
                                          <p:val>
                                            <p:strVal val="#ppt_y"/>
                                          </p:val>
                                        </p:tav>
                                      </p:tavLst>
                                    </p:anim>
                                  </p:childTnLst>
                                </p:cTn>
                              </p:par>
                            </p:childTnLst>
                          </p:cTn>
                        </p:par>
                        <p:par>
                          <p:cTn id="64" fill="hold">
                            <p:stCondLst>
                              <p:cond delay="5500"/>
                            </p:stCondLst>
                            <p:childTnLst>
                              <p:par>
                                <p:cTn id="65" presetClass="entr" nodeType="afterEffect" presetSubtype="4" presetID="2" grpId="13" fill="hold">
                                  <p:stCondLst>
                                    <p:cond delay="0"/>
                                  </p:stCondLst>
                                  <p:iterate type="el" backwards="0">
                                    <p:tmAbs val="0"/>
                                  </p:iterate>
                                  <p:childTnLst>
                                    <p:set>
                                      <p:cBhvr>
                                        <p:cTn id="66" fill="hold"/>
                                        <p:tgtEl>
                                          <p:spTgt spid="768"/>
                                        </p:tgtEl>
                                        <p:attrNameLst>
                                          <p:attrName>style.visibility</p:attrName>
                                        </p:attrNameLst>
                                      </p:cBhvr>
                                      <p:to>
                                        <p:strVal val="visible"/>
                                      </p:to>
                                    </p:set>
                                    <p:anim calcmode="lin" valueType="num">
                                      <p:cBhvr>
                                        <p:cTn id="67" dur="500" fill="hold"/>
                                        <p:tgtEl>
                                          <p:spTgt spid="768"/>
                                        </p:tgtEl>
                                        <p:attrNameLst>
                                          <p:attrName>ppt_x</p:attrName>
                                        </p:attrNameLst>
                                      </p:cBhvr>
                                      <p:tavLst>
                                        <p:tav tm="0">
                                          <p:val>
                                            <p:strVal val="#ppt_x"/>
                                          </p:val>
                                        </p:tav>
                                        <p:tav tm="100000">
                                          <p:val>
                                            <p:strVal val="#ppt_x"/>
                                          </p:val>
                                        </p:tav>
                                      </p:tavLst>
                                    </p:anim>
                                    <p:anim calcmode="lin" valueType="num">
                                      <p:cBhvr>
                                        <p:cTn id="68" dur="500" fill="hold"/>
                                        <p:tgtEl>
                                          <p:spTgt spid="7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4" grpId="3"/>
      <p:bldP build="whole" bldLvl="1" animBg="1" rev="0" advAuto="0" spid="764" grpId="8"/>
      <p:bldP build="whole" bldLvl="1" animBg="1" rev="0" advAuto="0" spid="761" grpId="6"/>
      <p:bldP build="whole" bldLvl="1" animBg="1" rev="0" advAuto="0" spid="746" grpId="2"/>
      <p:bldP build="whole" bldLvl="1" animBg="1" rev="0" advAuto="0" spid="750" grpId="11"/>
      <p:bldP build="whole" bldLvl="1" animBg="1" rev="0" advAuto="0" spid="767" grpId="9"/>
      <p:bldP build="whole" bldLvl="1" animBg="1" rev="0" advAuto="0" spid="757" grpId="4"/>
      <p:bldP build="whole" bldLvl="1" animBg="1" rev="0" advAuto="0" spid="753" grpId="12"/>
      <p:bldP build="whole" bldLvl="1" animBg="1" rev="0" advAuto="0" spid="763" grpId="1"/>
      <p:bldP build="whole" bldLvl="1" animBg="1" rev="0" advAuto="0" spid="749" grpId="10"/>
      <p:bldP build="whole" bldLvl="1" animBg="1" rev="0" advAuto="0" spid="758" grpId="5"/>
      <p:bldP build="whole" bldLvl="1" animBg="1" rev="0" advAuto="0" spid="768" grpId="13"/>
      <p:bldP build="whole" bldLvl="1" animBg="1" rev="0" advAuto="0" spid="762" grpId="7"/>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Rectangle 14"/>
          <p:cNvSpPr/>
          <p:nvPr/>
        </p:nvSpPr>
        <p:spPr>
          <a:xfrm>
            <a:off x="0" y="-14514"/>
            <a:ext cx="7924800" cy="6872514"/>
          </a:xfrm>
          <a:prstGeom prst="rect">
            <a:avLst/>
          </a:prstGeom>
          <a:solidFill>
            <a:srgbClr val="181717"/>
          </a:solidFill>
          <a:ln w="12700">
            <a:miter lim="400000"/>
          </a:ln>
        </p:spPr>
        <p:txBody>
          <a:bodyPr lIns="45719" rIns="45719" anchor="ctr"/>
          <a:lstStyle/>
          <a:p>
            <a:pPr algn="ctr">
              <a:defRPr>
                <a:solidFill>
                  <a:srgbClr val="FFFFFF"/>
                </a:solidFill>
              </a:defRPr>
            </a:pPr>
          </a:p>
        </p:txBody>
      </p:sp>
      <p:sp>
        <p:nvSpPr>
          <p:cNvPr id="773" name="TextBox 19"/>
          <p:cNvSpPr txBox="1"/>
          <p:nvPr/>
        </p:nvSpPr>
        <p:spPr>
          <a:xfrm>
            <a:off x="548638" y="362427"/>
            <a:ext cx="6048956"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FFFFFF"/>
                </a:solidFill>
              </a:defRPr>
            </a:pPr>
            <a:r>
              <a:t>03</a:t>
            </a:r>
            <a:r>
              <a:t> 视频及直播技术</a:t>
            </a:r>
          </a:p>
          <a:p>
            <a:pPr>
              <a:defRPr sz="2800">
                <a:solidFill>
                  <a:srgbClr val="FFFFFF"/>
                </a:solidFill>
              </a:defRPr>
            </a:pPr>
            <a:r>
              <a:t>		</a:t>
            </a:r>
            <a:r>
              <a:rPr sz="2400"/>
              <a:t>CaptionMaker&amp;MacCaption</a:t>
            </a:r>
          </a:p>
        </p:txBody>
      </p:sp>
      <p:sp>
        <p:nvSpPr>
          <p:cNvPr id="774" name="Rectangle 20"/>
          <p:cNvSpPr txBox="1"/>
          <p:nvPr/>
        </p:nvSpPr>
        <p:spPr>
          <a:xfrm>
            <a:off x="734667" y="2457605"/>
            <a:ext cx="3378201" cy="32219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Char char="-"/>
              <a:defRPr sz="2400">
                <a:solidFill>
                  <a:srgbClr val="FFFFFF"/>
                </a:solidFill>
              </a:defRPr>
            </a:pPr>
            <a:r>
              <a:t>字幕萃取和嵌入</a:t>
            </a:r>
          </a:p>
          <a:p>
            <a:pPr marL="171450" indent="-171450">
              <a:lnSpc>
                <a:spcPct val="150000"/>
              </a:lnSpc>
              <a:buSzPct val="100000"/>
              <a:buChar char="-"/>
              <a:defRPr sz="2400">
                <a:solidFill>
                  <a:srgbClr val="FFFFFF"/>
                </a:solidFill>
              </a:defRPr>
            </a:pPr>
            <a:r>
              <a:t>自动时间戳</a:t>
            </a:r>
          </a:p>
          <a:p>
            <a:pPr marL="171450" indent="-171450">
              <a:lnSpc>
                <a:spcPct val="150000"/>
              </a:lnSpc>
              <a:buSzPct val="100000"/>
              <a:buChar char="-"/>
              <a:defRPr sz="2400">
                <a:solidFill>
                  <a:srgbClr val="FFFFFF"/>
                </a:solidFill>
              </a:defRPr>
            </a:pPr>
            <a:r>
              <a:t>语音识别</a:t>
            </a:r>
          </a:p>
          <a:p>
            <a:pPr marL="171450" indent="-171450">
              <a:lnSpc>
                <a:spcPct val="150000"/>
              </a:lnSpc>
              <a:buSzPct val="100000"/>
              <a:buChar char="-"/>
              <a:defRPr sz="2400">
                <a:solidFill>
                  <a:srgbClr val="FFFFFF"/>
                </a:solidFill>
              </a:defRPr>
            </a:pPr>
            <a:r>
              <a:t>字幕格式的转换</a:t>
            </a:r>
          </a:p>
          <a:p>
            <a:pPr marL="171450" indent="-171450">
              <a:lnSpc>
                <a:spcPct val="150000"/>
              </a:lnSpc>
              <a:buSzPct val="100000"/>
              <a:buChar char="-"/>
              <a:defRPr sz="2400">
                <a:solidFill>
                  <a:srgbClr val="FFFFFF"/>
                </a:solidFill>
              </a:defRPr>
            </a:pPr>
            <a:r>
              <a:t>适用中</a:t>
            </a:r>
            <a:r>
              <a:t>/</a:t>
            </a:r>
            <a:r>
              <a:t>英</a:t>
            </a:r>
            <a:r>
              <a:t>/</a:t>
            </a:r>
            <a:r>
              <a:t>美</a:t>
            </a:r>
            <a:r>
              <a:t>/</a:t>
            </a:r>
            <a:r>
              <a:t>法</a:t>
            </a:r>
            <a:r>
              <a:t>/</a:t>
            </a:r>
            <a:r>
              <a:t>葡</a:t>
            </a:r>
            <a:r>
              <a:t>/</a:t>
            </a:r>
            <a:r>
              <a:t>西</a:t>
            </a:r>
          </a:p>
        </p:txBody>
      </p:sp>
      <p:pic>
        <p:nvPicPr>
          <p:cNvPr id="775" name="图片 21" descr="图片 21"/>
          <p:cNvPicPr>
            <a:picLocks noChangeAspect="1"/>
          </p:cNvPicPr>
          <p:nvPr/>
        </p:nvPicPr>
        <p:blipFill>
          <a:blip r:embed="rId3">
            <a:extLst/>
          </a:blip>
          <a:stretch>
            <a:fillRect/>
          </a:stretch>
        </p:blipFill>
        <p:spPr>
          <a:xfrm>
            <a:off x="4847535" y="1999181"/>
            <a:ext cx="7242597" cy="3403763"/>
          </a:xfrm>
          <a:prstGeom prst="rect">
            <a:avLst/>
          </a:prstGeom>
          <a:ln w="12700">
            <a:miter lim="400000"/>
          </a:ln>
        </p:spPr>
      </p:pic>
      <p:sp>
        <p:nvSpPr>
          <p:cNvPr id="776"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med" advClick="1" p14:dur="1000">
        <p15:prstTrans prst="peelOff" invX="1"/>
      </p:transition>
    </mc:Choice>
    <mc:Choice xmlns:p14="http://schemas.microsoft.com/office/powerpoint/2010/main" Requires="p14">
      <p:transition spd="med" advClick="1" p14:dur="1000">
        <p:wipe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72"/>
                                        </p:tgtEl>
                                        <p:attrNameLst>
                                          <p:attrName>style.visibility</p:attrName>
                                        </p:attrNameLst>
                                      </p:cBhvr>
                                      <p:to>
                                        <p:strVal val="visible"/>
                                      </p:to>
                                    </p:set>
                                    <p:anim calcmode="lin" valueType="num">
                                      <p:cBhvr>
                                        <p:cTn id="7" dur="500" fill="hold"/>
                                        <p:tgtEl>
                                          <p:spTgt spid="772"/>
                                        </p:tgtEl>
                                        <p:attrNameLst>
                                          <p:attrName>ppt_x</p:attrName>
                                        </p:attrNameLst>
                                      </p:cBhvr>
                                      <p:tavLst>
                                        <p:tav tm="0">
                                          <p:val>
                                            <p:strVal val="0-#ppt_w/2"/>
                                          </p:val>
                                        </p:tav>
                                        <p:tav tm="100000">
                                          <p:val>
                                            <p:strVal val="#ppt_x"/>
                                          </p:val>
                                        </p:tav>
                                      </p:tavLst>
                                    </p:anim>
                                    <p:anim calcmode="lin" valueType="num">
                                      <p:cBhvr>
                                        <p:cTn id="8" dur="500" fill="hold"/>
                                        <p:tgtEl>
                                          <p:spTgt spid="7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773"/>
                                        </p:tgtEl>
                                        <p:attrNameLst>
                                          <p:attrName>style.visibility</p:attrName>
                                        </p:attrNameLst>
                                      </p:cBhvr>
                                      <p:to>
                                        <p:strVal val="visible"/>
                                      </p:to>
                                    </p:set>
                                    <p:anim calcmode="lin" valueType="num">
                                      <p:cBhvr>
                                        <p:cTn id="12" dur="500" fill="hold"/>
                                        <p:tgtEl>
                                          <p:spTgt spid="773"/>
                                        </p:tgtEl>
                                        <p:attrNameLst>
                                          <p:attrName>ppt_x</p:attrName>
                                        </p:attrNameLst>
                                      </p:cBhvr>
                                      <p:tavLst>
                                        <p:tav tm="0">
                                          <p:val>
                                            <p:strVal val="0-#ppt_w/2"/>
                                          </p:val>
                                        </p:tav>
                                        <p:tav tm="100000">
                                          <p:val>
                                            <p:strVal val="#ppt_x"/>
                                          </p:val>
                                        </p:tav>
                                      </p:tavLst>
                                    </p:anim>
                                    <p:anim calcmode="lin" valueType="num">
                                      <p:cBhvr>
                                        <p:cTn id="13" dur="500" fill="hold"/>
                                        <p:tgtEl>
                                          <p:spTgt spid="7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774"/>
                                        </p:tgtEl>
                                        <p:attrNameLst>
                                          <p:attrName>style.visibility</p:attrName>
                                        </p:attrNameLst>
                                      </p:cBhvr>
                                      <p:to>
                                        <p:strVal val="visible"/>
                                      </p:to>
                                    </p:set>
                                    <p:anim calcmode="lin" valueType="num">
                                      <p:cBhvr>
                                        <p:cTn id="17" dur="500" fill="hold"/>
                                        <p:tgtEl>
                                          <p:spTgt spid="774"/>
                                        </p:tgtEl>
                                        <p:attrNameLst>
                                          <p:attrName>ppt_x</p:attrName>
                                        </p:attrNameLst>
                                      </p:cBhvr>
                                      <p:tavLst>
                                        <p:tav tm="0">
                                          <p:val>
                                            <p:strVal val="0-#ppt_w/2"/>
                                          </p:val>
                                        </p:tav>
                                        <p:tav tm="100000">
                                          <p:val>
                                            <p:strVal val="#ppt_x"/>
                                          </p:val>
                                        </p:tav>
                                      </p:tavLst>
                                    </p:anim>
                                    <p:anim calcmode="lin" valueType="num">
                                      <p:cBhvr>
                                        <p:cTn id="18" dur="500" fill="hold"/>
                                        <p:tgtEl>
                                          <p:spTgt spid="77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4" presetID="2" grpId="4" fill="hold">
                                  <p:stCondLst>
                                    <p:cond delay="0"/>
                                  </p:stCondLst>
                                  <p:iterate type="el" backwards="0">
                                    <p:tmAbs val="0"/>
                                  </p:iterate>
                                  <p:childTnLst>
                                    <p:set>
                                      <p:cBhvr>
                                        <p:cTn id="21" fill="hold"/>
                                        <p:tgtEl>
                                          <p:spTgt spid="776"/>
                                        </p:tgtEl>
                                        <p:attrNameLst>
                                          <p:attrName>style.visibility</p:attrName>
                                        </p:attrNameLst>
                                      </p:cBhvr>
                                      <p:to>
                                        <p:strVal val="visible"/>
                                      </p:to>
                                    </p:set>
                                    <p:anim calcmode="lin" valueType="num">
                                      <p:cBhvr>
                                        <p:cTn id="22" dur="500" fill="hold"/>
                                        <p:tgtEl>
                                          <p:spTgt spid="776"/>
                                        </p:tgtEl>
                                        <p:attrNameLst>
                                          <p:attrName>ppt_x</p:attrName>
                                        </p:attrNameLst>
                                      </p:cBhvr>
                                      <p:tavLst>
                                        <p:tav tm="0">
                                          <p:val>
                                            <p:strVal val="#ppt_x"/>
                                          </p:val>
                                        </p:tav>
                                        <p:tav tm="100000">
                                          <p:val>
                                            <p:strVal val="#ppt_x"/>
                                          </p:val>
                                        </p:tav>
                                      </p:tavLst>
                                    </p:anim>
                                    <p:anim calcmode="lin" valueType="num">
                                      <p:cBhvr>
                                        <p:cTn id="23" dur="500" fill="hold"/>
                                        <p:tgtEl>
                                          <p:spTgt spid="776"/>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4" presetID="2" grpId="5" fill="hold">
                                  <p:stCondLst>
                                    <p:cond delay="0"/>
                                  </p:stCondLst>
                                  <p:iterate type="el" backwards="0">
                                    <p:tmAbs val="0"/>
                                  </p:iterate>
                                  <p:childTnLst>
                                    <p:set>
                                      <p:cBhvr>
                                        <p:cTn id="27" fill="hold"/>
                                        <p:tgtEl>
                                          <p:spTgt spid="775"/>
                                        </p:tgtEl>
                                        <p:attrNameLst>
                                          <p:attrName>style.visibility</p:attrName>
                                        </p:attrNameLst>
                                      </p:cBhvr>
                                      <p:to>
                                        <p:strVal val="visible"/>
                                      </p:to>
                                    </p:set>
                                    <p:anim calcmode="lin" valueType="num">
                                      <p:cBhvr>
                                        <p:cTn id="28" dur="1000" fill="hold"/>
                                        <p:tgtEl>
                                          <p:spTgt spid="775"/>
                                        </p:tgtEl>
                                        <p:attrNameLst>
                                          <p:attrName>ppt_x</p:attrName>
                                        </p:attrNameLst>
                                      </p:cBhvr>
                                      <p:tavLst>
                                        <p:tav tm="0">
                                          <p:val>
                                            <p:strVal val="#ppt_x"/>
                                          </p:val>
                                        </p:tav>
                                        <p:tav tm="100000">
                                          <p:val>
                                            <p:strVal val="#ppt_x"/>
                                          </p:val>
                                        </p:tav>
                                      </p:tavLst>
                                    </p:anim>
                                    <p:anim calcmode="lin" valueType="num">
                                      <p:cBhvr>
                                        <p:cTn id="29" dur="1000" fill="hold"/>
                                        <p:tgtEl>
                                          <p:spTgt spid="7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2" grpId="1"/>
      <p:bldP build="whole" bldLvl="1" animBg="1" rev="0" advAuto="0" spid="775" grpId="5"/>
      <p:bldP build="whole" bldLvl="1" animBg="1" rev="0" advAuto="0" spid="776" grpId="4"/>
      <p:bldP build="whole" bldLvl="1" animBg="1" rev="0" advAuto="0" spid="774" grpId="3"/>
      <p:bldP build="whole" bldLvl="1" animBg="1" rev="0" advAuto="0" spid="773"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Rectangle 14"/>
          <p:cNvSpPr/>
          <p:nvPr/>
        </p:nvSpPr>
        <p:spPr>
          <a:xfrm>
            <a:off x="0" y="-14514"/>
            <a:ext cx="7924800" cy="6872514"/>
          </a:xfrm>
          <a:prstGeom prst="rect">
            <a:avLst/>
          </a:prstGeom>
          <a:solidFill>
            <a:srgbClr val="181717"/>
          </a:solidFill>
          <a:ln w="12700">
            <a:miter lim="400000"/>
          </a:ln>
        </p:spPr>
        <p:txBody>
          <a:bodyPr lIns="45719" rIns="45719" anchor="ctr"/>
          <a:lstStyle/>
          <a:p>
            <a:pPr algn="ctr">
              <a:defRPr>
                <a:solidFill>
                  <a:srgbClr val="FFFFFF"/>
                </a:solidFill>
              </a:defRPr>
            </a:pPr>
          </a:p>
        </p:txBody>
      </p:sp>
      <p:sp>
        <p:nvSpPr>
          <p:cNvPr id="781" name="TextBox 19"/>
          <p:cNvSpPr txBox="1"/>
          <p:nvPr/>
        </p:nvSpPr>
        <p:spPr>
          <a:xfrm>
            <a:off x="548638" y="362427"/>
            <a:ext cx="6048956"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FFFFFF"/>
                </a:solidFill>
              </a:defRPr>
            </a:pPr>
            <a:r>
              <a:t>03</a:t>
            </a:r>
            <a:r>
              <a:t> 视频及直播技术</a:t>
            </a:r>
          </a:p>
          <a:p>
            <a:pPr>
              <a:defRPr sz="2800">
                <a:solidFill>
                  <a:srgbClr val="FFFFFF"/>
                </a:solidFill>
              </a:defRPr>
            </a:pPr>
            <a:r>
              <a:t>		</a:t>
            </a:r>
            <a:r>
              <a:rPr sz="2400"/>
              <a:t>Vantage</a:t>
            </a:r>
            <a:r>
              <a:rPr sz="2400"/>
              <a:t>系统</a:t>
            </a:r>
          </a:p>
        </p:txBody>
      </p:sp>
      <p:sp>
        <p:nvSpPr>
          <p:cNvPr id="782" name="Rectangle 20"/>
          <p:cNvSpPr txBox="1"/>
          <p:nvPr/>
        </p:nvSpPr>
        <p:spPr>
          <a:xfrm>
            <a:off x="394660" y="1738660"/>
            <a:ext cx="4568136" cy="43268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400">
                <a:solidFill>
                  <a:srgbClr val="FFFFFF"/>
                </a:solidFill>
              </a:defRPr>
            </a:pPr>
            <a:r>
              <a:t>（</a:t>
            </a:r>
            <a:r>
              <a:t>1</a:t>
            </a:r>
            <a:r>
              <a:t>）流程：转码、编辑、元数据、发布到多个社交媒体账号，支持</a:t>
            </a:r>
            <a:r>
              <a:t>YouTube, Twitter, LinkedIn, Google+, Vimeo, Facebook, Brightcove </a:t>
            </a:r>
            <a:r>
              <a:t>；</a:t>
            </a:r>
          </a:p>
          <a:p>
            <a:pPr>
              <a:lnSpc>
                <a:spcPct val="150000"/>
              </a:lnSpc>
              <a:defRPr sz="2400">
                <a:solidFill>
                  <a:srgbClr val="FFFFFF"/>
                </a:solidFill>
              </a:defRPr>
            </a:pPr>
            <a:r>
              <a:t>（</a:t>
            </a:r>
            <a:r>
              <a:t>2</a:t>
            </a:r>
            <a:r>
              <a:t>）与</a:t>
            </a:r>
            <a:r>
              <a:t>Aspera</a:t>
            </a:r>
            <a:r>
              <a:t>集成，高速上传；</a:t>
            </a:r>
          </a:p>
          <a:p>
            <a:pPr>
              <a:lnSpc>
                <a:spcPct val="150000"/>
              </a:lnSpc>
              <a:defRPr sz="2400">
                <a:solidFill>
                  <a:srgbClr val="FFFFFF"/>
                </a:solidFill>
              </a:defRPr>
            </a:pPr>
            <a:r>
              <a:t>（</a:t>
            </a:r>
            <a:r>
              <a:t>3</a:t>
            </a:r>
            <a:r>
              <a:t>）各种视频格式转码；</a:t>
            </a:r>
            <a:endParaRPr>
              <a:latin typeface="+mn-lt"/>
              <a:ea typeface="+mn-ea"/>
              <a:cs typeface="+mn-cs"/>
              <a:sym typeface="Helvetica"/>
            </a:endParaRPr>
          </a:p>
          <a:p>
            <a:pPr>
              <a:lnSpc>
                <a:spcPct val="150000"/>
              </a:lnSpc>
              <a:defRPr sz="2400">
                <a:solidFill>
                  <a:srgbClr val="FFFFFF"/>
                </a:solidFill>
              </a:defRPr>
            </a:pPr>
            <a:r>
              <a:t>（</a:t>
            </a:r>
            <a:r>
              <a:t>4</a:t>
            </a:r>
            <a:r>
              <a:t>）支持</a:t>
            </a:r>
            <a:r>
              <a:t> 4K</a:t>
            </a:r>
            <a:r>
              <a:t>；</a:t>
            </a:r>
          </a:p>
        </p:txBody>
      </p:sp>
      <p:pic>
        <p:nvPicPr>
          <p:cNvPr id="783" name="图片 22" descr="图片 22"/>
          <p:cNvPicPr>
            <a:picLocks noChangeAspect="1"/>
          </p:cNvPicPr>
          <p:nvPr/>
        </p:nvPicPr>
        <p:blipFill>
          <a:blip r:embed="rId3">
            <a:extLst/>
          </a:blip>
          <a:stretch>
            <a:fillRect/>
          </a:stretch>
        </p:blipFill>
        <p:spPr>
          <a:xfrm>
            <a:off x="5357455" y="2193769"/>
            <a:ext cx="6604027" cy="3364774"/>
          </a:xfrm>
          <a:prstGeom prst="rect">
            <a:avLst/>
          </a:prstGeom>
          <a:ln w="12700">
            <a:miter lim="400000"/>
          </a:ln>
        </p:spPr>
      </p:pic>
      <p:sp>
        <p:nvSpPr>
          <p:cNvPr id="784"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warp/>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80"/>
                                        </p:tgtEl>
                                        <p:attrNameLst>
                                          <p:attrName>style.visibility</p:attrName>
                                        </p:attrNameLst>
                                      </p:cBhvr>
                                      <p:to>
                                        <p:strVal val="visible"/>
                                      </p:to>
                                    </p:set>
                                    <p:anim calcmode="lin" valueType="num">
                                      <p:cBhvr>
                                        <p:cTn id="7" dur="500" fill="hold"/>
                                        <p:tgtEl>
                                          <p:spTgt spid="780"/>
                                        </p:tgtEl>
                                        <p:attrNameLst>
                                          <p:attrName>ppt_x</p:attrName>
                                        </p:attrNameLst>
                                      </p:cBhvr>
                                      <p:tavLst>
                                        <p:tav tm="0">
                                          <p:val>
                                            <p:strVal val="0-#ppt_w/2"/>
                                          </p:val>
                                        </p:tav>
                                        <p:tav tm="100000">
                                          <p:val>
                                            <p:strVal val="#ppt_x"/>
                                          </p:val>
                                        </p:tav>
                                      </p:tavLst>
                                    </p:anim>
                                    <p:anim calcmode="lin" valueType="num">
                                      <p:cBhvr>
                                        <p:cTn id="8" dur="500" fill="hold"/>
                                        <p:tgtEl>
                                          <p:spTgt spid="78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781"/>
                                        </p:tgtEl>
                                        <p:attrNameLst>
                                          <p:attrName>style.visibility</p:attrName>
                                        </p:attrNameLst>
                                      </p:cBhvr>
                                      <p:to>
                                        <p:strVal val="visible"/>
                                      </p:to>
                                    </p:set>
                                    <p:anim calcmode="lin" valueType="num">
                                      <p:cBhvr>
                                        <p:cTn id="12" dur="500" fill="hold"/>
                                        <p:tgtEl>
                                          <p:spTgt spid="781"/>
                                        </p:tgtEl>
                                        <p:attrNameLst>
                                          <p:attrName>ppt_x</p:attrName>
                                        </p:attrNameLst>
                                      </p:cBhvr>
                                      <p:tavLst>
                                        <p:tav tm="0">
                                          <p:val>
                                            <p:strVal val="0-#ppt_w/2"/>
                                          </p:val>
                                        </p:tav>
                                        <p:tav tm="100000">
                                          <p:val>
                                            <p:strVal val="#ppt_x"/>
                                          </p:val>
                                        </p:tav>
                                      </p:tavLst>
                                    </p:anim>
                                    <p:anim calcmode="lin" valueType="num">
                                      <p:cBhvr>
                                        <p:cTn id="13" dur="500" fill="hold"/>
                                        <p:tgtEl>
                                          <p:spTgt spid="78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782"/>
                                        </p:tgtEl>
                                        <p:attrNameLst>
                                          <p:attrName>style.visibility</p:attrName>
                                        </p:attrNameLst>
                                      </p:cBhvr>
                                      <p:to>
                                        <p:strVal val="visible"/>
                                      </p:to>
                                    </p:set>
                                    <p:anim calcmode="lin" valueType="num">
                                      <p:cBhvr>
                                        <p:cTn id="17" dur="500" fill="hold"/>
                                        <p:tgtEl>
                                          <p:spTgt spid="782"/>
                                        </p:tgtEl>
                                        <p:attrNameLst>
                                          <p:attrName>ppt_x</p:attrName>
                                        </p:attrNameLst>
                                      </p:cBhvr>
                                      <p:tavLst>
                                        <p:tav tm="0">
                                          <p:val>
                                            <p:strVal val="0-#ppt_w/2"/>
                                          </p:val>
                                        </p:tav>
                                        <p:tav tm="100000">
                                          <p:val>
                                            <p:strVal val="#ppt_x"/>
                                          </p:val>
                                        </p:tav>
                                      </p:tavLst>
                                    </p:anim>
                                    <p:anim calcmode="lin" valueType="num">
                                      <p:cBhvr>
                                        <p:cTn id="18" dur="500" fill="hold"/>
                                        <p:tgtEl>
                                          <p:spTgt spid="78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4" presetID="2" grpId="4" fill="hold">
                                  <p:stCondLst>
                                    <p:cond delay="0"/>
                                  </p:stCondLst>
                                  <p:iterate type="el" backwards="0">
                                    <p:tmAbs val="0"/>
                                  </p:iterate>
                                  <p:childTnLst>
                                    <p:set>
                                      <p:cBhvr>
                                        <p:cTn id="21" fill="hold"/>
                                        <p:tgtEl>
                                          <p:spTgt spid="784"/>
                                        </p:tgtEl>
                                        <p:attrNameLst>
                                          <p:attrName>style.visibility</p:attrName>
                                        </p:attrNameLst>
                                      </p:cBhvr>
                                      <p:to>
                                        <p:strVal val="visible"/>
                                      </p:to>
                                    </p:set>
                                    <p:anim calcmode="lin" valueType="num">
                                      <p:cBhvr>
                                        <p:cTn id="22" dur="500" fill="hold"/>
                                        <p:tgtEl>
                                          <p:spTgt spid="784"/>
                                        </p:tgtEl>
                                        <p:attrNameLst>
                                          <p:attrName>ppt_x</p:attrName>
                                        </p:attrNameLst>
                                      </p:cBhvr>
                                      <p:tavLst>
                                        <p:tav tm="0">
                                          <p:val>
                                            <p:strVal val="#ppt_x"/>
                                          </p:val>
                                        </p:tav>
                                        <p:tav tm="100000">
                                          <p:val>
                                            <p:strVal val="#ppt_x"/>
                                          </p:val>
                                        </p:tav>
                                      </p:tavLst>
                                    </p:anim>
                                    <p:anim calcmode="lin" valueType="num">
                                      <p:cBhvr>
                                        <p:cTn id="23" dur="500" fill="hold"/>
                                        <p:tgtEl>
                                          <p:spTgt spid="78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4" presetID="2" grpId="5" fill="hold">
                                  <p:stCondLst>
                                    <p:cond delay="0"/>
                                  </p:stCondLst>
                                  <p:iterate type="el" backwards="0">
                                    <p:tmAbs val="0"/>
                                  </p:iterate>
                                  <p:childTnLst>
                                    <p:set>
                                      <p:cBhvr>
                                        <p:cTn id="27" fill="hold"/>
                                        <p:tgtEl>
                                          <p:spTgt spid="783"/>
                                        </p:tgtEl>
                                        <p:attrNameLst>
                                          <p:attrName>style.visibility</p:attrName>
                                        </p:attrNameLst>
                                      </p:cBhvr>
                                      <p:to>
                                        <p:strVal val="visible"/>
                                      </p:to>
                                    </p:set>
                                    <p:anim calcmode="lin" valueType="num">
                                      <p:cBhvr>
                                        <p:cTn id="28" dur="1000" fill="hold"/>
                                        <p:tgtEl>
                                          <p:spTgt spid="783"/>
                                        </p:tgtEl>
                                        <p:attrNameLst>
                                          <p:attrName>ppt_x</p:attrName>
                                        </p:attrNameLst>
                                      </p:cBhvr>
                                      <p:tavLst>
                                        <p:tav tm="0">
                                          <p:val>
                                            <p:strVal val="#ppt_x"/>
                                          </p:val>
                                        </p:tav>
                                        <p:tav tm="100000">
                                          <p:val>
                                            <p:strVal val="#ppt_x"/>
                                          </p:val>
                                        </p:tav>
                                      </p:tavLst>
                                    </p:anim>
                                    <p:anim calcmode="lin" valueType="num">
                                      <p:cBhvr>
                                        <p:cTn id="29" dur="1000" fill="hold"/>
                                        <p:tgtEl>
                                          <p:spTgt spid="7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2" grpId="3"/>
      <p:bldP build="whole" bldLvl="1" animBg="1" rev="0" advAuto="0" spid="780" grpId="1"/>
      <p:bldP build="whole" bldLvl="1" animBg="1" rev="0" advAuto="0" spid="781" grpId="2"/>
      <p:bldP build="whole" bldLvl="1" animBg="1" rev="0" advAuto="0" spid="783" grpId="5"/>
      <p:bldP build="whole" bldLvl="1" animBg="1" rev="0" advAuto="0" spid="784" grpId="4"/>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Rectangle 14"/>
          <p:cNvSpPr/>
          <p:nvPr/>
        </p:nvSpPr>
        <p:spPr>
          <a:xfrm>
            <a:off x="0" y="-14514"/>
            <a:ext cx="7924800" cy="6872514"/>
          </a:xfrm>
          <a:prstGeom prst="rect">
            <a:avLst/>
          </a:prstGeom>
          <a:solidFill>
            <a:srgbClr val="181717"/>
          </a:solidFill>
          <a:ln w="12700">
            <a:miter lim="400000"/>
          </a:ln>
        </p:spPr>
        <p:txBody>
          <a:bodyPr lIns="45719" rIns="45719" anchor="ctr"/>
          <a:lstStyle/>
          <a:p>
            <a:pPr algn="ctr">
              <a:defRPr>
                <a:solidFill>
                  <a:srgbClr val="FFFFFF"/>
                </a:solidFill>
              </a:defRPr>
            </a:pPr>
          </a:p>
        </p:txBody>
      </p:sp>
      <p:sp>
        <p:nvSpPr>
          <p:cNvPr id="789" name="TextBox 19"/>
          <p:cNvSpPr txBox="1"/>
          <p:nvPr/>
        </p:nvSpPr>
        <p:spPr>
          <a:xfrm>
            <a:off x="548638" y="362427"/>
            <a:ext cx="6048956"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FFFFFF"/>
                </a:solidFill>
              </a:defRPr>
            </a:pPr>
            <a:r>
              <a:t>03</a:t>
            </a:r>
            <a:r>
              <a:t> 视频及直播技术</a:t>
            </a:r>
          </a:p>
          <a:p>
            <a:pPr>
              <a:defRPr sz="2800">
                <a:solidFill>
                  <a:srgbClr val="FFFFFF"/>
                </a:solidFill>
              </a:defRPr>
            </a:pPr>
            <a:r>
              <a:t>		</a:t>
            </a:r>
            <a:r>
              <a:rPr sz="2400"/>
              <a:t>Aspera</a:t>
            </a:r>
            <a:r>
              <a:rPr sz="2400"/>
              <a:t>系统</a:t>
            </a:r>
          </a:p>
        </p:txBody>
      </p:sp>
      <p:sp>
        <p:nvSpPr>
          <p:cNvPr id="790" name="Rectangle 20"/>
          <p:cNvSpPr txBox="1"/>
          <p:nvPr/>
        </p:nvSpPr>
        <p:spPr>
          <a:xfrm>
            <a:off x="394660" y="1738660"/>
            <a:ext cx="4568136" cy="377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50000"/>
              </a:lnSpc>
              <a:buSzPct val="100000"/>
              <a:buChar char="-"/>
              <a:defRPr sz="2400">
                <a:solidFill>
                  <a:srgbClr val="FFFFFF"/>
                </a:solidFill>
              </a:defRPr>
            </a:pPr>
            <a:r>
              <a:t>fasp</a:t>
            </a:r>
            <a:r>
              <a:t>传输专利技术</a:t>
            </a:r>
            <a:endParaRPr>
              <a:latin typeface="+mn-lt"/>
              <a:ea typeface="+mn-ea"/>
              <a:cs typeface="+mn-cs"/>
              <a:sym typeface="Helvetica"/>
            </a:endParaRPr>
          </a:p>
          <a:p>
            <a:pPr marL="342900" indent="-342900">
              <a:lnSpc>
                <a:spcPct val="150000"/>
              </a:lnSpc>
              <a:buSzPct val="100000"/>
              <a:buChar char="-"/>
              <a:defRPr sz="2400">
                <a:solidFill>
                  <a:srgbClr val="FFFFFF"/>
                </a:solidFill>
              </a:defRPr>
            </a:pPr>
            <a:r>
              <a:t>比</a:t>
            </a:r>
            <a:r>
              <a:t>FTP/HTTP</a:t>
            </a:r>
            <a:r>
              <a:t>快数百倍；</a:t>
            </a:r>
            <a:endParaRPr>
              <a:latin typeface="+mn-lt"/>
              <a:ea typeface="+mn-ea"/>
              <a:cs typeface="+mn-cs"/>
              <a:sym typeface="Helvetica"/>
            </a:endParaRPr>
          </a:p>
          <a:p>
            <a:pPr marL="342900" indent="-342900">
              <a:lnSpc>
                <a:spcPct val="150000"/>
              </a:lnSpc>
              <a:buSzPct val="100000"/>
              <a:buChar char="-"/>
              <a:defRPr sz="2400">
                <a:solidFill>
                  <a:srgbClr val="FFFFFF"/>
                </a:solidFill>
              </a:defRPr>
            </a:pPr>
            <a:r>
              <a:t>不受限于文件大小、距离或网络条件</a:t>
            </a:r>
            <a:endParaRPr>
              <a:latin typeface="+mn-lt"/>
              <a:ea typeface="+mn-ea"/>
              <a:cs typeface="+mn-cs"/>
              <a:sym typeface="Helvetica"/>
            </a:endParaRPr>
          </a:p>
          <a:p>
            <a:pPr marL="342900" indent="-342900">
              <a:lnSpc>
                <a:spcPct val="150000"/>
              </a:lnSpc>
              <a:buSzPct val="100000"/>
              <a:buChar char="-"/>
              <a:defRPr sz="2400">
                <a:solidFill>
                  <a:srgbClr val="FFFFFF"/>
                </a:solidFill>
              </a:defRPr>
            </a:pPr>
            <a:r>
              <a:t>支持远程采集和制作</a:t>
            </a:r>
            <a:endParaRPr>
              <a:latin typeface="+mn-lt"/>
              <a:ea typeface="+mn-ea"/>
              <a:cs typeface="+mn-cs"/>
              <a:sym typeface="Helvetica"/>
            </a:endParaRPr>
          </a:p>
          <a:p>
            <a:pPr marL="342900" indent="-342900">
              <a:lnSpc>
                <a:spcPct val="150000"/>
              </a:lnSpc>
              <a:buSzPct val="100000"/>
              <a:buChar char="-"/>
              <a:defRPr sz="2400">
                <a:solidFill>
                  <a:srgbClr val="FFFFFF"/>
                </a:solidFill>
              </a:defRPr>
            </a:pPr>
            <a:r>
              <a:t>可进行安全、加密传输</a:t>
            </a:r>
            <a:endParaRPr>
              <a:latin typeface="+mn-lt"/>
              <a:ea typeface="+mn-ea"/>
              <a:cs typeface="+mn-cs"/>
              <a:sym typeface="Helvetica"/>
            </a:endParaRPr>
          </a:p>
          <a:p>
            <a:pPr marL="342900" indent="-342900">
              <a:lnSpc>
                <a:spcPct val="150000"/>
              </a:lnSpc>
              <a:buSzPct val="100000"/>
              <a:buChar char="-"/>
              <a:defRPr sz="2400">
                <a:solidFill>
                  <a:srgbClr val="FFFFFF"/>
                </a:solidFill>
              </a:defRPr>
            </a:pPr>
            <a:r>
              <a:t>支持断点续传</a:t>
            </a:r>
          </a:p>
        </p:txBody>
      </p:sp>
      <p:pic>
        <p:nvPicPr>
          <p:cNvPr id="791" name="图片 24" descr="图片 24"/>
          <p:cNvPicPr>
            <a:picLocks noChangeAspect="1"/>
          </p:cNvPicPr>
          <p:nvPr/>
        </p:nvPicPr>
        <p:blipFill>
          <a:blip r:embed="rId3">
            <a:extLst/>
          </a:blip>
          <a:stretch>
            <a:fillRect/>
          </a:stretch>
        </p:blipFill>
        <p:spPr>
          <a:xfrm>
            <a:off x="5676119" y="1910474"/>
            <a:ext cx="6254751" cy="3963855"/>
          </a:xfrm>
          <a:prstGeom prst="rect">
            <a:avLst/>
          </a:prstGeom>
          <a:ln w="12700">
            <a:miter lim="400000"/>
          </a:ln>
        </p:spPr>
      </p:pic>
      <p:sp>
        <p:nvSpPr>
          <p:cNvPr id="792"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88"/>
                                        </p:tgtEl>
                                        <p:attrNameLst>
                                          <p:attrName>style.visibility</p:attrName>
                                        </p:attrNameLst>
                                      </p:cBhvr>
                                      <p:to>
                                        <p:strVal val="visible"/>
                                      </p:to>
                                    </p:set>
                                    <p:anim calcmode="lin" valueType="num">
                                      <p:cBhvr>
                                        <p:cTn id="7" dur="500" fill="hold"/>
                                        <p:tgtEl>
                                          <p:spTgt spid="788"/>
                                        </p:tgtEl>
                                        <p:attrNameLst>
                                          <p:attrName>ppt_x</p:attrName>
                                        </p:attrNameLst>
                                      </p:cBhvr>
                                      <p:tavLst>
                                        <p:tav tm="0">
                                          <p:val>
                                            <p:strVal val="0-#ppt_w/2"/>
                                          </p:val>
                                        </p:tav>
                                        <p:tav tm="100000">
                                          <p:val>
                                            <p:strVal val="#ppt_x"/>
                                          </p:val>
                                        </p:tav>
                                      </p:tavLst>
                                    </p:anim>
                                    <p:anim calcmode="lin" valueType="num">
                                      <p:cBhvr>
                                        <p:cTn id="8" dur="500" fill="hold"/>
                                        <p:tgtEl>
                                          <p:spTgt spid="78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789"/>
                                        </p:tgtEl>
                                        <p:attrNameLst>
                                          <p:attrName>style.visibility</p:attrName>
                                        </p:attrNameLst>
                                      </p:cBhvr>
                                      <p:to>
                                        <p:strVal val="visible"/>
                                      </p:to>
                                    </p:set>
                                    <p:anim calcmode="lin" valueType="num">
                                      <p:cBhvr>
                                        <p:cTn id="12" dur="500" fill="hold"/>
                                        <p:tgtEl>
                                          <p:spTgt spid="789"/>
                                        </p:tgtEl>
                                        <p:attrNameLst>
                                          <p:attrName>ppt_x</p:attrName>
                                        </p:attrNameLst>
                                      </p:cBhvr>
                                      <p:tavLst>
                                        <p:tav tm="0">
                                          <p:val>
                                            <p:strVal val="0-#ppt_w/2"/>
                                          </p:val>
                                        </p:tav>
                                        <p:tav tm="100000">
                                          <p:val>
                                            <p:strVal val="#ppt_x"/>
                                          </p:val>
                                        </p:tav>
                                      </p:tavLst>
                                    </p:anim>
                                    <p:anim calcmode="lin" valueType="num">
                                      <p:cBhvr>
                                        <p:cTn id="13" dur="500" fill="hold"/>
                                        <p:tgtEl>
                                          <p:spTgt spid="7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790"/>
                                        </p:tgtEl>
                                        <p:attrNameLst>
                                          <p:attrName>style.visibility</p:attrName>
                                        </p:attrNameLst>
                                      </p:cBhvr>
                                      <p:to>
                                        <p:strVal val="visible"/>
                                      </p:to>
                                    </p:set>
                                    <p:anim calcmode="lin" valueType="num">
                                      <p:cBhvr>
                                        <p:cTn id="17" dur="500" fill="hold"/>
                                        <p:tgtEl>
                                          <p:spTgt spid="790"/>
                                        </p:tgtEl>
                                        <p:attrNameLst>
                                          <p:attrName>ppt_x</p:attrName>
                                        </p:attrNameLst>
                                      </p:cBhvr>
                                      <p:tavLst>
                                        <p:tav tm="0">
                                          <p:val>
                                            <p:strVal val="0-#ppt_w/2"/>
                                          </p:val>
                                        </p:tav>
                                        <p:tav tm="100000">
                                          <p:val>
                                            <p:strVal val="#ppt_x"/>
                                          </p:val>
                                        </p:tav>
                                      </p:tavLst>
                                    </p:anim>
                                    <p:anim calcmode="lin" valueType="num">
                                      <p:cBhvr>
                                        <p:cTn id="18" dur="500" fill="hold"/>
                                        <p:tgtEl>
                                          <p:spTgt spid="79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791"/>
                                        </p:tgtEl>
                                        <p:attrNameLst>
                                          <p:attrName>style.visibility</p:attrName>
                                        </p:attrNameLst>
                                      </p:cBhvr>
                                      <p:to>
                                        <p:strVal val="visible"/>
                                      </p:to>
                                    </p:set>
                                    <p:animEffect filter="dissolve" transition="in">
                                      <p:cBhvr>
                                        <p:cTn id="23" dur="500"/>
                                        <p:tgtEl>
                                          <p:spTgt spid="791"/>
                                        </p:tgtEl>
                                      </p:cBhvr>
                                    </p:animEffect>
                                  </p:childTnLst>
                                </p:cTn>
                              </p:par>
                            </p:childTnLst>
                          </p:cTn>
                        </p:par>
                        <p:par>
                          <p:cTn id="24" fill="hold">
                            <p:stCondLst>
                              <p:cond delay="500"/>
                            </p:stCondLst>
                            <p:childTnLst>
                              <p:par>
                                <p:cTn id="25" presetClass="entr" nodeType="afterEffect" presetSubtype="4" presetID="2" grpId="5" fill="hold">
                                  <p:stCondLst>
                                    <p:cond delay="0"/>
                                  </p:stCondLst>
                                  <p:iterate type="el" backwards="0">
                                    <p:tmAbs val="0"/>
                                  </p:iterate>
                                  <p:childTnLst>
                                    <p:set>
                                      <p:cBhvr>
                                        <p:cTn id="26" fill="hold"/>
                                        <p:tgtEl>
                                          <p:spTgt spid="792"/>
                                        </p:tgtEl>
                                        <p:attrNameLst>
                                          <p:attrName>style.visibility</p:attrName>
                                        </p:attrNameLst>
                                      </p:cBhvr>
                                      <p:to>
                                        <p:strVal val="visible"/>
                                      </p:to>
                                    </p:set>
                                    <p:anim calcmode="lin" valueType="num">
                                      <p:cBhvr>
                                        <p:cTn id="27" dur="500" fill="hold"/>
                                        <p:tgtEl>
                                          <p:spTgt spid="792"/>
                                        </p:tgtEl>
                                        <p:attrNameLst>
                                          <p:attrName>ppt_x</p:attrName>
                                        </p:attrNameLst>
                                      </p:cBhvr>
                                      <p:tavLst>
                                        <p:tav tm="0">
                                          <p:val>
                                            <p:strVal val="#ppt_x"/>
                                          </p:val>
                                        </p:tav>
                                        <p:tav tm="100000">
                                          <p:val>
                                            <p:strVal val="#ppt_x"/>
                                          </p:val>
                                        </p:tav>
                                      </p:tavLst>
                                    </p:anim>
                                    <p:anim calcmode="lin" valueType="num">
                                      <p:cBhvr>
                                        <p:cTn id="28" dur="500" fill="hold"/>
                                        <p:tgtEl>
                                          <p:spTgt spid="79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2" grpId="5"/>
      <p:bldP build="whole" bldLvl="1" animBg="1" rev="0" advAuto="0" spid="791" grpId="4"/>
      <p:bldP build="whole" bldLvl="1" animBg="1" rev="0" advAuto="0" spid="789" grpId="2"/>
      <p:bldP build="whole" bldLvl="1" animBg="1" rev="0" advAuto="0" spid="788" grpId="1"/>
      <p:bldP build="whole" bldLvl="1" animBg="1" rev="0" advAuto="0" spid="790" grpId="3"/>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6" name="Rectangle 14"/>
          <p:cNvSpPr/>
          <p:nvPr/>
        </p:nvSpPr>
        <p:spPr>
          <a:xfrm>
            <a:off x="0" y="-14514"/>
            <a:ext cx="7924800" cy="6872514"/>
          </a:xfrm>
          <a:prstGeom prst="rect">
            <a:avLst/>
          </a:prstGeom>
          <a:solidFill>
            <a:srgbClr val="181717"/>
          </a:solidFill>
          <a:ln w="12700">
            <a:miter lim="400000"/>
          </a:ln>
        </p:spPr>
        <p:txBody>
          <a:bodyPr lIns="45719" rIns="45719" anchor="ctr"/>
          <a:lstStyle/>
          <a:p>
            <a:pPr algn="ctr">
              <a:defRPr>
                <a:solidFill>
                  <a:srgbClr val="FFFFFF"/>
                </a:solidFill>
              </a:defRPr>
            </a:pPr>
          </a:p>
        </p:txBody>
      </p:sp>
      <p:sp>
        <p:nvSpPr>
          <p:cNvPr id="797" name="TextBox 19"/>
          <p:cNvSpPr txBox="1"/>
          <p:nvPr/>
        </p:nvSpPr>
        <p:spPr>
          <a:xfrm>
            <a:off x="548638" y="362427"/>
            <a:ext cx="6048956"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FFFFFF"/>
                </a:solidFill>
              </a:defRPr>
            </a:pPr>
            <a:r>
              <a:t>03</a:t>
            </a:r>
            <a:r>
              <a:t> 视频及直播技术</a:t>
            </a:r>
          </a:p>
          <a:p>
            <a:pPr>
              <a:defRPr sz="2800">
                <a:solidFill>
                  <a:srgbClr val="FFFFFF"/>
                </a:solidFill>
              </a:defRPr>
            </a:pPr>
            <a:r>
              <a:t>		</a:t>
            </a:r>
            <a:r>
              <a:rPr sz="2400"/>
              <a:t>对象存储</a:t>
            </a:r>
            <a:r>
              <a:rPr sz="2400"/>
              <a:t>---Cleversafe</a:t>
            </a:r>
            <a:r>
              <a:rPr sz="2400"/>
              <a:t>平台</a:t>
            </a:r>
          </a:p>
        </p:txBody>
      </p:sp>
      <p:sp>
        <p:nvSpPr>
          <p:cNvPr id="798" name="Rectangle 20"/>
          <p:cNvSpPr txBox="1"/>
          <p:nvPr/>
        </p:nvSpPr>
        <p:spPr>
          <a:xfrm>
            <a:off x="139699" y="3230927"/>
            <a:ext cx="4962797" cy="1012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50000"/>
              </a:lnSpc>
              <a:buSzPct val="100000"/>
              <a:buChar char="-"/>
              <a:defRPr sz="2400">
                <a:solidFill>
                  <a:srgbClr val="FFFFFF"/>
                </a:solidFill>
              </a:defRPr>
            </a:pPr>
            <a:r>
              <a:t>无限扩容，可达</a:t>
            </a:r>
            <a:r>
              <a:t>PB</a:t>
            </a:r>
            <a:r>
              <a:t>级；</a:t>
            </a:r>
            <a:endParaRPr>
              <a:latin typeface="+mn-lt"/>
              <a:ea typeface="+mn-ea"/>
              <a:cs typeface="+mn-cs"/>
              <a:sym typeface="Helvetica"/>
            </a:endParaRPr>
          </a:p>
          <a:p>
            <a:pPr marL="342900" indent="-342900">
              <a:lnSpc>
                <a:spcPct val="150000"/>
              </a:lnSpc>
              <a:buSzPct val="100000"/>
              <a:buChar char="-"/>
              <a:defRPr sz="2400">
                <a:solidFill>
                  <a:srgbClr val="FFFFFF"/>
                </a:solidFill>
              </a:defRPr>
            </a:pPr>
            <a:r>
              <a:t>高可靠性冗余，不需要全部存储</a:t>
            </a:r>
          </a:p>
        </p:txBody>
      </p:sp>
      <p:pic>
        <p:nvPicPr>
          <p:cNvPr id="799" name="图片 25" descr="图片 25"/>
          <p:cNvPicPr>
            <a:picLocks noChangeAspect="1"/>
          </p:cNvPicPr>
          <p:nvPr/>
        </p:nvPicPr>
        <p:blipFill>
          <a:blip r:embed="rId3">
            <a:extLst/>
          </a:blip>
          <a:stretch>
            <a:fillRect/>
          </a:stretch>
        </p:blipFill>
        <p:spPr>
          <a:xfrm>
            <a:off x="5357455" y="1755031"/>
            <a:ext cx="6598326" cy="3953949"/>
          </a:xfrm>
          <a:prstGeom prst="rect">
            <a:avLst/>
          </a:prstGeom>
          <a:ln w="12700">
            <a:miter lim="400000"/>
          </a:ln>
        </p:spPr>
      </p:pic>
      <p:sp>
        <p:nvSpPr>
          <p:cNvPr id="800"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796"/>
                                        </p:tgtEl>
                                        <p:attrNameLst>
                                          <p:attrName>style.visibility</p:attrName>
                                        </p:attrNameLst>
                                      </p:cBhvr>
                                      <p:to>
                                        <p:strVal val="visible"/>
                                      </p:to>
                                    </p:set>
                                    <p:anim calcmode="lin" valueType="num">
                                      <p:cBhvr>
                                        <p:cTn id="7" dur="500" fill="hold"/>
                                        <p:tgtEl>
                                          <p:spTgt spid="796"/>
                                        </p:tgtEl>
                                        <p:attrNameLst>
                                          <p:attrName>ppt_x</p:attrName>
                                        </p:attrNameLst>
                                      </p:cBhvr>
                                      <p:tavLst>
                                        <p:tav tm="0">
                                          <p:val>
                                            <p:strVal val="0-#ppt_w/2"/>
                                          </p:val>
                                        </p:tav>
                                        <p:tav tm="100000">
                                          <p:val>
                                            <p:strVal val="#ppt_x"/>
                                          </p:val>
                                        </p:tav>
                                      </p:tavLst>
                                    </p:anim>
                                    <p:anim calcmode="lin" valueType="num">
                                      <p:cBhvr>
                                        <p:cTn id="8" dur="500" fill="hold"/>
                                        <p:tgtEl>
                                          <p:spTgt spid="79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797"/>
                                        </p:tgtEl>
                                        <p:attrNameLst>
                                          <p:attrName>style.visibility</p:attrName>
                                        </p:attrNameLst>
                                      </p:cBhvr>
                                      <p:to>
                                        <p:strVal val="visible"/>
                                      </p:to>
                                    </p:set>
                                    <p:anim calcmode="lin" valueType="num">
                                      <p:cBhvr>
                                        <p:cTn id="12" dur="500" fill="hold"/>
                                        <p:tgtEl>
                                          <p:spTgt spid="797"/>
                                        </p:tgtEl>
                                        <p:attrNameLst>
                                          <p:attrName>ppt_x</p:attrName>
                                        </p:attrNameLst>
                                      </p:cBhvr>
                                      <p:tavLst>
                                        <p:tav tm="0">
                                          <p:val>
                                            <p:strVal val="0-#ppt_w/2"/>
                                          </p:val>
                                        </p:tav>
                                        <p:tav tm="100000">
                                          <p:val>
                                            <p:strVal val="#ppt_x"/>
                                          </p:val>
                                        </p:tav>
                                      </p:tavLst>
                                    </p:anim>
                                    <p:anim calcmode="lin" valueType="num">
                                      <p:cBhvr>
                                        <p:cTn id="13" dur="500" fill="hold"/>
                                        <p:tgtEl>
                                          <p:spTgt spid="79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798"/>
                                        </p:tgtEl>
                                        <p:attrNameLst>
                                          <p:attrName>style.visibility</p:attrName>
                                        </p:attrNameLst>
                                      </p:cBhvr>
                                      <p:to>
                                        <p:strVal val="visible"/>
                                      </p:to>
                                    </p:set>
                                    <p:anim calcmode="lin" valueType="num">
                                      <p:cBhvr>
                                        <p:cTn id="17" dur="500" fill="hold"/>
                                        <p:tgtEl>
                                          <p:spTgt spid="798"/>
                                        </p:tgtEl>
                                        <p:attrNameLst>
                                          <p:attrName>ppt_x</p:attrName>
                                        </p:attrNameLst>
                                      </p:cBhvr>
                                      <p:tavLst>
                                        <p:tav tm="0">
                                          <p:val>
                                            <p:strVal val="0-#ppt_w/2"/>
                                          </p:val>
                                        </p:tav>
                                        <p:tav tm="100000">
                                          <p:val>
                                            <p:strVal val="#ppt_x"/>
                                          </p:val>
                                        </p:tav>
                                      </p:tavLst>
                                    </p:anim>
                                    <p:anim calcmode="lin" valueType="num">
                                      <p:cBhvr>
                                        <p:cTn id="18" dur="500" fill="hold"/>
                                        <p:tgtEl>
                                          <p:spTgt spid="79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799"/>
                                        </p:tgtEl>
                                        <p:attrNameLst>
                                          <p:attrName>style.visibility</p:attrName>
                                        </p:attrNameLst>
                                      </p:cBhvr>
                                      <p:to>
                                        <p:strVal val="visible"/>
                                      </p:to>
                                    </p:set>
                                    <p:animEffect filter="dissolve" transition="in">
                                      <p:cBhvr>
                                        <p:cTn id="23" dur="500"/>
                                        <p:tgtEl>
                                          <p:spTgt spid="799"/>
                                        </p:tgtEl>
                                      </p:cBhvr>
                                    </p:animEffect>
                                  </p:childTnLst>
                                </p:cTn>
                              </p:par>
                            </p:childTnLst>
                          </p:cTn>
                        </p:par>
                        <p:par>
                          <p:cTn id="24" fill="hold">
                            <p:stCondLst>
                              <p:cond delay="500"/>
                            </p:stCondLst>
                            <p:childTnLst>
                              <p:par>
                                <p:cTn id="25" presetClass="entr" nodeType="afterEffect" presetSubtype="4" presetID="2" grpId="5" fill="hold">
                                  <p:stCondLst>
                                    <p:cond delay="0"/>
                                  </p:stCondLst>
                                  <p:iterate type="el" backwards="0">
                                    <p:tmAbs val="0"/>
                                  </p:iterate>
                                  <p:childTnLst>
                                    <p:set>
                                      <p:cBhvr>
                                        <p:cTn id="26" fill="hold"/>
                                        <p:tgtEl>
                                          <p:spTgt spid="800"/>
                                        </p:tgtEl>
                                        <p:attrNameLst>
                                          <p:attrName>style.visibility</p:attrName>
                                        </p:attrNameLst>
                                      </p:cBhvr>
                                      <p:to>
                                        <p:strVal val="visible"/>
                                      </p:to>
                                    </p:set>
                                    <p:anim calcmode="lin" valueType="num">
                                      <p:cBhvr>
                                        <p:cTn id="27" dur="500" fill="hold"/>
                                        <p:tgtEl>
                                          <p:spTgt spid="800"/>
                                        </p:tgtEl>
                                        <p:attrNameLst>
                                          <p:attrName>ppt_x</p:attrName>
                                        </p:attrNameLst>
                                      </p:cBhvr>
                                      <p:tavLst>
                                        <p:tav tm="0">
                                          <p:val>
                                            <p:strVal val="#ppt_x"/>
                                          </p:val>
                                        </p:tav>
                                        <p:tav tm="100000">
                                          <p:val>
                                            <p:strVal val="#ppt_x"/>
                                          </p:val>
                                        </p:tav>
                                      </p:tavLst>
                                    </p:anim>
                                    <p:anim calcmode="lin" valueType="num">
                                      <p:cBhvr>
                                        <p:cTn id="28" dur="500" fill="hold"/>
                                        <p:tgtEl>
                                          <p:spTgt spid="8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6" grpId="1"/>
      <p:bldP build="whole" bldLvl="1" animBg="1" rev="0" advAuto="0" spid="800" grpId="5"/>
      <p:bldP build="whole" bldLvl="1" animBg="1" rev="0" advAuto="0" spid="799" grpId="4"/>
      <p:bldP build="whole" bldLvl="1" animBg="1" rev="0" advAuto="0" spid="798" grpId="3"/>
      <p:bldP build="whole" bldLvl="1" animBg="1" rev="0" advAuto="0" spid="797"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4" name="Rectangle 14"/>
          <p:cNvSpPr/>
          <p:nvPr/>
        </p:nvSpPr>
        <p:spPr>
          <a:xfrm>
            <a:off x="0" y="-14514"/>
            <a:ext cx="7924800" cy="6872514"/>
          </a:xfrm>
          <a:prstGeom prst="rect">
            <a:avLst/>
          </a:prstGeom>
          <a:solidFill>
            <a:srgbClr val="181717"/>
          </a:solidFill>
          <a:ln w="12700">
            <a:miter lim="400000"/>
          </a:ln>
        </p:spPr>
        <p:txBody>
          <a:bodyPr lIns="45719" rIns="45719" anchor="ctr"/>
          <a:lstStyle/>
          <a:p>
            <a:pPr algn="ctr">
              <a:defRPr>
                <a:solidFill>
                  <a:srgbClr val="FFFFFF"/>
                </a:solidFill>
              </a:defRPr>
            </a:pPr>
          </a:p>
        </p:txBody>
      </p:sp>
      <p:sp>
        <p:nvSpPr>
          <p:cNvPr id="805" name="TextBox 19"/>
          <p:cNvSpPr txBox="1"/>
          <p:nvPr/>
        </p:nvSpPr>
        <p:spPr>
          <a:xfrm>
            <a:off x="548639" y="362427"/>
            <a:ext cx="7886080" cy="131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solidFill>
                  <a:srgbClr val="FFFFFF"/>
                </a:solidFill>
              </a:defRPr>
            </a:pPr>
            <a:r>
              <a:t>03</a:t>
            </a:r>
            <a:r>
              <a:t> 视频及直播技术</a:t>
            </a:r>
          </a:p>
          <a:p>
            <a:pPr>
              <a:defRPr sz="2400">
                <a:solidFill>
                  <a:srgbClr val="FFFFFF"/>
                </a:solidFill>
              </a:defRPr>
            </a:pPr>
            <a:r>
              <a:t>	4K</a:t>
            </a:r>
            <a:r>
              <a:t>网络直播</a:t>
            </a:r>
            <a:r>
              <a:t>-3840</a:t>
            </a:r>
            <a:r>
              <a:t>*</a:t>
            </a:r>
            <a:r>
              <a:t>2160</a:t>
            </a:r>
            <a:r>
              <a:t>、</a:t>
            </a:r>
            <a:r>
              <a:t>50/60fps</a:t>
            </a:r>
            <a:r>
              <a:t>、</a:t>
            </a:r>
            <a:r>
              <a:t>HDR</a:t>
            </a:r>
            <a:r>
              <a:t>高动态 </a:t>
            </a:r>
          </a:p>
        </p:txBody>
      </p:sp>
      <p:sp>
        <p:nvSpPr>
          <p:cNvPr id="806" name="Rectangle 20"/>
          <p:cNvSpPr txBox="1"/>
          <p:nvPr/>
        </p:nvSpPr>
        <p:spPr>
          <a:xfrm>
            <a:off x="139699" y="2621439"/>
            <a:ext cx="4962797" cy="21170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50000"/>
              </a:lnSpc>
              <a:buSzPct val="100000"/>
              <a:buChar char="-"/>
              <a:defRPr sz="2400">
                <a:solidFill>
                  <a:srgbClr val="FFFFFF"/>
                </a:solidFill>
              </a:defRPr>
            </a:pPr>
            <a:r>
              <a:t>高帧率、高动态、高分辨率</a:t>
            </a:r>
            <a:endParaRPr b="1">
              <a:latin typeface="+mn-lt"/>
              <a:ea typeface="+mn-ea"/>
              <a:cs typeface="+mn-cs"/>
              <a:sym typeface="Helvetica"/>
            </a:endParaRPr>
          </a:p>
          <a:p>
            <a:pPr marL="342900" indent="-342900">
              <a:lnSpc>
                <a:spcPct val="150000"/>
              </a:lnSpc>
              <a:buSzPct val="100000"/>
              <a:buChar char="-"/>
              <a:defRPr sz="2400">
                <a:solidFill>
                  <a:srgbClr val="FFFFFF"/>
                </a:solidFill>
              </a:defRPr>
            </a:pPr>
            <a:r>
              <a:t>直连</a:t>
            </a:r>
            <a:r>
              <a:t>Youtube</a:t>
            </a:r>
            <a:r>
              <a:t>、</a:t>
            </a:r>
            <a:r>
              <a:t>Facebook</a:t>
            </a:r>
          </a:p>
          <a:p>
            <a:pPr marL="342900" indent="-342900">
              <a:lnSpc>
                <a:spcPct val="150000"/>
              </a:lnSpc>
              <a:buSzPct val="100000"/>
              <a:buChar char="-"/>
              <a:defRPr sz="2400">
                <a:solidFill>
                  <a:srgbClr val="FFFFFF"/>
                </a:solidFill>
              </a:defRPr>
            </a:pPr>
            <a:r>
              <a:t>多种接口输入</a:t>
            </a:r>
            <a:endParaRPr b="1">
              <a:latin typeface="+mn-lt"/>
              <a:ea typeface="+mn-ea"/>
              <a:cs typeface="+mn-cs"/>
              <a:sym typeface="Helvetica"/>
            </a:endParaRPr>
          </a:p>
          <a:p>
            <a:pPr marL="342900" indent="-342900">
              <a:lnSpc>
                <a:spcPct val="150000"/>
              </a:lnSpc>
              <a:buSzPct val="100000"/>
              <a:buChar char="-"/>
              <a:defRPr sz="2400">
                <a:solidFill>
                  <a:srgbClr val="FFFFFF"/>
                </a:solidFill>
              </a:defRPr>
            </a:pPr>
            <a:r>
              <a:t>支持冗余，</a:t>
            </a:r>
            <a:r>
              <a:t>24h</a:t>
            </a:r>
            <a:r>
              <a:t>工作</a:t>
            </a:r>
          </a:p>
        </p:txBody>
      </p:sp>
      <p:pic>
        <p:nvPicPr>
          <p:cNvPr id="807" name="图片 27" descr="图片 27"/>
          <p:cNvPicPr>
            <a:picLocks noChangeAspect="1"/>
          </p:cNvPicPr>
          <p:nvPr/>
        </p:nvPicPr>
        <p:blipFill>
          <a:blip r:embed="rId3">
            <a:extLst/>
          </a:blip>
          <a:stretch>
            <a:fillRect/>
          </a:stretch>
        </p:blipFill>
        <p:spPr>
          <a:xfrm>
            <a:off x="5279878" y="1865576"/>
            <a:ext cx="6418946" cy="4114313"/>
          </a:xfrm>
          <a:prstGeom prst="rect">
            <a:avLst/>
          </a:prstGeom>
          <a:ln w="12700">
            <a:miter lim="400000"/>
          </a:ln>
        </p:spPr>
      </p:pic>
      <p:sp>
        <p:nvSpPr>
          <p:cNvPr id="808"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04"/>
                                        </p:tgtEl>
                                        <p:attrNameLst>
                                          <p:attrName>style.visibility</p:attrName>
                                        </p:attrNameLst>
                                      </p:cBhvr>
                                      <p:to>
                                        <p:strVal val="visible"/>
                                      </p:to>
                                    </p:set>
                                    <p:anim calcmode="lin" valueType="num">
                                      <p:cBhvr>
                                        <p:cTn id="7" dur="500" fill="hold"/>
                                        <p:tgtEl>
                                          <p:spTgt spid="804"/>
                                        </p:tgtEl>
                                        <p:attrNameLst>
                                          <p:attrName>ppt_x</p:attrName>
                                        </p:attrNameLst>
                                      </p:cBhvr>
                                      <p:tavLst>
                                        <p:tav tm="0">
                                          <p:val>
                                            <p:strVal val="0-#ppt_w/2"/>
                                          </p:val>
                                        </p:tav>
                                        <p:tav tm="100000">
                                          <p:val>
                                            <p:strVal val="#ppt_x"/>
                                          </p:val>
                                        </p:tav>
                                      </p:tavLst>
                                    </p:anim>
                                    <p:anim calcmode="lin" valueType="num">
                                      <p:cBhvr>
                                        <p:cTn id="8" dur="500" fill="hold"/>
                                        <p:tgtEl>
                                          <p:spTgt spid="80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805"/>
                                        </p:tgtEl>
                                        <p:attrNameLst>
                                          <p:attrName>style.visibility</p:attrName>
                                        </p:attrNameLst>
                                      </p:cBhvr>
                                      <p:to>
                                        <p:strVal val="visible"/>
                                      </p:to>
                                    </p:set>
                                    <p:anim calcmode="lin" valueType="num">
                                      <p:cBhvr>
                                        <p:cTn id="12" dur="500" fill="hold"/>
                                        <p:tgtEl>
                                          <p:spTgt spid="805"/>
                                        </p:tgtEl>
                                        <p:attrNameLst>
                                          <p:attrName>ppt_x</p:attrName>
                                        </p:attrNameLst>
                                      </p:cBhvr>
                                      <p:tavLst>
                                        <p:tav tm="0">
                                          <p:val>
                                            <p:strVal val="0-#ppt_w/2"/>
                                          </p:val>
                                        </p:tav>
                                        <p:tav tm="100000">
                                          <p:val>
                                            <p:strVal val="#ppt_x"/>
                                          </p:val>
                                        </p:tav>
                                      </p:tavLst>
                                    </p:anim>
                                    <p:anim calcmode="lin" valueType="num">
                                      <p:cBhvr>
                                        <p:cTn id="13" dur="500" fill="hold"/>
                                        <p:tgtEl>
                                          <p:spTgt spid="80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806"/>
                                        </p:tgtEl>
                                        <p:attrNameLst>
                                          <p:attrName>style.visibility</p:attrName>
                                        </p:attrNameLst>
                                      </p:cBhvr>
                                      <p:to>
                                        <p:strVal val="visible"/>
                                      </p:to>
                                    </p:set>
                                    <p:anim calcmode="lin" valueType="num">
                                      <p:cBhvr>
                                        <p:cTn id="17" dur="500" fill="hold"/>
                                        <p:tgtEl>
                                          <p:spTgt spid="806"/>
                                        </p:tgtEl>
                                        <p:attrNameLst>
                                          <p:attrName>ppt_x</p:attrName>
                                        </p:attrNameLst>
                                      </p:cBhvr>
                                      <p:tavLst>
                                        <p:tav tm="0">
                                          <p:val>
                                            <p:strVal val="0-#ppt_w/2"/>
                                          </p:val>
                                        </p:tav>
                                        <p:tav tm="100000">
                                          <p:val>
                                            <p:strVal val="#ppt_x"/>
                                          </p:val>
                                        </p:tav>
                                      </p:tavLst>
                                    </p:anim>
                                    <p:anim calcmode="lin" valueType="num">
                                      <p:cBhvr>
                                        <p:cTn id="18" dur="500" fill="hold"/>
                                        <p:tgtEl>
                                          <p:spTgt spid="80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807"/>
                                        </p:tgtEl>
                                        <p:attrNameLst>
                                          <p:attrName>style.visibility</p:attrName>
                                        </p:attrNameLst>
                                      </p:cBhvr>
                                      <p:to>
                                        <p:strVal val="visible"/>
                                      </p:to>
                                    </p:set>
                                    <p:animEffect filter="dissolve" transition="in">
                                      <p:cBhvr>
                                        <p:cTn id="23" dur="500"/>
                                        <p:tgtEl>
                                          <p:spTgt spid="807"/>
                                        </p:tgtEl>
                                      </p:cBhvr>
                                    </p:animEffect>
                                  </p:childTnLst>
                                </p:cTn>
                              </p:par>
                            </p:childTnLst>
                          </p:cTn>
                        </p:par>
                        <p:par>
                          <p:cTn id="24" fill="hold">
                            <p:stCondLst>
                              <p:cond delay="500"/>
                            </p:stCondLst>
                            <p:childTnLst>
                              <p:par>
                                <p:cTn id="25" presetClass="entr" nodeType="afterEffect" presetSubtype="4" presetID="2" grpId="5" fill="hold">
                                  <p:stCondLst>
                                    <p:cond delay="0"/>
                                  </p:stCondLst>
                                  <p:iterate type="el" backwards="0">
                                    <p:tmAbs val="0"/>
                                  </p:iterate>
                                  <p:childTnLst>
                                    <p:set>
                                      <p:cBhvr>
                                        <p:cTn id="26" fill="hold"/>
                                        <p:tgtEl>
                                          <p:spTgt spid="808"/>
                                        </p:tgtEl>
                                        <p:attrNameLst>
                                          <p:attrName>style.visibility</p:attrName>
                                        </p:attrNameLst>
                                      </p:cBhvr>
                                      <p:to>
                                        <p:strVal val="visible"/>
                                      </p:to>
                                    </p:set>
                                    <p:anim calcmode="lin" valueType="num">
                                      <p:cBhvr>
                                        <p:cTn id="27" dur="500" fill="hold"/>
                                        <p:tgtEl>
                                          <p:spTgt spid="808"/>
                                        </p:tgtEl>
                                        <p:attrNameLst>
                                          <p:attrName>ppt_x</p:attrName>
                                        </p:attrNameLst>
                                      </p:cBhvr>
                                      <p:tavLst>
                                        <p:tav tm="0">
                                          <p:val>
                                            <p:strVal val="#ppt_x"/>
                                          </p:val>
                                        </p:tav>
                                        <p:tav tm="100000">
                                          <p:val>
                                            <p:strVal val="#ppt_x"/>
                                          </p:val>
                                        </p:tav>
                                      </p:tavLst>
                                    </p:anim>
                                    <p:anim calcmode="lin" valueType="num">
                                      <p:cBhvr>
                                        <p:cTn id="28" dur="500" fill="hold"/>
                                        <p:tgtEl>
                                          <p:spTgt spid="8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4" grpId="1"/>
      <p:bldP build="whole" bldLvl="1" animBg="1" rev="0" advAuto="0" spid="805" grpId="2"/>
      <p:bldP build="whole" bldLvl="1" animBg="1" rev="0" advAuto="0" spid="806" grpId="3"/>
      <p:bldP build="whole" bldLvl="1" animBg="1" rev="0" advAuto="0" spid="807" grpId="4"/>
      <p:bldP build="whole" bldLvl="1" animBg="1" rev="0" advAuto="0" spid="808" grpId="5"/>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12" name="Picture Placeholder 3" descr="Picture Placeholder 3"/>
          <p:cNvPicPr>
            <a:picLocks noChangeAspect="1"/>
          </p:cNvPicPr>
          <p:nvPr>
            <p:ph type="pic" idx="13"/>
          </p:nvPr>
        </p:nvPicPr>
        <p:blipFill>
          <a:blip r:embed="rId2">
            <a:extLst/>
          </a:blip>
          <a:srcRect l="0" t="0" r="0" b="0"/>
          <a:stretch>
            <a:fillRect/>
          </a:stretch>
        </p:blipFill>
        <p:spPr>
          <a:prstGeom prst="rect">
            <a:avLst/>
          </a:prstGeom>
        </p:spPr>
      </p:pic>
      <p:sp>
        <p:nvSpPr>
          <p:cNvPr id="813" name="Rectangle 29"/>
          <p:cNvSpPr/>
          <p:nvPr/>
        </p:nvSpPr>
        <p:spPr>
          <a:xfrm>
            <a:off x="1334529" y="1357198"/>
            <a:ext cx="9415850" cy="4560427"/>
          </a:xfrm>
          <a:prstGeom prst="rect">
            <a:avLst/>
          </a:prstGeom>
          <a:solidFill>
            <a:srgbClr val="F2F2F2"/>
          </a:solidFill>
          <a:ln w="12700">
            <a:miter lim="400000"/>
          </a:ln>
        </p:spPr>
        <p:txBody>
          <a:bodyPr lIns="45719" rIns="45719" anchor="ctr"/>
          <a:lstStyle/>
          <a:p>
            <a:pPr algn="ctr">
              <a:defRPr>
                <a:solidFill>
                  <a:srgbClr val="404040"/>
                </a:solidFill>
              </a:defRPr>
            </a:pPr>
          </a:p>
        </p:txBody>
      </p:sp>
      <p:grpSp>
        <p:nvGrpSpPr>
          <p:cNvPr id="816" name="Rectangle: Rounded Corners 17"/>
          <p:cNvGrpSpPr/>
          <p:nvPr/>
        </p:nvGrpSpPr>
        <p:grpSpPr>
          <a:xfrm>
            <a:off x="1984437" y="2526126"/>
            <a:ext cx="695055" cy="558801"/>
            <a:chOff x="0" y="0"/>
            <a:chExt cx="695053" cy="558800"/>
          </a:xfrm>
        </p:grpSpPr>
        <p:sp>
          <p:nvSpPr>
            <p:cNvPr id="814" name="圆角矩形"/>
            <p:cNvSpPr/>
            <p:nvPr/>
          </p:nvSpPr>
          <p:spPr>
            <a:xfrm>
              <a:off x="0" y="0"/>
              <a:ext cx="695054"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815" name="01"/>
            <p:cNvSpPr txBox="1"/>
            <p:nvPr/>
          </p:nvSpPr>
          <p:spPr>
            <a:xfrm>
              <a:off x="27277" y="49530"/>
              <a:ext cx="640500"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01</a:t>
              </a:r>
            </a:p>
          </p:txBody>
        </p:sp>
      </p:grpSp>
      <p:sp>
        <p:nvSpPr>
          <p:cNvPr id="817" name="TextBox 18"/>
          <p:cNvSpPr txBox="1"/>
          <p:nvPr/>
        </p:nvSpPr>
        <p:spPr>
          <a:xfrm>
            <a:off x="2931137" y="2512740"/>
            <a:ext cx="2936239"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社交媒体平台</a:t>
            </a:r>
          </a:p>
        </p:txBody>
      </p:sp>
      <p:grpSp>
        <p:nvGrpSpPr>
          <p:cNvPr id="820" name="Rectangle: Rounded Corners 20"/>
          <p:cNvGrpSpPr/>
          <p:nvPr/>
        </p:nvGrpSpPr>
        <p:grpSpPr>
          <a:xfrm>
            <a:off x="1984437" y="4034304"/>
            <a:ext cx="695055" cy="558801"/>
            <a:chOff x="0" y="0"/>
            <a:chExt cx="695053" cy="558800"/>
          </a:xfrm>
        </p:grpSpPr>
        <p:sp>
          <p:nvSpPr>
            <p:cNvPr id="818" name="圆角矩形"/>
            <p:cNvSpPr/>
            <p:nvPr/>
          </p:nvSpPr>
          <p:spPr>
            <a:xfrm>
              <a:off x="0" y="0"/>
              <a:ext cx="695054"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819" name="02"/>
            <p:cNvSpPr txBox="1"/>
            <p:nvPr/>
          </p:nvSpPr>
          <p:spPr>
            <a:xfrm>
              <a:off x="27277" y="49530"/>
              <a:ext cx="640500"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02</a:t>
              </a:r>
            </a:p>
          </p:txBody>
        </p:sp>
      </p:grpSp>
      <p:sp>
        <p:nvSpPr>
          <p:cNvPr id="821" name="TextBox 21"/>
          <p:cNvSpPr txBox="1"/>
          <p:nvPr/>
        </p:nvSpPr>
        <p:spPr>
          <a:xfrm>
            <a:off x="2931137" y="3819547"/>
            <a:ext cx="2936239"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前沿技术与报道安全</a:t>
            </a:r>
          </a:p>
        </p:txBody>
      </p:sp>
      <p:grpSp>
        <p:nvGrpSpPr>
          <p:cNvPr id="824" name="Rectangle: Rounded Corners 23"/>
          <p:cNvGrpSpPr/>
          <p:nvPr/>
        </p:nvGrpSpPr>
        <p:grpSpPr>
          <a:xfrm>
            <a:off x="6519933" y="2509079"/>
            <a:ext cx="558801" cy="558801"/>
            <a:chOff x="0" y="0"/>
            <a:chExt cx="558800" cy="558800"/>
          </a:xfrm>
        </p:grpSpPr>
        <p:sp>
          <p:nvSpPr>
            <p:cNvPr id="822"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823" name="03"/>
            <p:cNvSpPr txBox="1"/>
            <p:nvPr/>
          </p:nvSpPr>
          <p:spPr>
            <a:xfrm>
              <a:off x="27277" y="49530"/>
              <a:ext cx="504246"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03</a:t>
              </a:r>
            </a:p>
          </p:txBody>
        </p:sp>
      </p:grpSp>
      <p:sp>
        <p:nvSpPr>
          <p:cNvPr id="825" name="TextBox 24"/>
          <p:cNvSpPr txBox="1"/>
          <p:nvPr/>
        </p:nvSpPr>
        <p:spPr>
          <a:xfrm>
            <a:off x="7244208" y="2463312"/>
            <a:ext cx="3534248"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视频及直播技术</a:t>
            </a:r>
          </a:p>
        </p:txBody>
      </p:sp>
      <p:grpSp>
        <p:nvGrpSpPr>
          <p:cNvPr id="828" name="Rectangle: Rounded Corners 26"/>
          <p:cNvGrpSpPr/>
          <p:nvPr/>
        </p:nvGrpSpPr>
        <p:grpSpPr>
          <a:xfrm>
            <a:off x="6519933" y="4017259"/>
            <a:ext cx="558801" cy="558801"/>
            <a:chOff x="0" y="0"/>
            <a:chExt cx="558800" cy="558800"/>
          </a:xfrm>
        </p:grpSpPr>
        <p:sp>
          <p:nvSpPr>
            <p:cNvPr id="826"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827" name="04"/>
            <p:cNvSpPr txBox="1"/>
            <p:nvPr/>
          </p:nvSpPr>
          <p:spPr>
            <a:xfrm>
              <a:off x="27277" y="49530"/>
              <a:ext cx="504246"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04</a:t>
              </a:r>
            </a:p>
          </p:txBody>
        </p:sp>
      </p:grpSp>
      <p:sp>
        <p:nvSpPr>
          <p:cNvPr id="829" name="TextBox 27"/>
          <p:cNvSpPr txBox="1"/>
          <p:nvPr/>
        </p:nvSpPr>
        <p:spPr>
          <a:xfrm>
            <a:off x="7244208" y="4009590"/>
            <a:ext cx="3506171" cy="574041"/>
          </a:xfrm>
          <a:prstGeom prst="rect">
            <a:avLst/>
          </a:prstGeom>
          <a:solidFill>
            <a:schemeClr val="accent5">
              <a:lumOff val="24117"/>
            </a:schemeClr>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海媒辅助编辑工具</a:t>
            </a:r>
          </a:p>
        </p:txBody>
      </p:sp>
      <p:sp>
        <p:nvSpPr>
          <p:cNvPr id="830" name="TextBox 10"/>
          <p:cNvSpPr txBox="1"/>
          <p:nvPr/>
        </p:nvSpPr>
        <p:spPr>
          <a:xfrm>
            <a:off x="10448270" y="635704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813"/>
                                        </p:tgtEl>
                                        <p:attrNameLst>
                                          <p:attrName>style.visibility</p:attrName>
                                        </p:attrNameLst>
                                      </p:cBhvr>
                                      <p:to>
                                        <p:strVal val="visible"/>
                                      </p:to>
                                    </p:set>
                                    <p:anim calcmode="lin" valueType="num">
                                      <p:cBhvr>
                                        <p:cTn id="7" dur="500" fill="hold"/>
                                        <p:tgtEl>
                                          <p:spTgt spid="813"/>
                                        </p:tgtEl>
                                        <p:attrNameLst>
                                          <p:attrName>ppt_x</p:attrName>
                                        </p:attrNameLst>
                                      </p:cBhvr>
                                      <p:tavLst>
                                        <p:tav tm="0">
                                          <p:val>
                                            <p:strVal val="1+#ppt_w/2"/>
                                          </p:val>
                                        </p:tav>
                                        <p:tav tm="100000">
                                          <p:val>
                                            <p:strVal val="#ppt_x"/>
                                          </p:val>
                                        </p:tav>
                                      </p:tavLst>
                                    </p:anim>
                                    <p:anim calcmode="lin" valueType="num">
                                      <p:cBhvr>
                                        <p:cTn id="8" dur="500" fill="hold"/>
                                        <p:tgtEl>
                                          <p:spTgt spid="8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2" presetID="2" grpId="2" fill="hold">
                                  <p:stCondLst>
                                    <p:cond delay="0"/>
                                  </p:stCondLst>
                                  <p:iterate type="el" backwards="0">
                                    <p:tmAbs val="0"/>
                                  </p:iterate>
                                  <p:childTnLst>
                                    <p:set>
                                      <p:cBhvr>
                                        <p:cTn id="11" fill="hold"/>
                                        <p:tgtEl>
                                          <p:spTgt spid="816"/>
                                        </p:tgtEl>
                                        <p:attrNameLst>
                                          <p:attrName>style.visibility</p:attrName>
                                        </p:attrNameLst>
                                      </p:cBhvr>
                                      <p:to>
                                        <p:strVal val="visible"/>
                                      </p:to>
                                    </p:set>
                                    <p:anim calcmode="lin" valueType="num">
                                      <p:cBhvr>
                                        <p:cTn id="12" dur="500" fill="hold"/>
                                        <p:tgtEl>
                                          <p:spTgt spid="816"/>
                                        </p:tgtEl>
                                        <p:attrNameLst>
                                          <p:attrName>ppt_x</p:attrName>
                                        </p:attrNameLst>
                                      </p:cBhvr>
                                      <p:tavLst>
                                        <p:tav tm="0">
                                          <p:val>
                                            <p:strVal val="1+#ppt_w/2"/>
                                          </p:val>
                                        </p:tav>
                                        <p:tav tm="100000">
                                          <p:val>
                                            <p:strVal val="#ppt_x"/>
                                          </p:val>
                                        </p:tav>
                                      </p:tavLst>
                                    </p:anim>
                                    <p:anim calcmode="lin" valueType="num">
                                      <p:cBhvr>
                                        <p:cTn id="13" dur="500" fill="hold"/>
                                        <p:tgtEl>
                                          <p:spTgt spid="8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2" presetID="2" grpId="3" fill="hold">
                                  <p:stCondLst>
                                    <p:cond delay="0"/>
                                  </p:stCondLst>
                                  <p:iterate type="el" backwards="0">
                                    <p:tmAbs val="0"/>
                                  </p:iterate>
                                  <p:childTnLst>
                                    <p:set>
                                      <p:cBhvr>
                                        <p:cTn id="16" fill="hold"/>
                                        <p:tgtEl>
                                          <p:spTgt spid="817"/>
                                        </p:tgtEl>
                                        <p:attrNameLst>
                                          <p:attrName>style.visibility</p:attrName>
                                        </p:attrNameLst>
                                      </p:cBhvr>
                                      <p:to>
                                        <p:strVal val="visible"/>
                                      </p:to>
                                    </p:set>
                                    <p:anim calcmode="lin" valueType="num">
                                      <p:cBhvr>
                                        <p:cTn id="17" dur="500" fill="hold"/>
                                        <p:tgtEl>
                                          <p:spTgt spid="817"/>
                                        </p:tgtEl>
                                        <p:attrNameLst>
                                          <p:attrName>ppt_x</p:attrName>
                                        </p:attrNameLst>
                                      </p:cBhvr>
                                      <p:tavLst>
                                        <p:tav tm="0">
                                          <p:val>
                                            <p:strVal val="1+#ppt_w/2"/>
                                          </p:val>
                                        </p:tav>
                                        <p:tav tm="100000">
                                          <p:val>
                                            <p:strVal val="#ppt_x"/>
                                          </p:val>
                                        </p:tav>
                                      </p:tavLst>
                                    </p:anim>
                                    <p:anim calcmode="lin" valueType="num">
                                      <p:cBhvr>
                                        <p:cTn id="18" dur="500" fill="hold"/>
                                        <p:tgtEl>
                                          <p:spTgt spid="8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2" presetID="2" grpId="4" fill="hold">
                                  <p:stCondLst>
                                    <p:cond delay="0"/>
                                  </p:stCondLst>
                                  <p:iterate type="el" backwards="0">
                                    <p:tmAbs val="0"/>
                                  </p:iterate>
                                  <p:childTnLst>
                                    <p:set>
                                      <p:cBhvr>
                                        <p:cTn id="21" fill="hold"/>
                                        <p:tgtEl>
                                          <p:spTgt spid="820"/>
                                        </p:tgtEl>
                                        <p:attrNameLst>
                                          <p:attrName>style.visibility</p:attrName>
                                        </p:attrNameLst>
                                      </p:cBhvr>
                                      <p:to>
                                        <p:strVal val="visible"/>
                                      </p:to>
                                    </p:set>
                                    <p:anim calcmode="lin" valueType="num">
                                      <p:cBhvr>
                                        <p:cTn id="22" dur="500" fill="hold"/>
                                        <p:tgtEl>
                                          <p:spTgt spid="820"/>
                                        </p:tgtEl>
                                        <p:attrNameLst>
                                          <p:attrName>ppt_x</p:attrName>
                                        </p:attrNameLst>
                                      </p:cBhvr>
                                      <p:tavLst>
                                        <p:tav tm="0">
                                          <p:val>
                                            <p:strVal val="1+#ppt_w/2"/>
                                          </p:val>
                                        </p:tav>
                                        <p:tav tm="100000">
                                          <p:val>
                                            <p:strVal val="#ppt_x"/>
                                          </p:val>
                                        </p:tav>
                                      </p:tavLst>
                                    </p:anim>
                                    <p:anim calcmode="lin" valueType="num">
                                      <p:cBhvr>
                                        <p:cTn id="23" dur="500" fill="hold"/>
                                        <p:tgtEl>
                                          <p:spTgt spid="82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Class="entr" nodeType="afterEffect" presetSubtype="2" presetID="2" grpId="5" fill="hold">
                                  <p:stCondLst>
                                    <p:cond delay="0"/>
                                  </p:stCondLst>
                                  <p:iterate type="el" backwards="0">
                                    <p:tmAbs val="0"/>
                                  </p:iterate>
                                  <p:childTnLst>
                                    <p:set>
                                      <p:cBhvr>
                                        <p:cTn id="26" fill="hold"/>
                                        <p:tgtEl>
                                          <p:spTgt spid="821"/>
                                        </p:tgtEl>
                                        <p:attrNameLst>
                                          <p:attrName>style.visibility</p:attrName>
                                        </p:attrNameLst>
                                      </p:cBhvr>
                                      <p:to>
                                        <p:strVal val="visible"/>
                                      </p:to>
                                    </p:set>
                                    <p:anim calcmode="lin" valueType="num">
                                      <p:cBhvr>
                                        <p:cTn id="27" dur="500" fill="hold"/>
                                        <p:tgtEl>
                                          <p:spTgt spid="821"/>
                                        </p:tgtEl>
                                        <p:attrNameLst>
                                          <p:attrName>ppt_x</p:attrName>
                                        </p:attrNameLst>
                                      </p:cBhvr>
                                      <p:tavLst>
                                        <p:tav tm="0">
                                          <p:val>
                                            <p:strVal val="1+#ppt_w/2"/>
                                          </p:val>
                                        </p:tav>
                                        <p:tav tm="100000">
                                          <p:val>
                                            <p:strVal val="#ppt_x"/>
                                          </p:val>
                                        </p:tav>
                                      </p:tavLst>
                                    </p:anim>
                                    <p:anim calcmode="lin" valueType="num">
                                      <p:cBhvr>
                                        <p:cTn id="28" dur="500" fill="hold"/>
                                        <p:tgtEl>
                                          <p:spTgt spid="821"/>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Class="entr" nodeType="afterEffect" presetSubtype="2" presetID="2" grpId="6" fill="hold">
                                  <p:stCondLst>
                                    <p:cond delay="0"/>
                                  </p:stCondLst>
                                  <p:iterate type="el" backwards="0">
                                    <p:tmAbs val="0"/>
                                  </p:iterate>
                                  <p:childTnLst>
                                    <p:set>
                                      <p:cBhvr>
                                        <p:cTn id="31" fill="hold"/>
                                        <p:tgtEl>
                                          <p:spTgt spid="824"/>
                                        </p:tgtEl>
                                        <p:attrNameLst>
                                          <p:attrName>style.visibility</p:attrName>
                                        </p:attrNameLst>
                                      </p:cBhvr>
                                      <p:to>
                                        <p:strVal val="visible"/>
                                      </p:to>
                                    </p:set>
                                    <p:anim calcmode="lin" valueType="num">
                                      <p:cBhvr>
                                        <p:cTn id="32" dur="500" fill="hold"/>
                                        <p:tgtEl>
                                          <p:spTgt spid="824"/>
                                        </p:tgtEl>
                                        <p:attrNameLst>
                                          <p:attrName>ppt_x</p:attrName>
                                        </p:attrNameLst>
                                      </p:cBhvr>
                                      <p:tavLst>
                                        <p:tav tm="0">
                                          <p:val>
                                            <p:strVal val="1+#ppt_w/2"/>
                                          </p:val>
                                        </p:tav>
                                        <p:tav tm="100000">
                                          <p:val>
                                            <p:strVal val="#ppt_x"/>
                                          </p:val>
                                        </p:tav>
                                      </p:tavLst>
                                    </p:anim>
                                    <p:anim calcmode="lin" valueType="num">
                                      <p:cBhvr>
                                        <p:cTn id="33" dur="500" fill="hold"/>
                                        <p:tgtEl>
                                          <p:spTgt spid="824"/>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Class="entr" nodeType="afterEffect" presetSubtype="2" presetID="2" grpId="7" fill="hold">
                                  <p:stCondLst>
                                    <p:cond delay="0"/>
                                  </p:stCondLst>
                                  <p:iterate type="el" backwards="0">
                                    <p:tmAbs val="0"/>
                                  </p:iterate>
                                  <p:childTnLst>
                                    <p:set>
                                      <p:cBhvr>
                                        <p:cTn id="36" fill="hold"/>
                                        <p:tgtEl>
                                          <p:spTgt spid="825"/>
                                        </p:tgtEl>
                                        <p:attrNameLst>
                                          <p:attrName>style.visibility</p:attrName>
                                        </p:attrNameLst>
                                      </p:cBhvr>
                                      <p:to>
                                        <p:strVal val="visible"/>
                                      </p:to>
                                    </p:set>
                                    <p:anim calcmode="lin" valueType="num">
                                      <p:cBhvr>
                                        <p:cTn id="37" dur="500" fill="hold"/>
                                        <p:tgtEl>
                                          <p:spTgt spid="825"/>
                                        </p:tgtEl>
                                        <p:attrNameLst>
                                          <p:attrName>ppt_x</p:attrName>
                                        </p:attrNameLst>
                                      </p:cBhvr>
                                      <p:tavLst>
                                        <p:tav tm="0">
                                          <p:val>
                                            <p:strVal val="1+#ppt_w/2"/>
                                          </p:val>
                                        </p:tav>
                                        <p:tav tm="100000">
                                          <p:val>
                                            <p:strVal val="#ppt_x"/>
                                          </p:val>
                                        </p:tav>
                                      </p:tavLst>
                                    </p:anim>
                                    <p:anim calcmode="lin" valueType="num">
                                      <p:cBhvr>
                                        <p:cTn id="38" dur="500" fill="hold"/>
                                        <p:tgtEl>
                                          <p:spTgt spid="825"/>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Class="entr" nodeType="afterEffect" presetSubtype="2" presetID="2" grpId="8" fill="hold">
                                  <p:stCondLst>
                                    <p:cond delay="0"/>
                                  </p:stCondLst>
                                  <p:iterate type="el" backwards="0">
                                    <p:tmAbs val="0"/>
                                  </p:iterate>
                                  <p:childTnLst>
                                    <p:set>
                                      <p:cBhvr>
                                        <p:cTn id="41" fill="hold"/>
                                        <p:tgtEl>
                                          <p:spTgt spid="828"/>
                                        </p:tgtEl>
                                        <p:attrNameLst>
                                          <p:attrName>style.visibility</p:attrName>
                                        </p:attrNameLst>
                                      </p:cBhvr>
                                      <p:to>
                                        <p:strVal val="visible"/>
                                      </p:to>
                                    </p:set>
                                    <p:anim calcmode="lin" valueType="num">
                                      <p:cBhvr>
                                        <p:cTn id="42" dur="500" fill="hold"/>
                                        <p:tgtEl>
                                          <p:spTgt spid="828"/>
                                        </p:tgtEl>
                                        <p:attrNameLst>
                                          <p:attrName>ppt_x</p:attrName>
                                        </p:attrNameLst>
                                      </p:cBhvr>
                                      <p:tavLst>
                                        <p:tav tm="0">
                                          <p:val>
                                            <p:strVal val="1+#ppt_w/2"/>
                                          </p:val>
                                        </p:tav>
                                        <p:tav tm="100000">
                                          <p:val>
                                            <p:strVal val="#ppt_x"/>
                                          </p:val>
                                        </p:tav>
                                      </p:tavLst>
                                    </p:anim>
                                    <p:anim calcmode="lin" valueType="num">
                                      <p:cBhvr>
                                        <p:cTn id="43" dur="500" fill="hold"/>
                                        <p:tgtEl>
                                          <p:spTgt spid="828"/>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Class="entr" nodeType="afterEffect" presetSubtype="2" presetID="2" grpId="9" fill="hold">
                                  <p:stCondLst>
                                    <p:cond delay="0"/>
                                  </p:stCondLst>
                                  <p:iterate type="el" backwards="0">
                                    <p:tmAbs val="0"/>
                                  </p:iterate>
                                  <p:childTnLst>
                                    <p:set>
                                      <p:cBhvr>
                                        <p:cTn id="46" fill="hold"/>
                                        <p:tgtEl>
                                          <p:spTgt spid="829"/>
                                        </p:tgtEl>
                                        <p:attrNameLst>
                                          <p:attrName>style.visibility</p:attrName>
                                        </p:attrNameLst>
                                      </p:cBhvr>
                                      <p:to>
                                        <p:strVal val="visible"/>
                                      </p:to>
                                    </p:set>
                                    <p:anim calcmode="lin" valueType="num">
                                      <p:cBhvr>
                                        <p:cTn id="47" dur="500" fill="hold"/>
                                        <p:tgtEl>
                                          <p:spTgt spid="829"/>
                                        </p:tgtEl>
                                        <p:attrNameLst>
                                          <p:attrName>ppt_x</p:attrName>
                                        </p:attrNameLst>
                                      </p:cBhvr>
                                      <p:tavLst>
                                        <p:tav tm="0">
                                          <p:val>
                                            <p:strVal val="1+#ppt_w/2"/>
                                          </p:val>
                                        </p:tav>
                                        <p:tav tm="100000">
                                          <p:val>
                                            <p:strVal val="#ppt_x"/>
                                          </p:val>
                                        </p:tav>
                                      </p:tavLst>
                                    </p:anim>
                                    <p:anim calcmode="lin" valueType="num">
                                      <p:cBhvr>
                                        <p:cTn id="48" dur="500" fill="hold"/>
                                        <p:tgtEl>
                                          <p:spTgt spid="829"/>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Class="entr" nodeType="afterEffect" presetSubtype="4" presetID="2" grpId="10" fill="hold">
                                  <p:stCondLst>
                                    <p:cond delay="0"/>
                                  </p:stCondLst>
                                  <p:iterate type="el" backwards="0">
                                    <p:tmAbs val="0"/>
                                  </p:iterate>
                                  <p:childTnLst>
                                    <p:set>
                                      <p:cBhvr>
                                        <p:cTn id="51" fill="hold"/>
                                        <p:tgtEl>
                                          <p:spTgt spid="830"/>
                                        </p:tgtEl>
                                        <p:attrNameLst>
                                          <p:attrName>style.visibility</p:attrName>
                                        </p:attrNameLst>
                                      </p:cBhvr>
                                      <p:to>
                                        <p:strVal val="visible"/>
                                      </p:to>
                                    </p:set>
                                    <p:anim calcmode="lin" valueType="num">
                                      <p:cBhvr>
                                        <p:cTn id="52" dur="500" fill="hold"/>
                                        <p:tgtEl>
                                          <p:spTgt spid="830"/>
                                        </p:tgtEl>
                                        <p:attrNameLst>
                                          <p:attrName>ppt_x</p:attrName>
                                        </p:attrNameLst>
                                      </p:cBhvr>
                                      <p:tavLst>
                                        <p:tav tm="0">
                                          <p:val>
                                            <p:strVal val="#ppt_x"/>
                                          </p:val>
                                        </p:tav>
                                        <p:tav tm="100000">
                                          <p:val>
                                            <p:strVal val="#ppt_x"/>
                                          </p:val>
                                        </p:tav>
                                      </p:tavLst>
                                    </p:anim>
                                    <p:anim calcmode="lin" valueType="num">
                                      <p:cBhvr>
                                        <p:cTn id="53" dur="500" fill="hold"/>
                                        <p:tgtEl>
                                          <p:spTgt spid="8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6" grpId="2"/>
      <p:bldP build="whole" bldLvl="1" animBg="1" rev="0" advAuto="0" spid="824" grpId="6"/>
      <p:bldP build="whole" bldLvl="1" animBg="1" rev="0" advAuto="0" spid="829" grpId="9"/>
      <p:bldP build="whole" bldLvl="1" animBg="1" rev="0" advAuto="0" spid="828" grpId="8"/>
      <p:bldP build="whole" bldLvl="1" animBg="1" rev="0" advAuto="0" spid="817" grpId="3"/>
      <p:bldP build="whole" bldLvl="1" animBg="1" rev="0" advAuto="0" spid="820" grpId="4"/>
      <p:bldP build="whole" bldLvl="1" animBg="1" rev="0" advAuto="0" spid="825" grpId="7"/>
      <p:bldP build="whole" bldLvl="1" animBg="1" rev="0" advAuto="0" spid="830" grpId="10"/>
      <p:bldP build="whole" bldLvl="1" animBg="1" rev="0" advAuto="0" spid="821" grpId="5"/>
      <p:bldP build="whole" bldLvl="1" animBg="1" rev="0" advAuto="0" spid="813"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TextBox 2"/>
          <p:cNvSpPr txBox="1"/>
          <p:nvPr/>
        </p:nvSpPr>
        <p:spPr>
          <a:xfrm>
            <a:off x="909069" y="246435"/>
            <a:ext cx="6048956"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04</a:t>
            </a:r>
            <a:r>
              <a:t> 海媒辅助编辑工具</a:t>
            </a:r>
          </a:p>
        </p:txBody>
      </p:sp>
      <p:sp>
        <p:nvSpPr>
          <p:cNvPr id="833" name="Rectangle: Rounded Corners 4"/>
          <p:cNvSpPr/>
          <p:nvPr/>
        </p:nvSpPr>
        <p:spPr>
          <a:xfrm>
            <a:off x="4095825" y="2763759"/>
            <a:ext cx="558801" cy="558801"/>
          </a:xfrm>
          <a:prstGeom prst="roundRect">
            <a:avLst>
              <a:gd name="adj" fmla="val 16667"/>
            </a:avLst>
          </a:prstGeom>
          <a:solidFill>
            <a:schemeClr val="accent1"/>
          </a:solidFill>
          <a:ln w="12700">
            <a:miter lim="400000"/>
          </a:ln>
        </p:spPr>
        <p:txBody>
          <a:bodyPr lIns="45719" rIns="45719" anchor="ctr"/>
          <a:lstStyle/>
          <a:p>
            <a:pPr algn="ctr">
              <a:defRPr sz="2000">
                <a:solidFill>
                  <a:srgbClr val="FFFFFF"/>
                </a:solidFill>
              </a:defRPr>
            </a:pPr>
          </a:p>
        </p:txBody>
      </p:sp>
      <p:sp>
        <p:nvSpPr>
          <p:cNvPr id="834" name="TextBox 5"/>
          <p:cNvSpPr txBox="1"/>
          <p:nvPr/>
        </p:nvSpPr>
        <p:spPr>
          <a:xfrm>
            <a:off x="4820099" y="2420433"/>
            <a:ext cx="940621" cy="119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04040"/>
                </a:solidFill>
              </a:defRPr>
            </a:lvl1pPr>
          </a:lstStyle>
          <a:p>
            <a:pPr/>
            <a:r>
              <a:t>社交媒体制作</a:t>
            </a:r>
          </a:p>
        </p:txBody>
      </p:sp>
      <p:sp>
        <p:nvSpPr>
          <p:cNvPr id="835" name="Rectangle: Rounded Corners 7"/>
          <p:cNvSpPr/>
          <p:nvPr/>
        </p:nvSpPr>
        <p:spPr>
          <a:xfrm>
            <a:off x="4095825" y="4167975"/>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836" name="TextBox 8"/>
          <p:cNvSpPr txBox="1"/>
          <p:nvPr/>
        </p:nvSpPr>
        <p:spPr>
          <a:xfrm>
            <a:off x="4820099" y="4129875"/>
            <a:ext cx="940621" cy="119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04040"/>
                </a:solidFill>
              </a:defRPr>
            </a:lvl1pPr>
          </a:lstStyle>
          <a:p>
            <a:pPr/>
            <a:r>
              <a:t>社交媒体资源</a:t>
            </a:r>
          </a:p>
        </p:txBody>
      </p:sp>
      <p:sp>
        <p:nvSpPr>
          <p:cNvPr id="837" name="Rectangle: Rounded Corners 16"/>
          <p:cNvSpPr/>
          <p:nvPr/>
        </p:nvSpPr>
        <p:spPr>
          <a:xfrm>
            <a:off x="705088" y="2746713"/>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838" name="TextBox 17"/>
          <p:cNvSpPr txBox="1"/>
          <p:nvPr/>
        </p:nvSpPr>
        <p:spPr>
          <a:xfrm>
            <a:off x="1429363" y="2411434"/>
            <a:ext cx="1024519"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04040"/>
                </a:solidFill>
              </a:defRPr>
            </a:lvl1pPr>
          </a:lstStyle>
          <a:p>
            <a:pPr/>
            <a:r>
              <a:t>社交媒体发布</a:t>
            </a:r>
          </a:p>
        </p:txBody>
      </p:sp>
      <p:sp>
        <p:nvSpPr>
          <p:cNvPr id="839" name="Rectangle: Rounded Corners 19"/>
          <p:cNvSpPr/>
          <p:nvPr/>
        </p:nvSpPr>
        <p:spPr>
          <a:xfrm>
            <a:off x="705088" y="4150929"/>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840" name="TextBox 20"/>
          <p:cNvSpPr txBox="1"/>
          <p:nvPr/>
        </p:nvSpPr>
        <p:spPr>
          <a:xfrm>
            <a:off x="1429363" y="4129875"/>
            <a:ext cx="1024519"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04040"/>
                </a:solidFill>
              </a:defRPr>
            </a:lvl1pPr>
          </a:lstStyle>
          <a:p>
            <a:pPr/>
            <a:r>
              <a:t>社交媒体运营</a:t>
            </a:r>
          </a:p>
        </p:txBody>
      </p:sp>
      <p:sp>
        <p:nvSpPr>
          <p:cNvPr id="841" name="Freeform 143"/>
          <p:cNvSpPr/>
          <p:nvPr/>
        </p:nvSpPr>
        <p:spPr>
          <a:xfrm>
            <a:off x="893008" y="2885382"/>
            <a:ext cx="202729" cy="2946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20" y="2705"/>
                </a:moveTo>
                <a:lnTo>
                  <a:pt x="8839" y="2705"/>
                </a:lnTo>
                <a:cubicBezTo>
                  <a:pt x="8312" y="2705"/>
                  <a:pt x="7902" y="2988"/>
                  <a:pt x="7902" y="3351"/>
                </a:cubicBezTo>
                <a:cubicBezTo>
                  <a:pt x="7902" y="3755"/>
                  <a:pt x="8312" y="4037"/>
                  <a:pt x="8839" y="4037"/>
                </a:cubicBezTo>
                <a:lnTo>
                  <a:pt x="12820" y="4037"/>
                </a:lnTo>
                <a:cubicBezTo>
                  <a:pt x="13346" y="4037"/>
                  <a:pt x="13756" y="3755"/>
                  <a:pt x="13756" y="3351"/>
                </a:cubicBezTo>
                <a:cubicBezTo>
                  <a:pt x="13756" y="2988"/>
                  <a:pt x="13346" y="2705"/>
                  <a:pt x="12820" y="2705"/>
                </a:cubicBezTo>
                <a:close/>
                <a:moveTo>
                  <a:pt x="10829" y="16230"/>
                </a:moveTo>
                <a:cubicBezTo>
                  <a:pt x="9776" y="16230"/>
                  <a:pt x="8839" y="16836"/>
                  <a:pt x="8839" y="17563"/>
                </a:cubicBezTo>
                <a:cubicBezTo>
                  <a:pt x="8839" y="18330"/>
                  <a:pt x="9776" y="18895"/>
                  <a:pt x="10829" y="18895"/>
                </a:cubicBezTo>
                <a:cubicBezTo>
                  <a:pt x="11883" y="18895"/>
                  <a:pt x="12820" y="18330"/>
                  <a:pt x="12820" y="17563"/>
                </a:cubicBezTo>
                <a:cubicBezTo>
                  <a:pt x="12820" y="16836"/>
                  <a:pt x="11883" y="16230"/>
                  <a:pt x="10829" y="16230"/>
                </a:cubicBezTo>
                <a:close/>
                <a:moveTo>
                  <a:pt x="19668" y="18895"/>
                </a:moveTo>
                <a:cubicBezTo>
                  <a:pt x="19668" y="19662"/>
                  <a:pt x="18790" y="20268"/>
                  <a:pt x="17678" y="20268"/>
                </a:cubicBezTo>
                <a:lnTo>
                  <a:pt x="3980" y="20268"/>
                </a:lnTo>
                <a:cubicBezTo>
                  <a:pt x="2868" y="20268"/>
                  <a:pt x="1990" y="19662"/>
                  <a:pt x="1990" y="18895"/>
                </a:cubicBezTo>
                <a:lnTo>
                  <a:pt x="1990" y="2705"/>
                </a:lnTo>
                <a:cubicBezTo>
                  <a:pt x="1990" y="1938"/>
                  <a:pt x="2868" y="1332"/>
                  <a:pt x="3980" y="1332"/>
                </a:cubicBezTo>
                <a:lnTo>
                  <a:pt x="17678" y="1332"/>
                </a:lnTo>
                <a:cubicBezTo>
                  <a:pt x="18790" y="1332"/>
                  <a:pt x="19668" y="1938"/>
                  <a:pt x="19668" y="2705"/>
                </a:cubicBezTo>
                <a:lnTo>
                  <a:pt x="19668" y="18895"/>
                </a:lnTo>
                <a:close/>
                <a:moveTo>
                  <a:pt x="18615" y="0"/>
                </a:moveTo>
                <a:lnTo>
                  <a:pt x="2985" y="0"/>
                </a:lnTo>
                <a:cubicBezTo>
                  <a:pt x="1346" y="0"/>
                  <a:pt x="0" y="929"/>
                  <a:pt x="0" y="2019"/>
                </a:cubicBezTo>
                <a:lnTo>
                  <a:pt x="0" y="19581"/>
                </a:lnTo>
                <a:cubicBezTo>
                  <a:pt x="0" y="20752"/>
                  <a:pt x="1346" y="21600"/>
                  <a:pt x="2985" y="21600"/>
                </a:cubicBezTo>
                <a:lnTo>
                  <a:pt x="18615" y="21600"/>
                </a:lnTo>
                <a:cubicBezTo>
                  <a:pt x="20312" y="21600"/>
                  <a:pt x="21600" y="20752"/>
                  <a:pt x="21600" y="19581"/>
                </a:cubicBezTo>
                <a:lnTo>
                  <a:pt x="21600" y="2019"/>
                </a:lnTo>
                <a:cubicBezTo>
                  <a:pt x="21600" y="929"/>
                  <a:pt x="20312" y="0"/>
                  <a:pt x="18615" y="0"/>
                </a:cubicBezTo>
                <a:close/>
              </a:path>
            </a:pathLst>
          </a:custGeom>
          <a:solidFill>
            <a:srgbClr val="FFFFFF"/>
          </a:solidFill>
          <a:ln w="12700">
            <a:miter lim="400000"/>
          </a:ln>
        </p:spPr>
        <p:txBody>
          <a:bodyPr lIns="45719" rIns="45719" anchor="ctr"/>
          <a:lstStyle/>
          <a:p>
            <a:pPr/>
          </a:p>
        </p:txBody>
      </p:sp>
      <p:sp>
        <p:nvSpPr>
          <p:cNvPr id="842" name="Freeform 49"/>
          <p:cNvSpPr/>
          <p:nvPr/>
        </p:nvSpPr>
        <p:spPr>
          <a:xfrm>
            <a:off x="4236638" y="2891423"/>
            <a:ext cx="283039" cy="282657"/>
          </a:xfrm>
          <a:custGeom>
            <a:avLst/>
            <a:gdLst/>
            <a:ahLst/>
            <a:cxnLst>
              <a:cxn ang="0">
                <a:pos x="wd2" y="hd2"/>
              </a:cxn>
              <a:cxn ang="5400000">
                <a:pos x="wd2" y="hd2"/>
              </a:cxn>
              <a:cxn ang="10800000">
                <a:pos x="wd2" y="hd2"/>
              </a:cxn>
              <a:cxn ang="16200000">
                <a:pos x="wd2" y="hd2"/>
              </a:cxn>
            </a:cxnLst>
            <a:rect l="0" t="0" r="r" b="b"/>
            <a:pathLst>
              <a:path w="20749" h="20721" fill="norm" stroke="1" extrusionOk="0">
                <a:moveTo>
                  <a:pt x="18684" y="5807"/>
                </a:moveTo>
                <a:lnTo>
                  <a:pt x="17753" y="6736"/>
                </a:lnTo>
                <a:lnTo>
                  <a:pt x="14030" y="3019"/>
                </a:lnTo>
                <a:lnTo>
                  <a:pt x="14961" y="2052"/>
                </a:lnTo>
                <a:cubicBezTo>
                  <a:pt x="15969" y="1045"/>
                  <a:pt x="17676" y="1045"/>
                  <a:pt x="18684" y="2052"/>
                </a:cubicBezTo>
                <a:cubicBezTo>
                  <a:pt x="19731" y="3097"/>
                  <a:pt x="19731" y="4761"/>
                  <a:pt x="18684" y="5807"/>
                </a:cubicBezTo>
                <a:close/>
                <a:moveTo>
                  <a:pt x="7128" y="17342"/>
                </a:moveTo>
                <a:cubicBezTo>
                  <a:pt x="7089" y="17381"/>
                  <a:pt x="7050" y="17458"/>
                  <a:pt x="6934" y="17497"/>
                </a:cubicBezTo>
                <a:cubicBezTo>
                  <a:pt x="6895" y="16839"/>
                  <a:pt x="6624" y="16219"/>
                  <a:pt x="6119" y="15716"/>
                </a:cubicBezTo>
                <a:lnTo>
                  <a:pt x="6042" y="15639"/>
                </a:lnTo>
                <a:lnTo>
                  <a:pt x="15426" y="6232"/>
                </a:lnTo>
                <a:lnTo>
                  <a:pt x="16861" y="7665"/>
                </a:lnTo>
                <a:lnTo>
                  <a:pt x="7128" y="17342"/>
                </a:lnTo>
                <a:close/>
                <a:moveTo>
                  <a:pt x="1388" y="19394"/>
                </a:moveTo>
                <a:cubicBezTo>
                  <a:pt x="1078" y="19084"/>
                  <a:pt x="1815" y="16452"/>
                  <a:pt x="2629" y="14787"/>
                </a:cubicBezTo>
                <a:cubicBezTo>
                  <a:pt x="3250" y="14942"/>
                  <a:pt x="3793" y="15213"/>
                  <a:pt x="4258" y="15678"/>
                </a:cubicBezTo>
                <a:lnTo>
                  <a:pt x="4801" y="16181"/>
                </a:lnTo>
                <a:cubicBezTo>
                  <a:pt x="5344" y="16761"/>
                  <a:pt x="5732" y="17458"/>
                  <a:pt x="5809" y="18155"/>
                </a:cubicBezTo>
                <a:cubicBezTo>
                  <a:pt x="4142" y="18968"/>
                  <a:pt x="1660" y="19626"/>
                  <a:pt x="1388" y="19394"/>
                </a:cubicBezTo>
                <a:close/>
                <a:moveTo>
                  <a:pt x="3405" y="13587"/>
                </a:moveTo>
                <a:lnTo>
                  <a:pt x="13100" y="3948"/>
                </a:lnTo>
                <a:lnTo>
                  <a:pt x="14535" y="5342"/>
                </a:lnTo>
                <a:lnTo>
                  <a:pt x="5111" y="14748"/>
                </a:lnTo>
                <a:lnTo>
                  <a:pt x="4762" y="14400"/>
                </a:lnTo>
                <a:cubicBezTo>
                  <a:pt x="4336" y="14013"/>
                  <a:pt x="3870" y="13781"/>
                  <a:pt x="3366" y="13665"/>
                </a:cubicBezTo>
                <a:cubicBezTo>
                  <a:pt x="3366" y="13626"/>
                  <a:pt x="3405" y="13626"/>
                  <a:pt x="3405" y="13587"/>
                </a:cubicBezTo>
                <a:close/>
                <a:moveTo>
                  <a:pt x="19615" y="1161"/>
                </a:moveTo>
                <a:cubicBezTo>
                  <a:pt x="18063" y="-387"/>
                  <a:pt x="15582" y="-387"/>
                  <a:pt x="14030" y="1161"/>
                </a:cubicBezTo>
                <a:lnTo>
                  <a:pt x="2086" y="13123"/>
                </a:lnTo>
                <a:cubicBezTo>
                  <a:pt x="729" y="14478"/>
                  <a:pt x="-473" y="19858"/>
                  <a:pt x="186" y="20516"/>
                </a:cubicBezTo>
                <a:cubicBezTo>
                  <a:pt x="962" y="21213"/>
                  <a:pt x="6275" y="20013"/>
                  <a:pt x="7671" y="18658"/>
                </a:cubicBezTo>
                <a:lnTo>
                  <a:pt x="19615" y="6697"/>
                </a:lnTo>
                <a:cubicBezTo>
                  <a:pt x="21127" y="5187"/>
                  <a:pt x="21127" y="2671"/>
                  <a:pt x="19615" y="1161"/>
                </a:cubicBezTo>
                <a:close/>
              </a:path>
            </a:pathLst>
          </a:custGeom>
          <a:solidFill>
            <a:srgbClr val="FFFFFF"/>
          </a:solidFill>
          <a:ln w="12700">
            <a:miter lim="400000"/>
          </a:ln>
        </p:spPr>
        <p:txBody>
          <a:bodyPr lIns="45719" rIns="45719" anchor="ctr"/>
          <a:lstStyle/>
          <a:p>
            <a:pPr/>
          </a:p>
        </p:txBody>
      </p:sp>
      <p:sp>
        <p:nvSpPr>
          <p:cNvPr id="843" name="Freeform 139"/>
          <p:cNvSpPr/>
          <p:nvPr/>
        </p:nvSpPr>
        <p:spPr>
          <a:xfrm>
            <a:off x="4236649" y="4295663"/>
            <a:ext cx="291839" cy="289458"/>
          </a:xfrm>
          <a:custGeom>
            <a:avLst/>
            <a:gdLst/>
            <a:ahLst/>
            <a:cxnLst>
              <a:cxn ang="0">
                <a:pos x="wd2" y="hd2"/>
              </a:cxn>
              <a:cxn ang="5400000">
                <a:pos x="wd2" y="hd2"/>
              </a:cxn>
              <a:cxn ang="10800000">
                <a:pos x="wd2" y="hd2"/>
              </a:cxn>
              <a:cxn ang="16200000">
                <a:pos x="wd2" y="hd2"/>
              </a:cxn>
            </a:cxnLst>
            <a:rect l="0" t="0" r="r" b="b"/>
            <a:pathLst>
              <a:path w="21600" h="21424" fill="norm" stroke="1" extrusionOk="0">
                <a:moveTo>
                  <a:pt x="7455" y="9375"/>
                </a:moveTo>
                <a:lnTo>
                  <a:pt x="14185" y="9375"/>
                </a:lnTo>
                <a:lnTo>
                  <a:pt x="14185" y="8690"/>
                </a:lnTo>
                <a:lnTo>
                  <a:pt x="7455" y="8690"/>
                </a:lnTo>
                <a:lnTo>
                  <a:pt x="7455" y="9375"/>
                </a:lnTo>
                <a:close/>
                <a:moveTo>
                  <a:pt x="7455" y="8005"/>
                </a:moveTo>
                <a:lnTo>
                  <a:pt x="14830" y="8005"/>
                </a:lnTo>
                <a:lnTo>
                  <a:pt x="14830" y="7360"/>
                </a:lnTo>
                <a:lnTo>
                  <a:pt x="7455" y="7360"/>
                </a:lnTo>
                <a:lnTo>
                  <a:pt x="7455" y="8005"/>
                </a:lnTo>
                <a:close/>
                <a:moveTo>
                  <a:pt x="7455" y="6675"/>
                </a:moveTo>
                <a:lnTo>
                  <a:pt x="12815" y="6675"/>
                </a:lnTo>
                <a:lnTo>
                  <a:pt x="12815" y="6030"/>
                </a:lnTo>
                <a:lnTo>
                  <a:pt x="7455" y="6030"/>
                </a:lnTo>
                <a:lnTo>
                  <a:pt x="7455" y="6675"/>
                </a:lnTo>
                <a:close/>
                <a:moveTo>
                  <a:pt x="20270" y="18764"/>
                </a:moveTo>
                <a:cubicBezTo>
                  <a:pt x="20270" y="18885"/>
                  <a:pt x="20230" y="19006"/>
                  <a:pt x="20190" y="19167"/>
                </a:cubicBezTo>
                <a:lnTo>
                  <a:pt x="14628" y="14251"/>
                </a:lnTo>
                <a:lnTo>
                  <a:pt x="20109" y="9455"/>
                </a:lnTo>
                <a:cubicBezTo>
                  <a:pt x="20190" y="9657"/>
                  <a:pt x="20270" y="9858"/>
                  <a:pt x="20270" y="10020"/>
                </a:cubicBezTo>
                <a:lnTo>
                  <a:pt x="20270" y="18764"/>
                </a:lnTo>
                <a:close/>
                <a:moveTo>
                  <a:pt x="18900" y="20094"/>
                </a:moveTo>
                <a:lnTo>
                  <a:pt x="2700" y="20094"/>
                </a:lnTo>
                <a:cubicBezTo>
                  <a:pt x="2619" y="20094"/>
                  <a:pt x="2539" y="20094"/>
                  <a:pt x="2418" y="20054"/>
                </a:cubicBezTo>
                <a:lnTo>
                  <a:pt x="8140" y="15017"/>
                </a:lnTo>
                <a:lnTo>
                  <a:pt x="8100" y="15017"/>
                </a:lnTo>
                <a:lnTo>
                  <a:pt x="9470" y="16266"/>
                </a:lnTo>
                <a:cubicBezTo>
                  <a:pt x="10316" y="16911"/>
                  <a:pt x="11445" y="16911"/>
                  <a:pt x="12210" y="16266"/>
                </a:cubicBezTo>
                <a:lnTo>
                  <a:pt x="13581" y="15137"/>
                </a:lnTo>
                <a:lnTo>
                  <a:pt x="19182" y="20054"/>
                </a:lnTo>
                <a:cubicBezTo>
                  <a:pt x="19101" y="20094"/>
                  <a:pt x="18981" y="20094"/>
                  <a:pt x="18900" y="20094"/>
                </a:cubicBezTo>
                <a:close/>
                <a:moveTo>
                  <a:pt x="1410" y="19167"/>
                </a:moveTo>
                <a:cubicBezTo>
                  <a:pt x="1410" y="19006"/>
                  <a:pt x="1370" y="18885"/>
                  <a:pt x="1370" y="18764"/>
                </a:cubicBezTo>
                <a:lnTo>
                  <a:pt x="1370" y="10020"/>
                </a:lnTo>
                <a:cubicBezTo>
                  <a:pt x="1370" y="9737"/>
                  <a:pt x="1491" y="9415"/>
                  <a:pt x="1693" y="9173"/>
                </a:cubicBezTo>
                <a:lnTo>
                  <a:pt x="7093" y="14130"/>
                </a:lnTo>
                <a:lnTo>
                  <a:pt x="1410" y="19167"/>
                </a:lnTo>
                <a:close/>
                <a:moveTo>
                  <a:pt x="4070" y="6675"/>
                </a:moveTo>
                <a:lnTo>
                  <a:pt x="4070" y="9576"/>
                </a:lnTo>
                <a:lnTo>
                  <a:pt x="2378" y="8045"/>
                </a:lnTo>
                <a:lnTo>
                  <a:pt x="4070" y="6675"/>
                </a:lnTo>
                <a:close/>
                <a:moveTo>
                  <a:pt x="5400" y="4015"/>
                </a:moveTo>
                <a:lnTo>
                  <a:pt x="16885" y="4015"/>
                </a:lnTo>
                <a:lnTo>
                  <a:pt x="16885" y="10543"/>
                </a:lnTo>
                <a:lnTo>
                  <a:pt x="11364" y="15299"/>
                </a:lnTo>
                <a:cubicBezTo>
                  <a:pt x="11243" y="15379"/>
                  <a:pt x="11042" y="15460"/>
                  <a:pt x="10881" y="15460"/>
                </a:cubicBezTo>
                <a:cubicBezTo>
                  <a:pt x="10679" y="15460"/>
                  <a:pt x="10518" y="15379"/>
                  <a:pt x="10316" y="15258"/>
                </a:cubicBezTo>
                <a:lnTo>
                  <a:pt x="5400" y="10825"/>
                </a:lnTo>
                <a:lnTo>
                  <a:pt x="5400" y="4015"/>
                </a:lnTo>
                <a:close/>
                <a:moveTo>
                  <a:pt x="10316" y="1517"/>
                </a:moveTo>
                <a:cubicBezTo>
                  <a:pt x="10518" y="1355"/>
                  <a:pt x="10679" y="1315"/>
                  <a:pt x="10881" y="1315"/>
                </a:cubicBezTo>
                <a:cubicBezTo>
                  <a:pt x="11042" y="1315"/>
                  <a:pt x="11243" y="1355"/>
                  <a:pt x="11364" y="1476"/>
                </a:cubicBezTo>
                <a:lnTo>
                  <a:pt x="12815" y="2645"/>
                </a:lnTo>
                <a:lnTo>
                  <a:pt x="8906" y="2645"/>
                </a:lnTo>
                <a:lnTo>
                  <a:pt x="10316" y="1517"/>
                </a:lnTo>
                <a:close/>
                <a:moveTo>
                  <a:pt x="18215" y="7199"/>
                </a:moveTo>
                <a:lnTo>
                  <a:pt x="19504" y="8246"/>
                </a:lnTo>
                <a:lnTo>
                  <a:pt x="19021" y="8690"/>
                </a:lnTo>
                <a:lnTo>
                  <a:pt x="18900" y="8690"/>
                </a:lnTo>
                <a:cubicBezTo>
                  <a:pt x="18940" y="8690"/>
                  <a:pt x="18981" y="8690"/>
                  <a:pt x="19021" y="8690"/>
                </a:cubicBezTo>
                <a:lnTo>
                  <a:pt x="18215" y="9375"/>
                </a:lnTo>
                <a:lnTo>
                  <a:pt x="18215" y="7199"/>
                </a:lnTo>
                <a:close/>
                <a:moveTo>
                  <a:pt x="20915" y="7642"/>
                </a:moveTo>
                <a:lnTo>
                  <a:pt x="18215" y="5425"/>
                </a:lnTo>
                <a:lnTo>
                  <a:pt x="18215" y="2645"/>
                </a:lnTo>
                <a:lnTo>
                  <a:pt x="14910" y="2645"/>
                </a:lnTo>
                <a:lnTo>
                  <a:pt x="12210" y="469"/>
                </a:lnTo>
                <a:cubicBezTo>
                  <a:pt x="11445" y="-136"/>
                  <a:pt x="10316" y="-176"/>
                  <a:pt x="9470" y="469"/>
                </a:cubicBezTo>
                <a:lnTo>
                  <a:pt x="6810" y="2645"/>
                </a:lnTo>
                <a:lnTo>
                  <a:pt x="4070" y="2645"/>
                </a:lnTo>
                <a:lnTo>
                  <a:pt x="4070" y="4902"/>
                </a:lnTo>
                <a:lnTo>
                  <a:pt x="725" y="7642"/>
                </a:lnTo>
                <a:cubicBezTo>
                  <a:pt x="282" y="7924"/>
                  <a:pt x="0" y="8448"/>
                  <a:pt x="0" y="9375"/>
                </a:cubicBezTo>
                <a:lnTo>
                  <a:pt x="0" y="19409"/>
                </a:lnTo>
                <a:cubicBezTo>
                  <a:pt x="0" y="20537"/>
                  <a:pt x="927" y="21424"/>
                  <a:pt x="2055" y="21424"/>
                </a:cubicBezTo>
                <a:lnTo>
                  <a:pt x="19585" y="21424"/>
                </a:lnTo>
                <a:cubicBezTo>
                  <a:pt x="20673" y="21424"/>
                  <a:pt x="21600" y="20537"/>
                  <a:pt x="21600" y="19409"/>
                </a:cubicBezTo>
                <a:lnTo>
                  <a:pt x="21600" y="9375"/>
                </a:lnTo>
                <a:cubicBezTo>
                  <a:pt x="21600" y="8448"/>
                  <a:pt x="21358" y="7964"/>
                  <a:pt x="20915" y="7642"/>
                </a:cubicBezTo>
                <a:close/>
              </a:path>
            </a:pathLst>
          </a:custGeom>
          <a:solidFill>
            <a:srgbClr val="FFFFFF"/>
          </a:solidFill>
          <a:ln w="12700">
            <a:miter lim="400000"/>
          </a:ln>
        </p:spPr>
        <p:txBody>
          <a:bodyPr lIns="45719" rIns="45719" anchor="ctr"/>
          <a:lstStyle/>
          <a:p>
            <a:pPr/>
          </a:p>
        </p:txBody>
      </p:sp>
      <p:sp>
        <p:nvSpPr>
          <p:cNvPr id="844" name="Freeform 144"/>
          <p:cNvSpPr/>
          <p:nvPr/>
        </p:nvSpPr>
        <p:spPr>
          <a:xfrm>
            <a:off x="850360" y="4303822"/>
            <a:ext cx="282966" cy="2829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0" y="12839"/>
                </a:moveTo>
                <a:lnTo>
                  <a:pt x="1370" y="12839"/>
                </a:lnTo>
                <a:lnTo>
                  <a:pt x="1370" y="2705"/>
                </a:lnTo>
                <a:cubicBezTo>
                  <a:pt x="1370" y="1938"/>
                  <a:pt x="1975" y="1332"/>
                  <a:pt x="2700" y="1332"/>
                </a:cubicBezTo>
                <a:lnTo>
                  <a:pt x="18900" y="1332"/>
                </a:lnTo>
                <a:cubicBezTo>
                  <a:pt x="19625" y="1332"/>
                  <a:pt x="20270" y="1938"/>
                  <a:pt x="20270" y="2705"/>
                </a:cubicBezTo>
                <a:lnTo>
                  <a:pt x="20270" y="12839"/>
                </a:lnTo>
                <a:close/>
                <a:moveTo>
                  <a:pt x="20270" y="14858"/>
                </a:moveTo>
                <a:cubicBezTo>
                  <a:pt x="20270" y="15625"/>
                  <a:pt x="19625" y="16230"/>
                  <a:pt x="18900" y="16230"/>
                </a:cubicBezTo>
                <a:lnTo>
                  <a:pt x="2700" y="16230"/>
                </a:lnTo>
                <a:cubicBezTo>
                  <a:pt x="1975" y="16230"/>
                  <a:pt x="1370" y="15625"/>
                  <a:pt x="1370" y="14858"/>
                </a:cubicBezTo>
                <a:lnTo>
                  <a:pt x="1370" y="14212"/>
                </a:lnTo>
                <a:lnTo>
                  <a:pt x="20270" y="14212"/>
                </a:lnTo>
                <a:lnTo>
                  <a:pt x="20270" y="14858"/>
                </a:lnTo>
                <a:close/>
                <a:moveTo>
                  <a:pt x="8785" y="17563"/>
                </a:moveTo>
                <a:lnTo>
                  <a:pt x="12815" y="17563"/>
                </a:lnTo>
                <a:lnTo>
                  <a:pt x="12815" y="20268"/>
                </a:lnTo>
                <a:lnTo>
                  <a:pt x="8785" y="20268"/>
                </a:lnTo>
                <a:lnTo>
                  <a:pt x="8785" y="17563"/>
                </a:lnTo>
                <a:close/>
                <a:moveTo>
                  <a:pt x="19585" y="0"/>
                </a:moveTo>
                <a:lnTo>
                  <a:pt x="2055" y="0"/>
                </a:lnTo>
                <a:cubicBezTo>
                  <a:pt x="927" y="0"/>
                  <a:pt x="0" y="929"/>
                  <a:pt x="0" y="2019"/>
                </a:cubicBezTo>
                <a:lnTo>
                  <a:pt x="0" y="15544"/>
                </a:lnTo>
                <a:cubicBezTo>
                  <a:pt x="0" y="16674"/>
                  <a:pt x="927" y="17563"/>
                  <a:pt x="2055" y="17563"/>
                </a:cubicBezTo>
                <a:lnTo>
                  <a:pt x="7455" y="17563"/>
                </a:lnTo>
                <a:lnTo>
                  <a:pt x="7455" y="20268"/>
                </a:lnTo>
                <a:lnTo>
                  <a:pt x="6770" y="20268"/>
                </a:lnTo>
                <a:cubicBezTo>
                  <a:pt x="6367" y="20268"/>
                  <a:pt x="6085" y="20591"/>
                  <a:pt x="6085" y="20954"/>
                </a:cubicBezTo>
                <a:cubicBezTo>
                  <a:pt x="6085" y="21317"/>
                  <a:pt x="6367" y="21600"/>
                  <a:pt x="6770" y="21600"/>
                </a:cubicBezTo>
                <a:lnTo>
                  <a:pt x="14830" y="21600"/>
                </a:lnTo>
                <a:cubicBezTo>
                  <a:pt x="15233" y="21600"/>
                  <a:pt x="15515" y="21317"/>
                  <a:pt x="15515" y="20954"/>
                </a:cubicBezTo>
                <a:cubicBezTo>
                  <a:pt x="15515" y="20591"/>
                  <a:pt x="15233" y="20268"/>
                  <a:pt x="14830" y="20268"/>
                </a:cubicBezTo>
                <a:lnTo>
                  <a:pt x="14185" y="20268"/>
                </a:lnTo>
                <a:lnTo>
                  <a:pt x="14185" y="17563"/>
                </a:lnTo>
                <a:lnTo>
                  <a:pt x="19585" y="17563"/>
                </a:lnTo>
                <a:cubicBezTo>
                  <a:pt x="20673" y="17563"/>
                  <a:pt x="21600" y="16674"/>
                  <a:pt x="21600" y="15544"/>
                </a:cubicBezTo>
                <a:lnTo>
                  <a:pt x="21600" y="2019"/>
                </a:lnTo>
                <a:cubicBezTo>
                  <a:pt x="21600" y="929"/>
                  <a:pt x="20673" y="0"/>
                  <a:pt x="19585" y="0"/>
                </a:cubicBezTo>
                <a:close/>
              </a:path>
            </a:pathLst>
          </a:custGeom>
          <a:solidFill>
            <a:srgbClr val="FFFFFF"/>
          </a:solidFill>
          <a:ln w="12700">
            <a:miter lim="400000"/>
          </a:ln>
        </p:spPr>
        <p:txBody>
          <a:bodyPr lIns="45719" rIns="45719" anchor="ctr"/>
          <a:lstStyle/>
          <a:p>
            <a:pPr/>
          </a:p>
        </p:txBody>
      </p:sp>
      <p:sp>
        <p:nvSpPr>
          <p:cNvPr id="845" name="7 CuadroTexto"/>
          <p:cNvSpPr txBox="1"/>
          <p:nvPr/>
        </p:nvSpPr>
        <p:spPr>
          <a:xfrm>
            <a:off x="347280" y="1412100"/>
            <a:ext cx="6301592"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914400">
              <a:lnSpc>
                <a:spcPct val="90000"/>
              </a:lnSpc>
              <a:spcBef>
                <a:spcPts val="1000"/>
              </a:spcBef>
              <a:defRPr sz="2800">
                <a:solidFill>
                  <a:schemeClr val="accent1">
                    <a:satOff val="-4802"/>
                    <a:lumOff val="-10313"/>
                  </a:schemeClr>
                </a:solidFill>
              </a:defRPr>
            </a:lvl1pPr>
          </a:lstStyle>
          <a:p>
            <a:pPr/>
            <a:r>
              <a:t>按照功能划分：</a:t>
            </a:r>
          </a:p>
        </p:txBody>
      </p:sp>
      <p:sp>
        <p:nvSpPr>
          <p:cNvPr id="846" name="7 CuadroTexto"/>
          <p:cNvSpPr txBox="1"/>
          <p:nvPr/>
        </p:nvSpPr>
        <p:spPr>
          <a:xfrm>
            <a:off x="7537022" y="636720"/>
            <a:ext cx="3348903" cy="598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400">
                <a:solidFill>
                  <a:schemeClr val="accent1"/>
                </a:solidFill>
                <a:effectLst>
                  <a:outerShdw sx="100000" sy="100000" kx="0" ky="0" algn="b" rotWithShape="0" blurRad="38100" dist="25400" dir="5400000">
                    <a:srgbClr val="6E747A">
                      <a:alpha val="43000"/>
                    </a:srgbClr>
                  </a:outerShdw>
                </a:effectLst>
              </a:defRPr>
            </a:pPr>
            <a:r>
              <a:t>海外社交媒体工具分类：</a:t>
            </a:r>
          </a:p>
          <a:p>
            <a:pPr marL="342900" indent="-342900">
              <a:lnSpc>
                <a:spcPct val="150000"/>
              </a:lnSpc>
              <a:buSzPct val="100000"/>
              <a:buChar char="-"/>
              <a:defRPr sz="2400">
                <a:effectLst>
                  <a:outerShdw sx="100000" sy="100000" kx="0" ky="0" algn="b" rotWithShape="0" blurRad="38100" dist="19050" dir="2700000">
                    <a:srgbClr val="000000">
                      <a:alpha val="40000"/>
                    </a:srgbClr>
                  </a:outerShdw>
                </a:effectLst>
              </a:defRPr>
            </a:pPr>
            <a:r>
              <a:t>标题分析工具</a:t>
            </a:r>
          </a:p>
          <a:p>
            <a:pPr marL="342900" indent="-342900">
              <a:lnSpc>
                <a:spcPct val="150000"/>
              </a:lnSpc>
              <a:buSzPct val="100000"/>
              <a:buChar char="-"/>
              <a:defRPr sz="2400">
                <a:effectLst>
                  <a:outerShdw sx="100000" sy="100000" kx="0" ky="0" algn="b" rotWithShape="0" blurRad="38100" dist="19050" dir="2700000">
                    <a:srgbClr val="000000">
                      <a:alpha val="40000"/>
                    </a:srgbClr>
                  </a:outerShdw>
                </a:effectLst>
              </a:defRPr>
            </a:pPr>
            <a:r>
              <a:t>内容编辑工具</a:t>
            </a:r>
          </a:p>
          <a:p>
            <a:pPr marL="342900" indent="-342900">
              <a:lnSpc>
                <a:spcPct val="150000"/>
              </a:lnSpc>
              <a:buSzPct val="100000"/>
              <a:buChar char="-"/>
              <a:defRPr sz="2400">
                <a:effectLst>
                  <a:outerShdw sx="100000" sy="100000" kx="0" ky="0" algn="b" rotWithShape="0" blurRad="38100" dist="19050" dir="2700000">
                    <a:srgbClr val="000000">
                      <a:alpha val="40000"/>
                    </a:srgbClr>
                  </a:outerShdw>
                </a:effectLst>
              </a:defRPr>
            </a:pPr>
            <a:r>
              <a:t>日历编辑工具</a:t>
            </a:r>
          </a:p>
          <a:p>
            <a:pPr marL="342900" indent="-342900">
              <a:lnSpc>
                <a:spcPct val="150000"/>
              </a:lnSpc>
              <a:buSzPct val="100000"/>
              <a:buChar char="-"/>
              <a:defRPr sz="2400">
                <a:effectLst>
                  <a:outerShdw sx="100000" sy="100000" kx="0" ky="0" algn="b" rotWithShape="0" blurRad="38100" dist="19050" dir="2700000">
                    <a:srgbClr val="000000">
                      <a:alpha val="40000"/>
                    </a:srgbClr>
                  </a:outerShdw>
                </a:effectLst>
              </a:defRPr>
            </a:pPr>
            <a:r>
              <a:t>图像编辑工具</a:t>
            </a:r>
          </a:p>
          <a:p>
            <a:pPr marL="342900" indent="-342900">
              <a:lnSpc>
                <a:spcPct val="150000"/>
              </a:lnSpc>
              <a:buSzPct val="100000"/>
              <a:buChar char="-"/>
              <a:defRPr sz="2400">
                <a:effectLst>
                  <a:outerShdw sx="100000" sy="100000" kx="0" ky="0" algn="b" rotWithShape="0" blurRad="38100" dist="19050" dir="2700000">
                    <a:srgbClr val="000000">
                      <a:alpha val="40000"/>
                    </a:srgbClr>
                  </a:outerShdw>
                </a:effectLst>
              </a:defRPr>
            </a:pPr>
            <a:r>
              <a:t>影响编辑工具</a:t>
            </a:r>
          </a:p>
          <a:p>
            <a:pPr marL="342900" indent="-342900">
              <a:lnSpc>
                <a:spcPct val="150000"/>
              </a:lnSpc>
              <a:buSzPct val="100000"/>
              <a:buChar char="-"/>
              <a:defRPr sz="2400">
                <a:effectLst>
                  <a:outerShdw sx="100000" sy="100000" kx="0" ky="0" algn="b" rotWithShape="0" blurRad="38100" dist="19050" dir="2700000">
                    <a:srgbClr val="000000">
                      <a:alpha val="40000"/>
                    </a:srgbClr>
                  </a:outerShdw>
                </a:effectLst>
              </a:defRPr>
            </a:pPr>
            <a:r>
              <a:t>广告产生工具</a:t>
            </a:r>
          </a:p>
          <a:p>
            <a:pPr marL="342900" indent="-342900">
              <a:lnSpc>
                <a:spcPct val="150000"/>
              </a:lnSpc>
              <a:buSzPct val="100000"/>
              <a:buChar char="-"/>
              <a:defRPr sz="2400">
                <a:effectLst>
                  <a:outerShdw sx="100000" sy="100000" kx="0" ky="0" algn="b" rotWithShape="0" blurRad="38100" dist="19050" dir="2700000">
                    <a:srgbClr val="000000">
                      <a:alpha val="40000"/>
                    </a:srgbClr>
                  </a:outerShdw>
                </a:effectLst>
              </a:defRPr>
            </a:pPr>
            <a:r>
              <a:t>效果追踪及分析工具</a:t>
            </a:r>
          </a:p>
          <a:p>
            <a:pPr marL="342900" indent="-342900">
              <a:lnSpc>
                <a:spcPct val="150000"/>
              </a:lnSpc>
              <a:buSzPct val="100000"/>
              <a:buChar char="-"/>
              <a:defRPr sz="2400">
                <a:effectLst>
                  <a:outerShdw sx="100000" sy="100000" kx="0" ky="0" algn="b" rotWithShape="0" blurRad="38100" dist="19050" dir="2700000">
                    <a:srgbClr val="000000">
                      <a:alpha val="40000"/>
                    </a:srgbClr>
                  </a:outerShdw>
                </a:effectLst>
              </a:defRPr>
            </a:pPr>
            <a:r>
              <a:t>社交媒体管理工具</a:t>
            </a:r>
          </a:p>
          <a:p>
            <a:pPr marL="342900" indent="-342900">
              <a:lnSpc>
                <a:spcPct val="150000"/>
              </a:lnSpc>
              <a:buSzPct val="100000"/>
              <a:buChar char="-"/>
              <a:defRPr sz="2400">
                <a:effectLst>
                  <a:outerShdw sx="100000" sy="100000" kx="0" ky="0" algn="b" rotWithShape="0" blurRad="38100" dist="19050" dir="2700000">
                    <a:srgbClr val="000000">
                      <a:alpha val="40000"/>
                    </a:srgbClr>
                  </a:outerShdw>
                </a:effectLst>
              </a:defRPr>
            </a:pPr>
            <a:r>
              <a:t>存储图片及视频工具</a:t>
            </a:r>
          </a:p>
        </p:txBody>
      </p:sp>
      <p:sp>
        <p:nvSpPr>
          <p:cNvPr id="847"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832"/>
                                        </p:tgtEl>
                                        <p:attrNameLst>
                                          <p:attrName>style.visibility</p:attrName>
                                        </p:attrNameLst>
                                      </p:cBhvr>
                                      <p:to>
                                        <p:strVal val="visible"/>
                                      </p:to>
                                    </p:set>
                                    <p:animEffect filter="wipe(left)" transition="in">
                                      <p:cBhvr>
                                        <p:cTn id="7" dur="500"/>
                                        <p:tgtEl>
                                          <p:spTgt spid="83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833"/>
                                        </p:tgtEl>
                                        <p:attrNameLst>
                                          <p:attrName>style.visibility</p:attrName>
                                        </p:attrNameLst>
                                      </p:cBhvr>
                                      <p:to>
                                        <p:strVal val="visible"/>
                                      </p:to>
                                    </p:set>
                                    <p:animEffect filter="wipe(left)" transition="in">
                                      <p:cBhvr>
                                        <p:cTn id="12" dur="500"/>
                                        <p:tgtEl>
                                          <p:spTgt spid="833"/>
                                        </p:tgtEl>
                                      </p:cBhvr>
                                    </p:animEffect>
                                  </p:childTnLst>
                                </p:cTn>
                              </p:par>
                            </p:childTnLst>
                          </p:cTn>
                        </p:par>
                        <p:par>
                          <p:cTn id="13" fill="hold">
                            <p:stCondLst>
                              <p:cond delay="500"/>
                            </p:stCondLst>
                            <p:childTnLst>
                              <p:par>
                                <p:cTn id="14" presetClass="entr" nodeType="afterEffect" presetSubtype="8" presetID="22" grpId="3" fill="hold">
                                  <p:stCondLst>
                                    <p:cond delay="0"/>
                                  </p:stCondLst>
                                  <p:iterate type="el" backwards="0">
                                    <p:tmAbs val="0"/>
                                  </p:iterate>
                                  <p:childTnLst>
                                    <p:set>
                                      <p:cBhvr>
                                        <p:cTn id="15" fill="hold"/>
                                        <p:tgtEl>
                                          <p:spTgt spid="834"/>
                                        </p:tgtEl>
                                        <p:attrNameLst>
                                          <p:attrName>style.visibility</p:attrName>
                                        </p:attrNameLst>
                                      </p:cBhvr>
                                      <p:to>
                                        <p:strVal val="visible"/>
                                      </p:to>
                                    </p:set>
                                    <p:animEffect filter="wipe(left)" transition="in">
                                      <p:cBhvr>
                                        <p:cTn id="16" dur="500"/>
                                        <p:tgtEl>
                                          <p:spTgt spid="834"/>
                                        </p:tgtEl>
                                      </p:cBhvr>
                                    </p:animEffect>
                                  </p:childTnLst>
                                </p:cTn>
                              </p:par>
                            </p:childTnLst>
                          </p:cTn>
                        </p:par>
                        <p:par>
                          <p:cTn id="17" fill="hold">
                            <p:stCondLst>
                              <p:cond delay="1000"/>
                            </p:stCondLst>
                            <p:childTnLst>
                              <p:par>
                                <p:cTn id="18" presetClass="entr" nodeType="afterEffect" presetSubtype="8" presetID="22" grpId="4" fill="hold">
                                  <p:stCondLst>
                                    <p:cond delay="0"/>
                                  </p:stCondLst>
                                  <p:iterate type="el" backwards="0">
                                    <p:tmAbs val="0"/>
                                  </p:iterate>
                                  <p:childTnLst>
                                    <p:set>
                                      <p:cBhvr>
                                        <p:cTn id="19" fill="hold"/>
                                        <p:tgtEl>
                                          <p:spTgt spid="835"/>
                                        </p:tgtEl>
                                        <p:attrNameLst>
                                          <p:attrName>style.visibility</p:attrName>
                                        </p:attrNameLst>
                                      </p:cBhvr>
                                      <p:to>
                                        <p:strVal val="visible"/>
                                      </p:to>
                                    </p:set>
                                    <p:animEffect filter="wipe(left)" transition="in">
                                      <p:cBhvr>
                                        <p:cTn id="20" dur="500"/>
                                        <p:tgtEl>
                                          <p:spTgt spid="835"/>
                                        </p:tgtEl>
                                      </p:cBhvr>
                                    </p:animEffect>
                                  </p:childTnLst>
                                </p:cTn>
                              </p:par>
                            </p:childTnLst>
                          </p:cTn>
                        </p:par>
                        <p:par>
                          <p:cTn id="21" fill="hold">
                            <p:stCondLst>
                              <p:cond delay="1500"/>
                            </p:stCondLst>
                            <p:childTnLst>
                              <p:par>
                                <p:cTn id="22" presetClass="entr" nodeType="afterEffect" presetSubtype="8" presetID="22" grpId="5" fill="hold">
                                  <p:stCondLst>
                                    <p:cond delay="0"/>
                                  </p:stCondLst>
                                  <p:iterate type="el" backwards="0">
                                    <p:tmAbs val="0"/>
                                  </p:iterate>
                                  <p:childTnLst>
                                    <p:set>
                                      <p:cBhvr>
                                        <p:cTn id="23" fill="hold"/>
                                        <p:tgtEl>
                                          <p:spTgt spid="836"/>
                                        </p:tgtEl>
                                        <p:attrNameLst>
                                          <p:attrName>style.visibility</p:attrName>
                                        </p:attrNameLst>
                                      </p:cBhvr>
                                      <p:to>
                                        <p:strVal val="visible"/>
                                      </p:to>
                                    </p:set>
                                    <p:animEffect filter="wipe(left)" transition="in">
                                      <p:cBhvr>
                                        <p:cTn id="24" dur="500"/>
                                        <p:tgtEl>
                                          <p:spTgt spid="836"/>
                                        </p:tgtEl>
                                      </p:cBhvr>
                                    </p:animEffect>
                                  </p:childTnLst>
                                </p:cTn>
                              </p:par>
                            </p:childTnLst>
                          </p:cTn>
                        </p:par>
                        <p:par>
                          <p:cTn id="25" fill="hold">
                            <p:stCondLst>
                              <p:cond delay="2000"/>
                            </p:stCondLst>
                            <p:childTnLst>
                              <p:par>
                                <p:cTn id="26" presetClass="entr" nodeType="afterEffect" presetSubtype="8" presetID="22" grpId="6" fill="hold">
                                  <p:stCondLst>
                                    <p:cond delay="0"/>
                                  </p:stCondLst>
                                  <p:iterate type="el" backwards="0">
                                    <p:tmAbs val="0"/>
                                  </p:iterate>
                                  <p:childTnLst>
                                    <p:set>
                                      <p:cBhvr>
                                        <p:cTn id="27" fill="hold"/>
                                        <p:tgtEl>
                                          <p:spTgt spid="837"/>
                                        </p:tgtEl>
                                        <p:attrNameLst>
                                          <p:attrName>style.visibility</p:attrName>
                                        </p:attrNameLst>
                                      </p:cBhvr>
                                      <p:to>
                                        <p:strVal val="visible"/>
                                      </p:to>
                                    </p:set>
                                    <p:animEffect filter="wipe(left)" transition="in">
                                      <p:cBhvr>
                                        <p:cTn id="28" dur="500"/>
                                        <p:tgtEl>
                                          <p:spTgt spid="837"/>
                                        </p:tgtEl>
                                      </p:cBhvr>
                                    </p:animEffect>
                                  </p:childTnLst>
                                </p:cTn>
                              </p:par>
                            </p:childTnLst>
                          </p:cTn>
                        </p:par>
                        <p:par>
                          <p:cTn id="29" fill="hold">
                            <p:stCondLst>
                              <p:cond delay="2500"/>
                            </p:stCondLst>
                            <p:childTnLst>
                              <p:par>
                                <p:cTn id="30" presetClass="entr" nodeType="afterEffect" presetSubtype="8" presetID="22" grpId="7" fill="hold">
                                  <p:stCondLst>
                                    <p:cond delay="0"/>
                                  </p:stCondLst>
                                  <p:iterate type="el" backwards="0">
                                    <p:tmAbs val="0"/>
                                  </p:iterate>
                                  <p:childTnLst>
                                    <p:set>
                                      <p:cBhvr>
                                        <p:cTn id="31" fill="hold"/>
                                        <p:tgtEl>
                                          <p:spTgt spid="838"/>
                                        </p:tgtEl>
                                        <p:attrNameLst>
                                          <p:attrName>style.visibility</p:attrName>
                                        </p:attrNameLst>
                                      </p:cBhvr>
                                      <p:to>
                                        <p:strVal val="visible"/>
                                      </p:to>
                                    </p:set>
                                    <p:animEffect filter="wipe(left)" transition="in">
                                      <p:cBhvr>
                                        <p:cTn id="32" dur="500"/>
                                        <p:tgtEl>
                                          <p:spTgt spid="838"/>
                                        </p:tgtEl>
                                      </p:cBhvr>
                                    </p:animEffect>
                                  </p:childTnLst>
                                </p:cTn>
                              </p:par>
                            </p:childTnLst>
                          </p:cTn>
                        </p:par>
                        <p:par>
                          <p:cTn id="33" fill="hold">
                            <p:stCondLst>
                              <p:cond delay="3000"/>
                            </p:stCondLst>
                            <p:childTnLst>
                              <p:par>
                                <p:cTn id="34" presetClass="entr" nodeType="afterEffect" presetSubtype="8" presetID="22" grpId="8" fill="hold">
                                  <p:stCondLst>
                                    <p:cond delay="0"/>
                                  </p:stCondLst>
                                  <p:iterate type="el" backwards="0">
                                    <p:tmAbs val="0"/>
                                  </p:iterate>
                                  <p:childTnLst>
                                    <p:set>
                                      <p:cBhvr>
                                        <p:cTn id="35" fill="hold"/>
                                        <p:tgtEl>
                                          <p:spTgt spid="839"/>
                                        </p:tgtEl>
                                        <p:attrNameLst>
                                          <p:attrName>style.visibility</p:attrName>
                                        </p:attrNameLst>
                                      </p:cBhvr>
                                      <p:to>
                                        <p:strVal val="visible"/>
                                      </p:to>
                                    </p:set>
                                    <p:animEffect filter="wipe(left)" transition="in">
                                      <p:cBhvr>
                                        <p:cTn id="36" dur="500"/>
                                        <p:tgtEl>
                                          <p:spTgt spid="839"/>
                                        </p:tgtEl>
                                      </p:cBhvr>
                                    </p:animEffect>
                                  </p:childTnLst>
                                </p:cTn>
                              </p:par>
                            </p:childTnLst>
                          </p:cTn>
                        </p:par>
                        <p:par>
                          <p:cTn id="37" fill="hold">
                            <p:stCondLst>
                              <p:cond delay="3500"/>
                            </p:stCondLst>
                            <p:childTnLst>
                              <p:par>
                                <p:cTn id="38" presetClass="entr" nodeType="afterEffect" presetSubtype="8" presetID="22" grpId="9" fill="hold">
                                  <p:stCondLst>
                                    <p:cond delay="0"/>
                                  </p:stCondLst>
                                  <p:iterate type="el" backwards="0">
                                    <p:tmAbs val="0"/>
                                  </p:iterate>
                                  <p:childTnLst>
                                    <p:set>
                                      <p:cBhvr>
                                        <p:cTn id="39" fill="hold"/>
                                        <p:tgtEl>
                                          <p:spTgt spid="840"/>
                                        </p:tgtEl>
                                        <p:attrNameLst>
                                          <p:attrName>style.visibility</p:attrName>
                                        </p:attrNameLst>
                                      </p:cBhvr>
                                      <p:to>
                                        <p:strVal val="visible"/>
                                      </p:to>
                                    </p:set>
                                    <p:animEffect filter="wipe(left)" transition="in">
                                      <p:cBhvr>
                                        <p:cTn id="40" dur="500"/>
                                        <p:tgtEl>
                                          <p:spTgt spid="840"/>
                                        </p:tgtEl>
                                      </p:cBhvr>
                                    </p:animEffect>
                                  </p:childTnLst>
                                </p:cTn>
                              </p:par>
                            </p:childTnLst>
                          </p:cTn>
                        </p:par>
                        <p:par>
                          <p:cTn id="41" fill="hold">
                            <p:stCondLst>
                              <p:cond delay="4000"/>
                            </p:stCondLst>
                            <p:childTnLst>
                              <p:par>
                                <p:cTn id="42" presetClass="entr" nodeType="afterEffect" presetSubtype="8" presetID="22" grpId="10" fill="hold">
                                  <p:stCondLst>
                                    <p:cond delay="0"/>
                                  </p:stCondLst>
                                  <p:iterate type="el" backwards="0">
                                    <p:tmAbs val="0"/>
                                  </p:iterate>
                                  <p:childTnLst>
                                    <p:set>
                                      <p:cBhvr>
                                        <p:cTn id="43" fill="hold"/>
                                        <p:tgtEl>
                                          <p:spTgt spid="841"/>
                                        </p:tgtEl>
                                        <p:attrNameLst>
                                          <p:attrName>style.visibility</p:attrName>
                                        </p:attrNameLst>
                                      </p:cBhvr>
                                      <p:to>
                                        <p:strVal val="visible"/>
                                      </p:to>
                                    </p:set>
                                    <p:animEffect filter="wipe(left)" transition="in">
                                      <p:cBhvr>
                                        <p:cTn id="44" dur="500"/>
                                        <p:tgtEl>
                                          <p:spTgt spid="841"/>
                                        </p:tgtEl>
                                      </p:cBhvr>
                                    </p:animEffect>
                                  </p:childTnLst>
                                </p:cTn>
                              </p:par>
                            </p:childTnLst>
                          </p:cTn>
                        </p:par>
                        <p:par>
                          <p:cTn id="45" fill="hold">
                            <p:stCondLst>
                              <p:cond delay="4500"/>
                            </p:stCondLst>
                            <p:childTnLst>
                              <p:par>
                                <p:cTn id="46" presetClass="entr" nodeType="afterEffect" presetSubtype="8" presetID="22" grpId="11" fill="hold">
                                  <p:stCondLst>
                                    <p:cond delay="0"/>
                                  </p:stCondLst>
                                  <p:iterate type="el" backwards="0">
                                    <p:tmAbs val="0"/>
                                  </p:iterate>
                                  <p:childTnLst>
                                    <p:set>
                                      <p:cBhvr>
                                        <p:cTn id="47" fill="hold"/>
                                        <p:tgtEl>
                                          <p:spTgt spid="842"/>
                                        </p:tgtEl>
                                        <p:attrNameLst>
                                          <p:attrName>style.visibility</p:attrName>
                                        </p:attrNameLst>
                                      </p:cBhvr>
                                      <p:to>
                                        <p:strVal val="visible"/>
                                      </p:to>
                                    </p:set>
                                    <p:animEffect filter="wipe(left)" transition="in">
                                      <p:cBhvr>
                                        <p:cTn id="48" dur="500"/>
                                        <p:tgtEl>
                                          <p:spTgt spid="842"/>
                                        </p:tgtEl>
                                      </p:cBhvr>
                                    </p:animEffect>
                                  </p:childTnLst>
                                </p:cTn>
                              </p:par>
                            </p:childTnLst>
                          </p:cTn>
                        </p:par>
                        <p:par>
                          <p:cTn id="49" fill="hold">
                            <p:stCondLst>
                              <p:cond delay="5000"/>
                            </p:stCondLst>
                            <p:childTnLst>
                              <p:par>
                                <p:cTn id="50" presetClass="entr" nodeType="afterEffect" presetSubtype="8" presetID="22" grpId="12" fill="hold">
                                  <p:stCondLst>
                                    <p:cond delay="0"/>
                                  </p:stCondLst>
                                  <p:iterate type="el" backwards="0">
                                    <p:tmAbs val="0"/>
                                  </p:iterate>
                                  <p:childTnLst>
                                    <p:set>
                                      <p:cBhvr>
                                        <p:cTn id="51" fill="hold"/>
                                        <p:tgtEl>
                                          <p:spTgt spid="843"/>
                                        </p:tgtEl>
                                        <p:attrNameLst>
                                          <p:attrName>style.visibility</p:attrName>
                                        </p:attrNameLst>
                                      </p:cBhvr>
                                      <p:to>
                                        <p:strVal val="visible"/>
                                      </p:to>
                                    </p:set>
                                    <p:animEffect filter="wipe(left)" transition="in">
                                      <p:cBhvr>
                                        <p:cTn id="52" dur="500"/>
                                        <p:tgtEl>
                                          <p:spTgt spid="843"/>
                                        </p:tgtEl>
                                      </p:cBhvr>
                                    </p:animEffect>
                                  </p:childTnLst>
                                </p:cTn>
                              </p:par>
                            </p:childTnLst>
                          </p:cTn>
                        </p:par>
                        <p:par>
                          <p:cTn id="53" fill="hold">
                            <p:stCondLst>
                              <p:cond delay="5500"/>
                            </p:stCondLst>
                            <p:childTnLst>
                              <p:par>
                                <p:cTn id="54" presetClass="entr" nodeType="afterEffect" presetSubtype="8" presetID="22" grpId="13" fill="hold">
                                  <p:stCondLst>
                                    <p:cond delay="0"/>
                                  </p:stCondLst>
                                  <p:iterate type="el" backwards="0">
                                    <p:tmAbs val="0"/>
                                  </p:iterate>
                                  <p:childTnLst>
                                    <p:set>
                                      <p:cBhvr>
                                        <p:cTn id="55" fill="hold"/>
                                        <p:tgtEl>
                                          <p:spTgt spid="844"/>
                                        </p:tgtEl>
                                        <p:attrNameLst>
                                          <p:attrName>style.visibility</p:attrName>
                                        </p:attrNameLst>
                                      </p:cBhvr>
                                      <p:to>
                                        <p:strVal val="visible"/>
                                      </p:to>
                                    </p:set>
                                    <p:animEffect filter="wipe(left)" transition="in">
                                      <p:cBhvr>
                                        <p:cTn id="56" dur="500"/>
                                        <p:tgtEl>
                                          <p:spTgt spid="844"/>
                                        </p:tgtEl>
                                      </p:cBhvr>
                                    </p:animEffect>
                                  </p:childTnLst>
                                </p:cTn>
                              </p:par>
                            </p:childTnLst>
                          </p:cTn>
                        </p:par>
                        <p:par>
                          <p:cTn id="57" fill="hold">
                            <p:stCondLst>
                              <p:cond delay="6000"/>
                            </p:stCondLst>
                            <p:childTnLst>
                              <p:par>
                                <p:cTn id="58" presetClass="entr" nodeType="afterEffect" presetSubtype="8" presetID="22" grpId="14" fill="hold">
                                  <p:stCondLst>
                                    <p:cond delay="0"/>
                                  </p:stCondLst>
                                  <p:iterate type="el" backwards="0">
                                    <p:tmAbs val="0"/>
                                  </p:iterate>
                                  <p:childTnLst>
                                    <p:set>
                                      <p:cBhvr>
                                        <p:cTn id="59" fill="hold"/>
                                        <p:tgtEl>
                                          <p:spTgt spid="845"/>
                                        </p:tgtEl>
                                        <p:attrNameLst>
                                          <p:attrName>style.visibility</p:attrName>
                                        </p:attrNameLst>
                                      </p:cBhvr>
                                      <p:to>
                                        <p:strVal val="visible"/>
                                      </p:to>
                                    </p:set>
                                    <p:animEffect filter="wipe(left)" transition="in">
                                      <p:cBhvr>
                                        <p:cTn id="60" dur="500"/>
                                        <p:tgtEl>
                                          <p:spTgt spid="845"/>
                                        </p:tgtEl>
                                      </p:cBhvr>
                                    </p:animEffect>
                                  </p:childTnLst>
                                </p:cTn>
                              </p:par>
                            </p:childTnLst>
                          </p:cTn>
                        </p:par>
                        <p:par>
                          <p:cTn id="61" fill="hold">
                            <p:stCondLst>
                              <p:cond delay="6500"/>
                            </p:stCondLst>
                            <p:childTnLst>
                              <p:par>
                                <p:cTn id="62" presetClass="entr" nodeType="afterEffect" presetSubtype="8" presetID="22" grpId="15" fill="hold">
                                  <p:stCondLst>
                                    <p:cond delay="0"/>
                                  </p:stCondLst>
                                  <p:iterate type="el" backwards="0">
                                    <p:tmAbs val="0"/>
                                  </p:iterate>
                                  <p:childTnLst>
                                    <p:set>
                                      <p:cBhvr>
                                        <p:cTn id="63" fill="hold"/>
                                        <p:tgtEl>
                                          <p:spTgt spid="846"/>
                                        </p:tgtEl>
                                        <p:attrNameLst>
                                          <p:attrName>style.visibility</p:attrName>
                                        </p:attrNameLst>
                                      </p:cBhvr>
                                      <p:to>
                                        <p:strVal val="visible"/>
                                      </p:to>
                                    </p:set>
                                    <p:animEffect filter="wipe(left)" transition="in">
                                      <p:cBhvr>
                                        <p:cTn id="64" dur="500"/>
                                        <p:tgtEl>
                                          <p:spTgt spid="846"/>
                                        </p:tgtEl>
                                      </p:cBhvr>
                                    </p:animEffect>
                                  </p:childTnLst>
                                </p:cTn>
                              </p:par>
                            </p:childTnLst>
                          </p:cTn>
                        </p:par>
                        <p:par>
                          <p:cTn id="65" fill="hold">
                            <p:stCondLst>
                              <p:cond delay="7000"/>
                            </p:stCondLst>
                            <p:childTnLst>
                              <p:par>
                                <p:cTn id="66" presetClass="entr" nodeType="afterEffect" presetSubtype="4" presetID="2" grpId="16" fill="hold">
                                  <p:stCondLst>
                                    <p:cond delay="0"/>
                                  </p:stCondLst>
                                  <p:iterate type="el" backwards="0">
                                    <p:tmAbs val="0"/>
                                  </p:iterate>
                                  <p:childTnLst>
                                    <p:set>
                                      <p:cBhvr>
                                        <p:cTn id="67" fill="hold"/>
                                        <p:tgtEl>
                                          <p:spTgt spid="847"/>
                                        </p:tgtEl>
                                        <p:attrNameLst>
                                          <p:attrName>style.visibility</p:attrName>
                                        </p:attrNameLst>
                                      </p:cBhvr>
                                      <p:to>
                                        <p:strVal val="visible"/>
                                      </p:to>
                                    </p:set>
                                    <p:anim calcmode="lin" valueType="num">
                                      <p:cBhvr>
                                        <p:cTn id="68" dur="500" fill="hold"/>
                                        <p:tgtEl>
                                          <p:spTgt spid="847"/>
                                        </p:tgtEl>
                                        <p:attrNameLst>
                                          <p:attrName>ppt_x</p:attrName>
                                        </p:attrNameLst>
                                      </p:cBhvr>
                                      <p:tavLst>
                                        <p:tav tm="0">
                                          <p:val>
                                            <p:strVal val="#ppt_x"/>
                                          </p:val>
                                        </p:tav>
                                        <p:tav tm="100000">
                                          <p:val>
                                            <p:strVal val="#ppt_x"/>
                                          </p:val>
                                        </p:tav>
                                      </p:tavLst>
                                    </p:anim>
                                    <p:anim calcmode="lin" valueType="num">
                                      <p:cBhvr>
                                        <p:cTn id="69" dur="500" fill="hold"/>
                                        <p:tgtEl>
                                          <p:spTgt spid="8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5" grpId="4"/>
      <p:bldP build="whole" bldLvl="1" animBg="1" rev="0" advAuto="0" spid="843" grpId="12"/>
      <p:bldP build="whole" bldLvl="1" animBg="1" rev="0" advAuto="0" spid="832" grpId="1"/>
      <p:bldP build="whole" bldLvl="1" animBg="1" rev="0" advAuto="0" spid="844" grpId="13"/>
      <p:bldP build="whole" bldLvl="1" animBg="1" rev="0" advAuto="0" spid="846" grpId="15"/>
      <p:bldP build="whole" bldLvl="1" animBg="1" rev="0" advAuto="0" spid="847" grpId="16"/>
      <p:bldP build="whole" bldLvl="1" animBg="1" rev="0" advAuto="0" spid="834" grpId="3"/>
      <p:bldP build="whole" bldLvl="1" animBg="1" rev="0" advAuto="0" spid="841" grpId="10"/>
      <p:bldP build="whole" bldLvl="1" animBg="1" rev="0" advAuto="0" spid="840" grpId="9"/>
      <p:bldP build="whole" bldLvl="1" animBg="1" rev="0" advAuto="0" spid="837" grpId="6"/>
      <p:bldP build="whole" bldLvl="1" animBg="1" rev="0" advAuto="0" spid="842" grpId="11"/>
      <p:bldP build="whole" bldLvl="1" animBg="1" rev="0" advAuto="0" spid="845" grpId="14"/>
      <p:bldP build="whole" bldLvl="1" animBg="1" rev="0" advAuto="0" spid="839" grpId="8"/>
      <p:bldP build="whole" bldLvl="1" animBg="1" rev="0" advAuto="0" spid="838" grpId="7"/>
      <p:bldP build="whole" bldLvl="1" animBg="1" rev="0" advAuto="0" spid="836" grpId="5"/>
      <p:bldP build="whole" bldLvl="1" animBg="1" rev="0" advAuto="0" spid="833"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9" name="Rectangle 14"/>
          <p:cNvSpPr/>
          <p:nvPr/>
        </p:nvSpPr>
        <p:spPr>
          <a:xfrm>
            <a:off x="0" y="-14514"/>
            <a:ext cx="7924800" cy="6872514"/>
          </a:xfrm>
          <a:prstGeom prst="rect">
            <a:avLst/>
          </a:prstGeom>
          <a:solidFill>
            <a:srgbClr val="181717"/>
          </a:solidFill>
          <a:ln w="12700">
            <a:miter lim="400000"/>
          </a:ln>
        </p:spPr>
        <p:txBody>
          <a:bodyPr lIns="45719" rIns="45719" anchor="ctr"/>
          <a:lstStyle/>
          <a:p>
            <a:pPr algn="ctr">
              <a:defRPr>
                <a:solidFill>
                  <a:srgbClr val="FFFFFF"/>
                </a:solidFill>
              </a:defRPr>
            </a:pPr>
          </a:p>
        </p:txBody>
      </p:sp>
      <p:sp>
        <p:nvSpPr>
          <p:cNvPr id="850" name="Rectangle 20"/>
          <p:cNvSpPr txBox="1"/>
          <p:nvPr/>
        </p:nvSpPr>
        <p:spPr>
          <a:xfrm>
            <a:off x="384939" y="1572641"/>
            <a:ext cx="5075205" cy="32219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50000"/>
              </a:lnSpc>
              <a:buSzPct val="100000"/>
              <a:buChar char="-"/>
              <a:defRPr sz="2400">
                <a:solidFill>
                  <a:srgbClr val="FFFFFF"/>
                </a:solidFill>
              </a:defRPr>
            </a:pPr>
            <a:r>
              <a:t>社交媒体管理工具</a:t>
            </a:r>
          </a:p>
          <a:p>
            <a:pPr marL="342900" indent="-342900">
              <a:lnSpc>
                <a:spcPct val="150000"/>
              </a:lnSpc>
              <a:buSzPct val="100000"/>
              <a:buChar char="-"/>
              <a:defRPr sz="2400">
                <a:solidFill>
                  <a:srgbClr val="FFFFFF"/>
                </a:solidFill>
              </a:defRPr>
            </a:pPr>
            <a:r>
              <a:t>能够集中管理一个或多个社交媒体账号；</a:t>
            </a:r>
          </a:p>
          <a:p>
            <a:pPr marL="342900" indent="-342900">
              <a:lnSpc>
                <a:spcPct val="150000"/>
              </a:lnSpc>
              <a:buSzPct val="100000"/>
              <a:buChar char="-"/>
              <a:defRPr sz="2400">
                <a:solidFill>
                  <a:srgbClr val="FFFFFF"/>
                </a:solidFill>
              </a:defRPr>
            </a:pPr>
            <a:r>
              <a:t>数据分析并产生报告；</a:t>
            </a:r>
          </a:p>
          <a:p>
            <a:pPr marL="342900" indent="-342900">
              <a:lnSpc>
                <a:spcPct val="150000"/>
              </a:lnSpc>
              <a:buSzPct val="100000"/>
              <a:buChar char="-"/>
              <a:defRPr sz="2400">
                <a:solidFill>
                  <a:srgbClr val="FFFFFF"/>
                </a:solidFill>
              </a:defRPr>
            </a:pPr>
            <a:r>
              <a:t>支持社交网站：</a:t>
            </a:r>
            <a:r>
              <a:t>Twitter</a:t>
            </a:r>
            <a:r>
              <a:t>，</a:t>
            </a:r>
            <a:r>
              <a:t>Facebook</a:t>
            </a:r>
            <a:r>
              <a:t>，</a:t>
            </a:r>
            <a:r>
              <a:t>Foursquare</a:t>
            </a:r>
            <a:r>
              <a:t>，</a:t>
            </a:r>
            <a:r>
              <a:t>LinkedIn</a:t>
            </a:r>
          </a:p>
        </p:txBody>
      </p:sp>
      <p:pic>
        <p:nvPicPr>
          <p:cNvPr id="851" name="图片占位符 1" descr="图片占位符 1"/>
          <p:cNvPicPr>
            <a:picLocks noChangeAspect="1"/>
          </p:cNvPicPr>
          <p:nvPr>
            <p:ph type="pic" idx="13"/>
          </p:nvPr>
        </p:nvPicPr>
        <p:blipFill>
          <a:blip r:embed="rId3">
            <a:extLst/>
          </a:blip>
          <a:srcRect l="2374" t="0" r="2374" b="0"/>
          <a:stretch>
            <a:fillRect/>
          </a:stretch>
        </p:blipFill>
        <p:spPr>
          <a:xfrm>
            <a:off x="5460143" y="1511131"/>
            <a:ext cx="6455464" cy="4406533"/>
          </a:xfrm>
          <a:prstGeom prst="rect">
            <a:avLst/>
          </a:prstGeom>
        </p:spPr>
      </p:pic>
      <p:sp>
        <p:nvSpPr>
          <p:cNvPr id="852" name="TextBox 1"/>
          <p:cNvSpPr txBox="1"/>
          <p:nvPr/>
        </p:nvSpPr>
        <p:spPr>
          <a:xfrm>
            <a:off x="791947" y="310843"/>
            <a:ext cx="8486001"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pc="50" sz="3600">
                <a:ln w="9524">
                  <a:solidFill>
                    <a:schemeClr val="accent1"/>
                  </a:solidFill>
                </a:ln>
                <a:solidFill>
                  <a:srgbClr val="FEFEFE"/>
                </a:solidFill>
              </a:defRPr>
            </a:pPr>
            <a:r>
              <a:t>04</a:t>
            </a:r>
            <a:r>
              <a:t> 海媒辅助编辑工具</a:t>
            </a:r>
          </a:p>
          <a:p>
            <a:pPr>
              <a:defRPr spc="50" sz="3600">
                <a:ln w="9524">
                  <a:solidFill>
                    <a:schemeClr val="accent1"/>
                  </a:solidFill>
                </a:ln>
                <a:solidFill>
                  <a:srgbClr val="FEFEFE"/>
                </a:solidFill>
              </a:defRPr>
            </a:pPr>
            <a:r>
              <a:t>		</a:t>
            </a:r>
            <a:r>
              <a:rPr sz="2800">
                <a:ln w="9525">
                  <a:solidFill>
                    <a:schemeClr val="accent1"/>
                  </a:solidFill>
                </a:ln>
              </a:rPr>
              <a:t>运维管理工具</a:t>
            </a:r>
            <a:r>
              <a:rPr sz="2800">
                <a:ln w="9525">
                  <a:solidFill>
                    <a:schemeClr val="accent1"/>
                  </a:solidFill>
                </a:ln>
              </a:rPr>
              <a:t>Sprout</a:t>
            </a:r>
            <a:r>
              <a:rPr sz="2800">
                <a:ln w="9525">
                  <a:solidFill>
                    <a:schemeClr val="accent1"/>
                  </a:solidFill>
                </a:ln>
              </a:rPr>
              <a:t> </a:t>
            </a:r>
            <a:r>
              <a:rPr sz="2800">
                <a:ln w="9525">
                  <a:solidFill>
                    <a:schemeClr val="accent1"/>
                  </a:solidFill>
                </a:ln>
              </a:rPr>
              <a:t>Social</a:t>
            </a:r>
          </a:p>
        </p:txBody>
      </p:sp>
      <p:sp>
        <p:nvSpPr>
          <p:cNvPr id="853"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49"/>
                                        </p:tgtEl>
                                        <p:attrNameLst>
                                          <p:attrName>style.visibility</p:attrName>
                                        </p:attrNameLst>
                                      </p:cBhvr>
                                      <p:to>
                                        <p:strVal val="visible"/>
                                      </p:to>
                                    </p:set>
                                    <p:anim calcmode="lin" valueType="num">
                                      <p:cBhvr>
                                        <p:cTn id="7" dur="500" fill="hold"/>
                                        <p:tgtEl>
                                          <p:spTgt spid="849"/>
                                        </p:tgtEl>
                                        <p:attrNameLst>
                                          <p:attrName>ppt_x</p:attrName>
                                        </p:attrNameLst>
                                      </p:cBhvr>
                                      <p:tavLst>
                                        <p:tav tm="0">
                                          <p:val>
                                            <p:strVal val="0-#ppt_w/2"/>
                                          </p:val>
                                        </p:tav>
                                        <p:tav tm="100000">
                                          <p:val>
                                            <p:strVal val="#ppt_x"/>
                                          </p:val>
                                        </p:tav>
                                      </p:tavLst>
                                    </p:anim>
                                    <p:anim calcmode="lin" valueType="num">
                                      <p:cBhvr>
                                        <p:cTn id="8" dur="500" fill="hold"/>
                                        <p:tgtEl>
                                          <p:spTgt spid="84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850"/>
                                        </p:tgtEl>
                                        <p:attrNameLst>
                                          <p:attrName>style.visibility</p:attrName>
                                        </p:attrNameLst>
                                      </p:cBhvr>
                                      <p:to>
                                        <p:strVal val="visible"/>
                                      </p:to>
                                    </p:set>
                                    <p:anim calcmode="lin" valueType="num">
                                      <p:cBhvr>
                                        <p:cTn id="12" dur="500" fill="hold"/>
                                        <p:tgtEl>
                                          <p:spTgt spid="850"/>
                                        </p:tgtEl>
                                        <p:attrNameLst>
                                          <p:attrName>ppt_x</p:attrName>
                                        </p:attrNameLst>
                                      </p:cBhvr>
                                      <p:tavLst>
                                        <p:tav tm="0">
                                          <p:val>
                                            <p:strVal val="0-#ppt_w/2"/>
                                          </p:val>
                                        </p:tav>
                                        <p:tav tm="100000">
                                          <p:val>
                                            <p:strVal val="#ppt_x"/>
                                          </p:val>
                                        </p:tav>
                                      </p:tavLst>
                                    </p:anim>
                                    <p:anim calcmode="lin" valueType="num">
                                      <p:cBhvr>
                                        <p:cTn id="13" dur="500" fill="hold"/>
                                        <p:tgtEl>
                                          <p:spTgt spid="85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852"/>
                                        </p:tgtEl>
                                        <p:attrNameLst>
                                          <p:attrName>style.visibility</p:attrName>
                                        </p:attrNameLst>
                                      </p:cBhvr>
                                      <p:to>
                                        <p:strVal val="visible"/>
                                      </p:to>
                                    </p:set>
                                    <p:anim calcmode="lin" valueType="num">
                                      <p:cBhvr>
                                        <p:cTn id="17" dur="500" fill="hold"/>
                                        <p:tgtEl>
                                          <p:spTgt spid="852"/>
                                        </p:tgtEl>
                                        <p:attrNameLst>
                                          <p:attrName>ppt_x</p:attrName>
                                        </p:attrNameLst>
                                      </p:cBhvr>
                                      <p:tavLst>
                                        <p:tav tm="0">
                                          <p:val>
                                            <p:strVal val="0-#ppt_w/2"/>
                                          </p:val>
                                        </p:tav>
                                        <p:tav tm="100000">
                                          <p:val>
                                            <p:strVal val="#ppt_x"/>
                                          </p:val>
                                        </p:tav>
                                      </p:tavLst>
                                    </p:anim>
                                    <p:anim calcmode="lin" valueType="num">
                                      <p:cBhvr>
                                        <p:cTn id="18" dur="500" fill="hold"/>
                                        <p:tgtEl>
                                          <p:spTgt spid="852"/>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851"/>
                                        </p:tgtEl>
                                        <p:attrNameLst>
                                          <p:attrName>style.visibility</p:attrName>
                                        </p:attrNameLst>
                                      </p:cBhvr>
                                      <p:to>
                                        <p:strVal val="visible"/>
                                      </p:to>
                                    </p:set>
                                    <p:animEffect filter="dissolve" transition="in">
                                      <p:cBhvr>
                                        <p:cTn id="23" dur="500"/>
                                        <p:tgtEl>
                                          <p:spTgt spid="851"/>
                                        </p:tgtEl>
                                      </p:cBhvr>
                                    </p:animEffect>
                                  </p:childTnLst>
                                </p:cTn>
                              </p:par>
                            </p:childTnLst>
                          </p:cTn>
                        </p:par>
                        <p:par>
                          <p:cTn id="24" fill="hold">
                            <p:stCondLst>
                              <p:cond delay="500"/>
                            </p:stCondLst>
                            <p:childTnLst>
                              <p:par>
                                <p:cTn id="25" presetClass="entr" nodeType="afterEffect" presetSubtype="4" presetID="2" grpId="5" fill="hold">
                                  <p:stCondLst>
                                    <p:cond delay="0"/>
                                  </p:stCondLst>
                                  <p:iterate type="el" backwards="0">
                                    <p:tmAbs val="0"/>
                                  </p:iterate>
                                  <p:childTnLst>
                                    <p:set>
                                      <p:cBhvr>
                                        <p:cTn id="26" fill="hold"/>
                                        <p:tgtEl>
                                          <p:spTgt spid="853"/>
                                        </p:tgtEl>
                                        <p:attrNameLst>
                                          <p:attrName>style.visibility</p:attrName>
                                        </p:attrNameLst>
                                      </p:cBhvr>
                                      <p:to>
                                        <p:strVal val="visible"/>
                                      </p:to>
                                    </p:set>
                                    <p:anim calcmode="lin" valueType="num">
                                      <p:cBhvr>
                                        <p:cTn id="27" dur="500" fill="hold"/>
                                        <p:tgtEl>
                                          <p:spTgt spid="853"/>
                                        </p:tgtEl>
                                        <p:attrNameLst>
                                          <p:attrName>ppt_x</p:attrName>
                                        </p:attrNameLst>
                                      </p:cBhvr>
                                      <p:tavLst>
                                        <p:tav tm="0">
                                          <p:val>
                                            <p:strVal val="#ppt_x"/>
                                          </p:val>
                                        </p:tav>
                                        <p:tav tm="100000">
                                          <p:val>
                                            <p:strVal val="#ppt_x"/>
                                          </p:val>
                                        </p:tav>
                                      </p:tavLst>
                                    </p:anim>
                                    <p:anim calcmode="lin" valueType="num">
                                      <p:cBhvr>
                                        <p:cTn id="28" dur="500" fill="hold"/>
                                        <p:tgtEl>
                                          <p:spTgt spid="8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1" grpId="4"/>
      <p:bldP build="whole" bldLvl="1" animBg="1" rev="0" advAuto="0" spid="852" grpId="3"/>
      <p:bldP build="whole" bldLvl="1" animBg="1" rev="0" advAuto="0" spid="850" grpId="2"/>
      <p:bldP build="whole" bldLvl="1" animBg="1" rev="0" advAuto="0" spid="853" grpId="5"/>
      <p:bldP build="whole" bldLvl="1" animBg="1" rev="0" advAuto="0" spid="849"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40" name="组 3"/>
          <p:cNvGrpSpPr/>
          <p:nvPr/>
        </p:nvGrpSpPr>
        <p:grpSpPr>
          <a:xfrm>
            <a:off x="1300788" y="1352769"/>
            <a:ext cx="9590424" cy="5015004"/>
            <a:chOff x="0" y="-370025"/>
            <a:chExt cx="9590423" cy="5015003"/>
          </a:xfrm>
        </p:grpSpPr>
        <p:sp>
          <p:nvSpPr>
            <p:cNvPr id="438" name="Rectangle 29"/>
            <p:cNvSpPr/>
            <p:nvPr/>
          </p:nvSpPr>
          <p:spPr>
            <a:xfrm>
              <a:off x="0" y="-370026"/>
              <a:ext cx="9590424" cy="5015005"/>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a:solidFill>
                    <a:srgbClr val="404040"/>
                  </a:solidFill>
                </a:defRPr>
              </a:pPr>
            </a:p>
          </p:txBody>
        </p:sp>
        <p:sp>
          <p:nvSpPr>
            <p:cNvPr id="439" name="文本框 2"/>
            <p:cNvSpPr txBox="1"/>
            <p:nvPr/>
          </p:nvSpPr>
          <p:spPr>
            <a:xfrm>
              <a:off x="616325" y="31805"/>
              <a:ext cx="8128177" cy="44281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marL="267368" indent="-267368">
                <a:lnSpc>
                  <a:spcPct val="150000"/>
                </a:lnSpc>
                <a:buSzPct val="100000"/>
                <a:buAutoNum type="arabicPeriod" startAt="1"/>
                <a:defRPr sz="2000"/>
              </a:pPr>
              <a:r>
                <a:rPr>
                  <a:latin typeface="+mn-lt"/>
                  <a:ea typeface="+mn-ea"/>
                  <a:cs typeface="+mn-cs"/>
                  <a:sym typeface="Helvetica"/>
                </a:rPr>
                <a:t>突出聚焦核心，精心组织习总书记重要活动报道，其中，推特平台关于习总书记报道互动量排名前十的稿件</a:t>
              </a:r>
              <a:r>
                <a:t>90%</a:t>
              </a:r>
              <a:r>
                <a:rPr>
                  <a:latin typeface="+mn-lt"/>
                  <a:ea typeface="+mn-ea"/>
                  <a:cs typeface="+mn-cs"/>
                  <a:sym typeface="Helvetica"/>
                </a:rPr>
                <a:t>以上来自新华社</a:t>
              </a:r>
            </a:p>
            <a:p>
              <a:pPr marL="267368" indent="-267368">
                <a:lnSpc>
                  <a:spcPct val="150000"/>
                </a:lnSpc>
                <a:buSzPct val="100000"/>
                <a:buAutoNum type="arabicPeriod" startAt="1"/>
                <a:defRPr sz="2000"/>
              </a:pPr>
              <a:r>
                <a:rPr>
                  <a:latin typeface="+mn-lt"/>
                  <a:ea typeface="+mn-ea"/>
                  <a:cs typeface="+mn-cs"/>
                  <a:sym typeface="Helvetica"/>
                </a:rPr>
                <a:t>讲好中国故事，主动发声加大正面报道力度</a:t>
              </a:r>
            </a:p>
            <a:p>
              <a:pPr marL="267368" indent="-267368">
                <a:lnSpc>
                  <a:spcPct val="150000"/>
                </a:lnSpc>
                <a:buSzPct val="100000"/>
                <a:buAutoNum type="arabicPeriod" startAt="1"/>
                <a:defRPr sz="2000"/>
              </a:pPr>
              <a:r>
                <a:rPr>
                  <a:latin typeface="+mn-lt"/>
                  <a:ea typeface="+mn-ea"/>
                  <a:cs typeface="+mn-cs"/>
                  <a:sym typeface="Helvetica"/>
                </a:rPr>
                <a:t>维护国家利益，积极争抢舆论斗争主动权</a:t>
              </a:r>
            </a:p>
            <a:p>
              <a:pPr marL="267368" indent="-267368">
                <a:lnSpc>
                  <a:spcPct val="150000"/>
                </a:lnSpc>
                <a:buSzPct val="100000"/>
                <a:buAutoNum type="arabicPeriod" startAt="1"/>
                <a:defRPr sz="2000"/>
              </a:pPr>
              <a:r>
                <a:rPr>
                  <a:latin typeface="+mn-lt"/>
                  <a:ea typeface="+mn-ea"/>
                  <a:cs typeface="+mn-cs"/>
                  <a:sym typeface="Helvetica"/>
                </a:rPr>
                <a:t>紧跟国际热点，在国际新闻报道中传播中国声音</a:t>
              </a:r>
            </a:p>
            <a:p>
              <a:pPr marL="267368" indent="-267368">
                <a:lnSpc>
                  <a:spcPct val="150000"/>
                </a:lnSpc>
                <a:buSzPct val="100000"/>
                <a:buAutoNum type="arabicPeriod" startAt="1"/>
                <a:defRPr sz="2000"/>
              </a:pPr>
              <a:r>
                <a:rPr>
                  <a:latin typeface="+mn-lt"/>
                  <a:ea typeface="+mn-ea"/>
                  <a:cs typeface="+mn-cs"/>
                  <a:sym typeface="Helvetica"/>
                </a:rPr>
                <a:t>加强分众传播，科技等分账号影响力快速增长</a:t>
              </a:r>
            </a:p>
            <a:p>
              <a:pPr marL="267368" indent="-267368">
                <a:lnSpc>
                  <a:spcPct val="150000"/>
                </a:lnSpc>
                <a:buSzPct val="100000"/>
                <a:buAutoNum type="arabicPeriod" startAt="1"/>
                <a:defRPr sz="2000"/>
              </a:pPr>
              <a:r>
                <a:rPr>
                  <a:latin typeface="+mn-lt"/>
                  <a:ea typeface="+mn-ea"/>
                  <a:cs typeface="+mn-cs"/>
                  <a:sym typeface="Helvetica"/>
                </a:rPr>
                <a:t>注重报道创新，运用最新技术提升用户体验</a:t>
              </a:r>
            </a:p>
            <a:p>
              <a:pPr marL="267368" indent="-267368">
                <a:lnSpc>
                  <a:spcPct val="150000"/>
                </a:lnSpc>
                <a:buSzPct val="100000"/>
                <a:buAutoNum type="arabicPeriod" startAt="1"/>
                <a:defRPr sz="2000"/>
              </a:pPr>
              <a:r>
                <a:rPr>
                  <a:latin typeface="+mn-lt"/>
                  <a:ea typeface="+mn-ea"/>
                  <a:cs typeface="+mn-cs"/>
                  <a:sym typeface="Helvetica"/>
                </a:rPr>
                <a:t>优化粉丝结构，不断提升精准化传播水平</a:t>
              </a:r>
            </a:p>
          </p:txBody>
        </p:sp>
      </p:grpSp>
      <p:sp>
        <p:nvSpPr>
          <p:cNvPr id="441" name="TextBox 1"/>
          <p:cNvSpPr txBox="1"/>
          <p:nvPr/>
        </p:nvSpPr>
        <p:spPr>
          <a:xfrm>
            <a:off x="2287274" y="585708"/>
            <a:ext cx="6660638"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2018</a:t>
            </a:r>
            <a:r>
              <a:t>年：总结</a:t>
            </a:r>
          </a:p>
        </p:txBody>
      </p:sp>
      <p:sp>
        <p:nvSpPr>
          <p:cNvPr id="442" name="TextBox 10"/>
          <p:cNvSpPr txBox="1"/>
          <p:nvPr/>
        </p:nvSpPr>
        <p:spPr>
          <a:xfrm>
            <a:off x="104355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rippl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41"/>
                                        </p:tgtEl>
                                        <p:attrNameLst>
                                          <p:attrName>style.visibility</p:attrName>
                                        </p:attrNameLst>
                                      </p:cBhvr>
                                      <p:to>
                                        <p:strVal val="visible"/>
                                      </p:to>
                                    </p:set>
                                    <p:anim calcmode="lin" valueType="num">
                                      <p:cBhvr>
                                        <p:cTn id="7" dur="500" fill="hold"/>
                                        <p:tgtEl>
                                          <p:spTgt spid="441"/>
                                        </p:tgtEl>
                                        <p:attrNameLst>
                                          <p:attrName>ppt_w</p:attrName>
                                        </p:attrNameLst>
                                      </p:cBhvr>
                                      <p:tavLst>
                                        <p:tav tm="0">
                                          <p:val>
                                            <p:fltVal val="0"/>
                                          </p:val>
                                        </p:tav>
                                        <p:tav tm="100000">
                                          <p:val>
                                            <p:strVal val="#ppt_w"/>
                                          </p:val>
                                        </p:tav>
                                      </p:tavLst>
                                    </p:anim>
                                    <p:anim calcmode="lin" valueType="num">
                                      <p:cBhvr>
                                        <p:cTn id="8" dur="500" fill="hold"/>
                                        <p:tgtEl>
                                          <p:spTgt spid="44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442"/>
                                        </p:tgtEl>
                                        <p:attrNameLst>
                                          <p:attrName>style.visibility</p:attrName>
                                        </p:attrNameLst>
                                      </p:cBhvr>
                                      <p:to>
                                        <p:strVal val="visible"/>
                                      </p:to>
                                    </p:set>
                                    <p:anim calcmode="lin" valueType="num">
                                      <p:cBhvr>
                                        <p:cTn id="12" dur="500" fill="hold"/>
                                        <p:tgtEl>
                                          <p:spTgt spid="442"/>
                                        </p:tgtEl>
                                        <p:attrNameLst>
                                          <p:attrName>ppt_x</p:attrName>
                                        </p:attrNameLst>
                                      </p:cBhvr>
                                      <p:tavLst>
                                        <p:tav tm="0">
                                          <p:val>
                                            <p:strVal val="#ppt_x"/>
                                          </p:val>
                                        </p:tav>
                                        <p:tav tm="100000">
                                          <p:val>
                                            <p:strVal val="#ppt_x"/>
                                          </p:val>
                                        </p:tav>
                                      </p:tavLst>
                                    </p:anim>
                                    <p:anim calcmode="lin" valueType="num">
                                      <p:cBhvr>
                                        <p:cTn id="13" dur="500" fill="hold"/>
                                        <p:tgtEl>
                                          <p:spTgt spid="44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440"/>
                                        </p:tgtEl>
                                        <p:attrNameLst>
                                          <p:attrName>style.visibility</p:attrName>
                                        </p:attrNameLst>
                                      </p:cBhvr>
                                      <p:to>
                                        <p:strVal val="visible"/>
                                      </p:to>
                                    </p:set>
                                    <p:anim calcmode="lin" valueType="num">
                                      <p:cBhvr>
                                        <p:cTn id="18" dur="1000" fill="hold"/>
                                        <p:tgtEl>
                                          <p:spTgt spid="440"/>
                                        </p:tgtEl>
                                        <p:attrNameLst>
                                          <p:attrName>ppt_w</p:attrName>
                                        </p:attrNameLst>
                                      </p:cBhvr>
                                      <p:tavLst>
                                        <p:tav tm="0">
                                          <p:val>
                                            <p:fltVal val="0"/>
                                          </p:val>
                                        </p:tav>
                                        <p:tav tm="100000">
                                          <p:val>
                                            <p:strVal val="#ppt_w"/>
                                          </p:val>
                                        </p:tav>
                                      </p:tavLst>
                                    </p:anim>
                                    <p:anim calcmode="lin" valueType="num">
                                      <p:cBhvr>
                                        <p:cTn id="19" dur="1000" fill="hold"/>
                                        <p:tgtEl>
                                          <p:spTgt spid="44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2" grpId="2"/>
      <p:bldP build="whole" bldLvl="1" animBg="1" rev="0" advAuto="0" spid="441" grpId="1"/>
      <p:bldP build="whole" bldLvl="1" animBg="1" rev="0" advAuto="0" spid="440" grpId="3"/>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Rectangle 26"/>
          <p:cNvSpPr/>
          <p:nvPr/>
        </p:nvSpPr>
        <p:spPr>
          <a:xfrm>
            <a:off x="-10212" y="-14514"/>
            <a:ext cx="3848788" cy="6872514"/>
          </a:xfrm>
          <a:prstGeom prst="rect">
            <a:avLst/>
          </a:prstGeom>
          <a:solidFill>
            <a:srgbClr val="FAE5D3"/>
          </a:solidFill>
          <a:ln w="12700">
            <a:miter lim="400000"/>
          </a:ln>
        </p:spPr>
        <p:txBody>
          <a:bodyPr lIns="45719" rIns="45719" anchor="ctr"/>
          <a:lstStyle/>
          <a:p>
            <a:pPr algn="ctr">
              <a:defRPr>
                <a:solidFill>
                  <a:srgbClr val="FFFFFF"/>
                </a:solidFill>
              </a:defRPr>
            </a:pPr>
          </a:p>
        </p:txBody>
      </p:sp>
      <p:sp>
        <p:nvSpPr>
          <p:cNvPr id="858" name="TextBox 1"/>
          <p:cNvSpPr txBox="1"/>
          <p:nvPr/>
        </p:nvSpPr>
        <p:spPr>
          <a:xfrm>
            <a:off x="2055104" y="444604"/>
            <a:ext cx="8094737" cy="161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effectLst>
                  <a:outerShdw sx="100000" sy="100000" kx="0" ky="0" algn="b" rotWithShape="0" blurRad="38100" dist="19050" dir="2700000">
                    <a:srgbClr val="000000">
                      <a:alpha val="40000"/>
                    </a:srgbClr>
                  </a:outerShdw>
                </a:effectLst>
              </a:defRPr>
            </a:pPr>
            <a:r>
              <a:t>04</a:t>
            </a:r>
            <a:r>
              <a:t> 海媒辅助编辑工具</a:t>
            </a:r>
          </a:p>
          <a:p>
            <a:pPr>
              <a:defRPr sz="3600">
                <a:effectLst>
                  <a:outerShdw sx="100000" sy="100000" kx="0" ky="0" algn="b" rotWithShape="0" blurRad="38100" dist="19050" dir="2700000">
                    <a:srgbClr val="000000">
                      <a:alpha val="40000"/>
                    </a:srgbClr>
                  </a:outerShdw>
                </a:effectLst>
              </a:defRPr>
            </a:pPr>
            <a:r>
              <a:t>		</a:t>
            </a:r>
            <a:r>
              <a:rPr sz="2800"/>
              <a:t>运维管理工具</a:t>
            </a:r>
            <a:r>
              <a:rPr sz="2800"/>
              <a:t>Sprout</a:t>
            </a:r>
            <a:r>
              <a:rPr sz="2800"/>
              <a:t> </a:t>
            </a:r>
            <a:r>
              <a:rPr sz="2800"/>
              <a:t>Social								Analysis</a:t>
            </a:r>
          </a:p>
        </p:txBody>
      </p:sp>
      <p:sp>
        <p:nvSpPr>
          <p:cNvPr id="859" name="7 CuadroTexto"/>
          <p:cNvSpPr txBox="1"/>
          <p:nvPr/>
        </p:nvSpPr>
        <p:spPr>
          <a:xfrm>
            <a:off x="4481514" y="2320660"/>
            <a:ext cx="7710487" cy="3774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利用分析工具和数据为战略营销提供信息</a:t>
            </a:r>
          </a:p>
          <a:p>
            <a:pPr marL="342900" indent="-34290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对关键字、主题标签等进行定量、定性分析；</a:t>
            </a:r>
          </a:p>
          <a:p>
            <a:pPr marL="342900" indent="-34290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深入了解行业平均值，与竞争对手的数据进行比较。</a:t>
            </a:r>
          </a:p>
          <a:p>
            <a:pPr marL="342900" indent="-34290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利用数据挖掘技术，分析受众群体的参与度及其他有关信息；</a:t>
            </a:r>
          </a:p>
          <a:p>
            <a:pPr marL="342900" indent="-34290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生成各种数据报告。可自定义报告，通过信息或邮件将内容共享给相关人员。</a:t>
            </a:r>
          </a:p>
        </p:txBody>
      </p:sp>
      <p:pic>
        <p:nvPicPr>
          <p:cNvPr id="860" name="图片占位符 3" descr="图片占位符 3"/>
          <p:cNvPicPr>
            <a:picLocks noChangeAspect="1"/>
          </p:cNvPicPr>
          <p:nvPr>
            <p:ph type="pic" idx="13"/>
          </p:nvPr>
        </p:nvPicPr>
        <p:blipFill>
          <a:blip r:embed="rId3">
            <a:extLst/>
          </a:blip>
          <a:srcRect l="8451" t="0" r="8451" b="0"/>
          <a:stretch>
            <a:fillRect/>
          </a:stretch>
        </p:blipFill>
        <p:spPr>
          <a:xfrm>
            <a:off x="537340" y="2104052"/>
            <a:ext cx="3944175" cy="4264654"/>
          </a:xfrm>
          <a:prstGeom prst="rect">
            <a:avLst/>
          </a:prstGeom>
        </p:spPr>
      </p:pic>
      <p:sp>
        <p:nvSpPr>
          <p:cNvPr id="861"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858"/>
                                        </p:tgtEl>
                                        <p:attrNameLst>
                                          <p:attrName>style.visibility</p:attrName>
                                        </p:attrNameLst>
                                      </p:cBhvr>
                                      <p:to>
                                        <p:strVal val="visible"/>
                                      </p:to>
                                    </p:set>
                                    <p:animEffect filter="wipe(left)" transition="in">
                                      <p:cBhvr>
                                        <p:cTn id="7" dur="500"/>
                                        <p:tgtEl>
                                          <p:spTgt spid="858"/>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859"/>
                                        </p:tgtEl>
                                        <p:attrNameLst>
                                          <p:attrName>style.visibility</p:attrName>
                                        </p:attrNameLst>
                                      </p:cBhvr>
                                      <p:to>
                                        <p:strVal val="visible"/>
                                      </p:to>
                                    </p:set>
                                    <p:animEffect filter="wipe(left)" transition="in">
                                      <p:cBhvr>
                                        <p:cTn id="11" dur="500"/>
                                        <p:tgtEl>
                                          <p:spTgt spid="859"/>
                                        </p:tgtEl>
                                      </p:cBhvr>
                                    </p:animEffect>
                                  </p:childTnLst>
                                </p:cTn>
                              </p:par>
                            </p:childTnLst>
                          </p:cTn>
                        </p:par>
                        <p:par>
                          <p:cTn id="12" fill="hold">
                            <p:stCondLst>
                              <p:cond delay="1000"/>
                            </p:stCondLst>
                            <p:childTnLst>
                              <p:par>
                                <p:cTn id="13" presetClass="entr" nodeType="afterEffect" presetSubtype="16" presetID="23" grpId="3" fill="hold">
                                  <p:stCondLst>
                                    <p:cond delay="0"/>
                                  </p:stCondLst>
                                  <p:iterate type="el" backwards="0">
                                    <p:tmAbs val="0"/>
                                  </p:iterate>
                                  <p:childTnLst>
                                    <p:set>
                                      <p:cBhvr>
                                        <p:cTn id="14" fill="hold"/>
                                        <p:tgtEl>
                                          <p:spTgt spid="857"/>
                                        </p:tgtEl>
                                        <p:attrNameLst>
                                          <p:attrName>style.visibility</p:attrName>
                                        </p:attrNameLst>
                                      </p:cBhvr>
                                      <p:to>
                                        <p:strVal val="visible"/>
                                      </p:to>
                                    </p:set>
                                    <p:anim calcmode="lin" valueType="num">
                                      <p:cBhvr>
                                        <p:cTn id="15" dur="1000" fill="hold"/>
                                        <p:tgtEl>
                                          <p:spTgt spid="857"/>
                                        </p:tgtEl>
                                        <p:attrNameLst>
                                          <p:attrName>ppt_w</p:attrName>
                                        </p:attrNameLst>
                                      </p:cBhvr>
                                      <p:tavLst>
                                        <p:tav tm="0">
                                          <p:val>
                                            <p:fltVal val="0"/>
                                          </p:val>
                                        </p:tav>
                                        <p:tav tm="100000">
                                          <p:val>
                                            <p:strVal val="#ppt_w"/>
                                          </p:val>
                                        </p:tav>
                                      </p:tavLst>
                                    </p:anim>
                                    <p:anim calcmode="lin" valueType="num">
                                      <p:cBhvr>
                                        <p:cTn id="16" dur="1000" fill="hold"/>
                                        <p:tgtEl>
                                          <p:spTgt spid="857"/>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16" presetID="23" grpId="4" fill="hold">
                                  <p:stCondLst>
                                    <p:cond delay="0"/>
                                  </p:stCondLst>
                                  <p:iterate type="el" backwards="0">
                                    <p:tmAbs val="0"/>
                                  </p:iterate>
                                  <p:childTnLst>
                                    <p:set>
                                      <p:cBhvr>
                                        <p:cTn id="20" fill="hold"/>
                                        <p:tgtEl>
                                          <p:spTgt spid="860"/>
                                        </p:tgtEl>
                                        <p:attrNameLst>
                                          <p:attrName>style.visibility</p:attrName>
                                        </p:attrNameLst>
                                      </p:cBhvr>
                                      <p:to>
                                        <p:strVal val="visible"/>
                                      </p:to>
                                    </p:set>
                                    <p:anim calcmode="lin" valueType="num">
                                      <p:cBhvr>
                                        <p:cTn id="21" dur="500" fill="hold"/>
                                        <p:tgtEl>
                                          <p:spTgt spid="860"/>
                                        </p:tgtEl>
                                        <p:attrNameLst>
                                          <p:attrName>ppt_w</p:attrName>
                                        </p:attrNameLst>
                                      </p:cBhvr>
                                      <p:tavLst>
                                        <p:tav tm="0">
                                          <p:val>
                                            <p:fltVal val="0"/>
                                          </p:val>
                                        </p:tav>
                                        <p:tav tm="100000">
                                          <p:val>
                                            <p:strVal val="#ppt_w"/>
                                          </p:val>
                                        </p:tav>
                                      </p:tavLst>
                                    </p:anim>
                                    <p:anim calcmode="lin" valueType="num">
                                      <p:cBhvr>
                                        <p:cTn id="22" dur="500" fill="hold"/>
                                        <p:tgtEl>
                                          <p:spTgt spid="860"/>
                                        </p:tgtEl>
                                        <p:attrNameLst>
                                          <p:attrName>ppt_h</p:attrName>
                                        </p:attrNameLst>
                                      </p:cBhvr>
                                      <p:tavLst>
                                        <p:tav tm="0">
                                          <p:val>
                                            <p:fltVal val="0"/>
                                          </p:val>
                                        </p:tav>
                                        <p:tav tm="100000">
                                          <p:val>
                                            <p:strVal val="#ppt_h"/>
                                          </p:val>
                                        </p:tav>
                                      </p:tavLst>
                                    </p:anim>
                                  </p:childTnLst>
                                </p:cTn>
                              </p:par>
                            </p:childTnLst>
                          </p:cTn>
                        </p:par>
                        <p:par>
                          <p:cTn id="23" fill="hold">
                            <p:stCondLst>
                              <p:cond delay="500"/>
                            </p:stCondLst>
                            <p:childTnLst>
                              <p:par>
                                <p:cTn id="24" presetClass="entr" nodeType="afterEffect" presetSubtype="4" presetID="2" grpId="5" fill="hold">
                                  <p:stCondLst>
                                    <p:cond delay="0"/>
                                  </p:stCondLst>
                                  <p:iterate type="el" backwards="0">
                                    <p:tmAbs val="0"/>
                                  </p:iterate>
                                  <p:childTnLst>
                                    <p:set>
                                      <p:cBhvr>
                                        <p:cTn id="25" fill="hold"/>
                                        <p:tgtEl>
                                          <p:spTgt spid="861"/>
                                        </p:tgtEl>
                                        <p:attrNameLst>
                                          <p:attrName>style.visibility</p:attrName>
                                        </p:attrNameLst>
                                      </p:cBhvr>
                                      <p:to>
                                        <p:strVal val="visible"/>
                                      </p:to>
                                    </p:set>
                                    <p:anim calcmode="lin" valueType="num">
                                      <p:cBhvr>
                                        <p:cTn id="26" dur="500" fill="hold"/>
                                        <p:tgtEl>
                                          <p:spTgt spid="861"/>
                                        </p:tgtEl>
                                        <p:attrNameLst>
                                          <p:attrName>ppt_x</p:attrName>
                                        </p:attrNameLst>
                                      </p:cBhvr>
                                      <p:tavLst>
                                        <p:tav tm="0">
                                          <p:val>
                                            <p:strVal val="#ppt_x"/>
                                          </p:val>
                                        </p:tav>
                                        <p:tav tm="100000">
                                          <p:val>
                                            <p:strVal val="#ppt_x"/>
                                          </p:val>
                                        </p:tav>
                                      </p:tavLst>
                                    </p:anim>
                                    <p:anim calcmode="lin" valueType="num">
                                      <p:cBhvr>
                                        <p:cTn id="27" dur="500" fill="hold"/>
                                        <p:tgtEl>
                                          <p:spTgt spid="8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61" grpId="5"/>
      <p:bldP build="whole" bldLvl="1" animBg="1" rev="0" advAuto="0" spid="858" grpId="1"/>
      <p:bldP build="whole" bldLvl="1" animBg="1" rev="0" advAuto="0" spid="860" grpId="4"/>
      <p:bldP build="whole" bldLvl="1" animBg="1" rev="0" advAuto="0" spid="857" grpId="3"/>
      <p:bldP build="whole" bldLvl="1" animBg="1" rev="0" advAuto="0" spid="859" grpId="2"/>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70" name="Group 12"/>
          <p:cNvGrpSpPr/>
          <p:nvPr/>
        </p:nvGrpSpPr>
        <p:grpSpPr>
          <a:xfrm>
            <a:off x="0" y="3905475"/>
            <a:ext cx="12192000" cy="163086"/>
            <a:chOff x="0" y="0"/>
            <a:chExt cx="12192000" cy="163085"/>
          </a:xfrm>
        </p:grpSpPr>
        <p:sp>
          <p:nvSpPr>
            <p:cNvPr id="865" name="Straight Connector 3"/>
            <p:cNvSpPr/>
            <p:nvPr/>
          </p:nvSpPr>
          <p:spPr>
            <a:xfrm>
              <a:off x="0" y="80382"/>
              <a:ext cx="12192000" cy="1"/>
            </a:xfrm>
            <a:prstGeom prst="line">
              <a:avLst/>
            </a:prstGeom>
            <a:noFill/>
            <a:ln w="15875" cap="flat">
              <a:solidFill>
                <a:srgbClr val="D9D9D9"/>
              </a:solidFill>
              <a:prstDash val="lgDash"/>
              <a:miter lim="800000"/>
            </a:ln>
            <a:effectLst/>
          </p:spPr>
          <p:txBody>
            <a:bodyPr wrap="square" lIns="45719" tIns="45719" rIns="45719" bIns="45719" numCol="1" anchor="t">
              <a:noAutofit/>
            </a:bodyPr>
            <a:lstStyle/>
            <a:p>
              <a:pPr/>
            </a:p>
          </p:txBody>
        </p:sp>
        <p:sp>
          <p:nvSpPr>
            <p:cNvPr id="866" name="Oval 4"/>
            <p:cNvSpPr/>
            <p:nvPr/>
          </p:nvSpPr>
          <p:spPr>
            <a:xfrm>
              <a:off x="1865201" y="0"/>
              <a:ext cx="160765" cy="160765"/>
            </a:xfrm>
            <a:prstGeom prst="ellipse">
              <a:avLst/>
            </a:prstGeom>
            <a:solidFill>
              <a:srgbClr val="B05D1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67" name="Oval 5"/>
            <p:cNvSpPr/>
            <p:nvPr/>
          </p:nvSpPr>
          <p:spPr>
            <a:xfrm>
              <a:off x="4575221" y="1769"/>
              <a:ext cx="160765" cy="160765"/>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68" name="Oval 6"/>
            <p:cNvSpPr/>
            <p:nvPr/>
          </p:nvSpPr>
          <p:spPr>
            <a:xfrm>
              <a:off x="7277720" y="2320"/>
              <a:ext cx="160765" cy="160765"/>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869" name="Oval 7"/>
            <p:cNvSpPr/>
            <p:nvPr/>
          </p:nvSpPr>
          <p:spPr>
            <a:xfrm>
              <a:off x="9816627" y="-1"/>
              <a:ext cx="160765" cy="160765"/>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871" name="TextBox 13"/>
          <p:cNvSpPr txBox="1"/>
          <p:nvPr/>
        </p:nvSpPr>
        <p:spPr>
          <a:xfrm>
            <a:off x="1040947" y="4113991"/>
            <a:ext cx="197003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Engagement</a:t>
            </a:r>
          </a:p>
        </p:txBody>
      </p:sp>
      <p:sp>
        <p:nvSpPr>
          <p:cNvPr id="872" name="7 CuadroTexto"/>
          <p:cNvSpPr txBox="1"/>
          <p:nvPr/>
        </p:nvSpPr>
        <p:spPr>
          <a:xfrm>
            <a:off x="384939" y="4602901"/>
            <a:ext cx="3298671"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a:effectLst>
                  <a:outerShdw sx="100000" sy="100000" kx="0" ky="0" algn="b" rotWithShape="0" blurRad="38100" dist="19050" dir="2700000">
                    <a:srgbClr val="000000">
                      <a:alpha val="40000"/>
                    </a:srgbClr>
                  </a:outerShdw>
                </a:effectLst>
              </a:defRPr>
            </a:lvl1pPr>
          </a:lstStyle>
          <a:p>
            <a:pPr/>
            <a:r>
              <a:t>汇集所有账号信息，标记信息并分类，可与用户进行互动。团队内可进行实时协作。</a:t>
            </a:r>
          </a:p>
        </p:txBody>
      </p:sp>
      <p:sp>
        <p:nvSpPr>
          <p:cNvPr id="873" name="TextBox 15"/>
          <p:cNvSpPr txBox="1"/>
          <p:nvPr/>
        </p:nvSpPr>
        <p:spPr>
          <a:xfrm>
            <a:off x="4157367" y="3412723"/>
            <a:ext cx="1970035"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Publish</a:t>
            </a:r>
          </a:p>
        </p:txBody>
      </p:sp>
      <p:sp>
        <p:nvSpPr>
          <p:cNvPr id="874" name="7 CuadroTexto"/>
          <p:cNvSpPr txBox="1"/>
          <p:nvPr/>
        </p:nvSpPr>
        <p:spPr>
          <a:xfrm>
            <a:off x="3517999" y="1236026"/>
            <a:ext cx="2941453" cy="23596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20000"/>
              </a:lnSpc>
              <a:buSzPct val="100000"/>
              <a:buFont typeface="Arial"/>
              <a:buChar char="•"/>
              <a:defRPr sz="1600">
                <a:effectLst>
                  <a:outerShdw sx="100000" sy="100000" kx="0" ky="0" algn="b" rotWithShape="0" blurRad="38100" dist="19050" dir="2700000">
                    <a:srgbClr val="000000">
                      <a:alpha val="40000"/>
                    </a:srgbClr>
                  </a:outerShdw>
                </a:effectLst>
              </a:defRPr>
            </a:pPr>
            <a:r>
              <a:t>同时发布到多个社交网络；</a:t>
            </a:r>
          </a:p>
          <a:p>
            <a:pPr marL="171450" indent="-171450">
              <a:lnSpc>
                <a:spcPct val="120000"/>
              </a:lnSpc>
              <a:buSzPct val="100000"/>
              <a:buFont typeface="Arial"/>
              <a:buChar char="•"/>
              <a:defRPr sz="1600">
                <a:effectLst>
                  <a:outerShdw sx="100000" sy="100000" kx="0" ky="0" algn="b" rotWithShape="0" blurRad="38100" dist="19050" dir="2700000">
                    <a:srgbClr val="000000">
                      <a:alpha val="40000"/>
                    </a:srgbClr>
                  </a:outerShdw>
                </a:effectLst>
              </a:defRPr>
            </a:pPr>
            <a:r>
              <a:t>具有直观的工作流程；</a:t>
            </a:r>
          </a:p>
          <a:p>
            <a:pPr marL="171450" indent="-171450">
              <a:lnSpc>
                <a:spcPct val="120000"/>
              </a:lnSpc>
              <a:buSzPct val="100000"/>
              <a:buFont typeface="Arial"/>
              <a:buChar char="•"/>
              <a:defRPr sz="1600">
                <a:effectLst>
                  <a:outerShdw sx="100000" sy="100000" kx="0" ky="0" algn="b" rotWithShape="0" blurRad="38100" dist="19050" dir="2700000">
                    <a:srgbClr val="000000">
                      <a:alpha val="40000"/>
                    </a:srgbClr>
                  </a:outerShdw>
                </a:effectLst>
              </a:defRPr>
            </a:pPr>
            <a:r>
              <a:t>实现精准发布；</a:t>
            </a:r>
          </a:p>
          <a:p>
            <a:pPr marL="171450" indent="-171450">
              <a:lnSpc>
                <a:spcPct val="120000"/>
              </a:lnSpc>
              <a:buSzPct val="100000"/>
              <a:buFont typeface="Arial"/>
              <a:buChar char="•"/>
              <a:defRPr sz="1600">
                <a:effectLst>
                  <a:outerShdw sx="100000" sy="100000" kx="0" ky="0" algn="b" rotWithShape="0" blurRad="38100" dist="19050" dir="2700000">
                    <a:srgbClr val="000000">
                      <a:alpha val="40000"/>
                    </a:srgbClr>
                  </a:outerShdw>
                </a:effectLst>
              </a:defRPr>
            </a:pPr>
            <a:r>
              <a:t>使用图片编辑器和资源库存储功能，可编辑和发布多媒体内容</a:t>
            </a:r>
          </a:p>
          <a:p>
            <a:pPr marL="171450" indent="-171450">
              <a:lnSpc>
                <a:spcPct val="120000"/>
              </a:lnSpc>
              <a:buSzPct val="100000"/>
              <a:buFont typeface="Arial"/>
              <a:buChar char="•"/>
              <a:defRPr sz="1600">
                <a:effectLst>
                  <a:outerShdw sx="100000" sy="100000" kx="0" ky="0" algn="b" rotWithShape="0" blurRad="38100" dist="19050" dir="2700000">
                    <a:srgbClr val="000000">
                      <a:alpha val="40000"/>
                    </a:srgbClr>
                  </a:outerShdw>
                </a:effectLst>
              </a:defRPr>
            </a:pPr>
            <a:r>
              <a:t>利用用户权限，可提高团队效率</a:t>
            </a:r>
          </a:p>
        </p:txBody>
      </p:sp>
      <p:sp>
        <p:nvSpPr>
          <p:cNvPr id="875" name="TextBox 17"/>
          <p:cNvSpPr txBox="1"/>
          <p:nvPr/>
        </p:nvSpPr>
        <p:spPr>
          <a:xfrm>
            <a:off x="6789650" y="4011000"/>
            <a:ext cx="1970035"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Listening</a:t>
            </a:r>
          </a:p>
        </p:txBody>
      </p:sp>
      <p:sp>
        <p:nvSpPr>
          <p:cNvPr id="876" name="7 CuadroTexto"/>
          <p:cNvSpPr txBox="1"/>
          <p:nvPr/>
        </p:nvSpPr>
        <p:spPr>
          <a:xfrm>
            <a:off x="5924201" y="4526701"/>
            <a:ext cx="3335994" cy="204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a:effectLst>
                  <a:outerShdw sx="100000" sy="100000" kx="0" ky="0" algn="b" rotWithShape="0" blurRad="38100" dist="19050" dir="2700000">
                    <a:srgbClr val="000000">
                      <a:alpha val="40000"/>
                    </a:srgbClr>
                  </a:outerShdw>
                </a:effectLst>
              </a:defRPr>
            </a:pPr>
            <a:r>
              <a:t>构建高级查询，使用实时预览器，动态优化并更新查询记录，返回最优结果。</a:t>
            </a:r>
          </a:p>
          <a:p>
            <a:pPr marL="171450" indent="-171450">
              <a:lnSpc>
                <a:spcPct val="150000"/>
              </a:lnSpc>
              <a:buSzPct val="100000"/>
              <a:buFont typeface="Arial"/>
              <a:buChar char="•"/>
              <a:defRPr>
                <a:effectLst>
                  <a:outerShdw sx="100000" sy="100000" kx="0" ky="0" algn="b" rotWithShape="0" blurRad="38100" dist="19050" dir="2700000">
                    <a:srgbClr val="000000">
                      <a:alpha val="40000"/>
                    </a:srgbClr>
                  </a:outerShdw>
                </a:effectLst>
              </a:defRPr>
            </a:pPr>
            <a:r>
              <a:t>可视化主题标签和新闻信息的关系，推断社交对话的趋势。</a:t>
            </a:r>
          </a:p>
        </p:txBody>
      </p:sp>
      <p:sp>
        <p:nvSpPr>
          <p:cNvPr id="877" name="TextBox 19"/>
          <p:cNvSpPr txBox="1"/>
          <p:nvPr/>
        </p:nvSpPr>
        <p:spPr>
          <a:xfrm>
            <a:off x="9397111" y="3386816"/>
            <a:ext cx="1970035"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Automation</a:t>
            </a:r>
          </a:p>
        </p:txBody>
      </p:sp>
      <p:sp>
        <p:nvSpPr>
          <p:cNvPr id="878" name="7 CuadroTexto"/>
          <p:cNvSpPr txBox="1"/>
          <p:nvPr/>
        </p:nvSpPr>
        <p:spPr>
          <a:xfrm>
            <a:off x="8683484" y="1308511"/>
            <a:ext cx="3261344" cy="2047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a:effectLst>
                  <a:outerShdw sx="100000" sy="100000" kx="0" ky="0" algn="b" rotWithShape="0" blurRad="38100" dist="19050" dir="2700000">
                    <a:srgbClr val="000000">
                      <a:alpha val="40000"/>
                    </a:srgbClr>
                  </a:outerShdw>
                </a:effectLst>
              </a:defRPr>
            </a:pPr>
            <a:r>
              <a:t>根据用户的相关数据，确定最优的发送时间和发送内容</a:t>
            </a:r>
          </a:p>
          <a:p>
            <a:pPr marL="285750" indent="-285750">
              <a:lnSpc>
                <a:spcPct val="150000"/>
              </a:lnSpc>
              <a:buSzPct val="100000"/>
              <a:buFont typeface="Arial"/>
              <a:buChar char="•"/>
              <a:defRPr>
                <a:effectLst>
                  <a:outerShdw sx="100000" sy="100000" kx="0" ky="0" algn="b" rotWithShape="0" blurRad="38100" dist="19050" dir="2700000">
                    <a:srgbClr val="000000">
                      <a:alpha val="40000"/>
                    </a:srgbClr>
                  </a:outerShdw>
                </a:effectLst>
              </a:defRPr>
            </a:pPr>
            <a:r>
              <a:t>使用</a:t>
            </a:r>
            <a:r>
              <a:t>Sprout</a:t>
            </a:r>
            <a:r>
              <a:t> </a:t>
            </a:r>
            <a:r>
              <a:t>Bot</a:t>
            </a:r>
            <a:r>
              <a:t>与用户进行自动的实时交互，它能够与收件箱集成，轻松管理对话。</a:t>
            </a:r>
          </a:p>
        </p:txBody>
      </p:sp>
      <p:pic>
        <p:nvPicPr>
          <p:cNvPr id="879" name="图片占位符 10" descr="图片占位符 10"/>
          <p:cNvPicPr>
            <a:picLocks noChangeAspect="1"/>
          </p:cNvPicPr>
          <p:nvPr>
            <p:ph type="pic" idx="13"/>
          </p:nvPr>
        </p:nvPicPr>
        <p:blipFill>
          <a:blip r:embed="rId3">
            <a:extLst/>
          </a:blip>
          <a:srcRect l="17193" t="0" r="17193" b="0"/>
          <a:stretch>
            <a:fillRect/>
          </a:stretch>
        </p:blipFill>
        <p:spPr>
          <a:xfrm>
            <a:off x="581336" y="1006964"/>
            <a:ext cx="2682664" cy="2656140"/>
          </a:xfrm>
          <a:prstGeom prst="rect">
            <a:avLst/>
          </a:prstGeom>
        </p:spPr>
      </p:pic>
      <p:pic>
        <p:nvPicPr>
          <p:cNvPr id="880" name="图片占位符 25" descr="图片占位符 25"/>
          <p:cNvPicPr>
            <a:picLocks noChangeAspect="1"/>
          </p:cNvPicPr>
          <p:nvPr>
            <p:ph type="pic" idx="14"/>
          </p:nvPr>
        </p:nvPicPr>
        <p:blipFill>
          <a:blip r:embed="rId4">
            <a:extLst/>
          </a:blip>
          <a:srcRect l="17193" t="0" r="17192" b="0"/>
          <a:stretch>
            <a:fillRect/>
          </a:stretch>
        </p:blipFill>
        <p:spPr>
          <a:xfrm>
            <a:off x="3447410" y="4181252"/>
            <a:ext cx="2466413" cy="2442026"/>
          </a:xfrm>
          <a:prstGeom prst="rect">
            <a:avLst/>
          </a:prstGeom>
        </p:spPr>
      </p:pic>
      <p:pic>
        <p:nvPicPr>
          <p:cNvPr id="881" name="图片占位符 21" descr="图片占位符 21"/>
          <p:cNvPicPr>
            <a:picLocks noChangeAspect="1"/>
          </p:cNvPicPr>
          <p:nvPr>
            <p:ph type="pic" idx="15"/>
          </p:nvPr>
        </p:nvPicPr>
        <p:blipFill>
          <a:blip r:embed="rId5">
            <a:alphaModFix amt="85000"/>
            <a:extLst/>
          </a:blip>
          <a:stretch>
            <a:fillRect/>
          </a:stretch>
        </p:blipFill>
        <p:spPr>
          <a:xfrm>
            <a:off x="6459451" y="1384711"/>
            <a:ext cx="2300235" cy="2278392"/>
          </a:xfrm>
          <a:prstGeom prst="rect">
            <a:avLst/>
          </a:prstGeom>
        </p:spPr>
      </p:pic>
      <p:pic>
        <p:nvPicPr>
          <p:cNvPr id="882" name="图片占位符 28" descr="图片占位符 28"/>
          <p:cNvPicPr>
            <a:picLocks noChangeAspect="1"/>
          </p:cNvPicPr>
          <p:nvPr>
            <p:ph type="pic" idx="16"/>
          </p:nvPr>
        </p:nvPicPr>
        <p:blipFill>
          <a:blip r:embed="rId6">
            <a:extLst/>
          </a:blip>
          <a:srcRect l="10325" t="0" r="10325" b="0"/>
          <a:stretch>
            <a:fillRect/>
          </a:stretch>
        </p:blipFill>
        <p:spPr>
          <a:xfrm>
            <a:off x="9270573" y="4203617"/>
            <a:ext cx="2338143" cy="2471425"/>
          </a:xfrm>
          <a:prstGeom prst="rect">
            <a:avLst/>
          </a:prstGeom>
        </p:spPr>
      </p:pic>
      <p:sp>
        <p:nvSpPr>
          <p:cNvPr id="883" name="TextBox 1"/>
          <p:cNvSpPr txBox="1"/>
          <p:nvPr/>
        </p:nvSpPr>
        <p:spPr>
          <a:xfrm>
            <a:off x="2034273" y="128191"/>
            <a:ext cx="8562097"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04</a:t>
            </a:r>
            <a:r>
              <a:t> 海媒辅助编辑工具 </a:t>
            </a:r>
          </a:p>
          <a:p>
            <a:pPr>
              <a:defRPr sz="3600">
                <a:ln w="22225">
                  <a:solidFill>
                    <a:schemeClr val="accent2">
                      <a:lumOff val="-8235"/>
                    </a:schemeClr>
                  </a:solidFill>
                </a:ln>
                <a:solidFill>
                  <a:schemeClr val="accent2">
                    <a:lumOff val="-8235"/>
                  </a:schemeClr>
                </a:solidFill>
              </a:defRPr>
            </a:pPr>
            <a:r>
              <a:t>				</a:t>
            </a:r>
            <a:r>
              <a:rPr sz="2800"/>
              <a:t>运维管理工具</a:t>
            </a:r>
            <a:r>
              <a:rPr sz="2800"/>
              <a:t>Sprout</a:t>
            </a:r>
            <a:r>
              <a:rPr sz="2800"/>
              <a:t> </a:t>
            </a:r>
            <a:r>
              <a:rPr sz="2800"/>
              <a:t>Social</a:t>
            </a:r>
          </a:p>
        </p:txBody>
      </p:sp>
      <p:sp>
        <p:nvSpPr>
          <p:cNvPr id="884"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14:prism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883"/>
                                        </p:tgtEl>
                                        <p:attrNameLst>
                                          <p:attrName>style.visibility</p:attrName>
                                        </p:attrNameLst>
                                      </p:cBhvr>
                                      <p:to>
                                        <p:strVal val="visible"/>
                                      </p:to>
                                    </p:set>
                                    <p:animEffect filter="wipe(left)" transition="in">
                                      <p:cBhvr>
                                        <p:cTn id="7" dur="500"/>
                                        <p:tgtEl>
                                          <p:spTgt spid="88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870"/>
                                        </p:tgtEl>
                                        <p:attrNameLst>
                                          <p:attrName>style.visibility</p:attrName>
                                        </p:attrNameLst>
                                      </p:cBhvr>
                                      <p:to>
                                        <p:strVal val="visible"/>
                                      </p:to>
                                    </p:set>
                                    <p:animEffect filter="wipe(left)" transition="in">
                                      <p:cBhvr>
                                        <p:cTn id="12" dur="500"/>
                                        <p:tgtEl>
                                          <p:spTgt spid="87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879"/>
                                        </p:tgtEl>
                                        <p:attrNameLst>
                                          <p:attrName>style.visibility</p:attrName>
                                        </p:attrNameLst>
                                      </p:cBhvr>
                                      <p:to>
                                        <p:strVal val="visible"/>
                                      </p:to>
                                    </p:set>
                                    <p:animEffect filter="dissolve" transition="in">
                                      <p:cBhvr>
                                        <p:cTn id="17" dur="500"/>
                                        <p:tgtEl>
                                          <p:spTgt spid="879"/>
                                        </p:tgtEl>
                                      </p:cBhvr>
                                    </p:animEffect>
                                  </p:childTnLst>
                                </p:cTn>
                              </p:par>
                            </p:childTnLst>
                          </p:cTn>
                        </p:par>
                        <p:par>
                          <p:cTn id="18" fill="hold">
                            <p:stCondLst>
                              <p:cond delay="500"/>
                            </p:stCondLst>
                            <p:childTnLst>
                              <p:par>
                                <p:cTn id="19" presetClass="entr" nodeType="afterEffect" presetID="9" grpId="4" fill="hold">
                                  <p:stCondLst>
                                    <p:cond delay="0"/>
                                  </p:stCondLst>
                                  <p:iterate type="el" backwards="0">
                                    <p:tmAbs val="0"/>
                                  </p:iterate>
                                  <p:childTnLst>
                                    <p:set>
                                      <p:cBhvr>
                                        <p:cTn id="20" fill="hold"/>
                                        <p:tgtEl>
                                          <p:spTgt spid="871"/>
                                        </p:tgtEl>
                                        <p:attrNameLst>
                                          <p:attrName>style.visibility</p:attrName>
                                        </p:attrNameLst>
                                      </p:cBhvr>
                                      <p:to>
                                        <p:strVal val="visible"/>
                                      </p:to>
                                    </p:set>
                                    <p:animEffect filter="dissolve" transition="in">
                                      <p:cBhvr>
                                        <p:cTn id="21" dur="500"/>
                                        <p:tgtEl>
                                          <p:spTgt spid="871"/>
                                        </p:tgtEl>
                                      </p:cBhvr>
                                    </p:animEffect>
                                  </p:childTnLst>
                                </p:cTn>
                              </p:par>
                            </p:childTnLst>
                          </p:cTn>
                        </p:par>
                        <p:par>
                          <p:cTn id="22" fill="hold">
                            <p:stCondLst>
                              <p:cond delay="1000"/>
                            </p:stCondLst>
                            <p:childTnLst>
                              <p:par>
                                <p:cTn id="23" presetClass="entr" nodeType="afterEffect" presetID="9" grpId="5" fill="hold">
                                  <p:stCondLst>
                                    <p:cond delay="0"/>
                                  </p:stCondLst>
                                  <p:iterate type="el" backwards="0">
                                    <p:tmAbs val="0"/>
                                  </p:iterate>
                                  <p:childTnLst>
                                    <p:set>
                                      <p:cBhvr>
                                        <p:cTn id="24" fill="hold"/>
                                        <p:tgtEl>
                                          <p:spTgt spid="872"/>
                                        </p:tgtEl>
                                        <p:attrNameLst>
                                          <p:attrName>style.visibility</p:attrName>
                                        </p:attrNameLst>
                                      </p:cBhvr>
                                      <p:to>
                                        <p:strVal val="visible"/>
                                      </p:to>
                                    </p:set>
                                    <p:animEffect filter="dissolve" transition="in">
                                      <p:cBhvr>
                                        <p:cTn id="25" dur="500"/>
                                        <p:tgtEl>
                                          <p:spTgt spid="872"/>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6" fill="hold">
                                  <p:stCondLst>
                                    <p:cond delay="0"/>
                                  </p:stCondLst>
                                  <p:iterate type="el" backwards="0">
                                    <p:tmAbs val="0"/>
                                  </p:iterate>
                                  <p:childTnLst>
                                    <p:set>
                                      <p:cBhvr>
                                        <p:cTn id="29" fill="hold"/>
                                        <p:tgtEl>
                                          <p:spTgt spid="873"/>
                                        </p:tgtEl>
                                        <p:attrNameLst>
                                          <p:attrName>style.visibility</p:attrName>
                                        </p:attrNameLst>
                                      </p:cBhvr>
                                      <p:to>
                                        <p:strVal val="visible"/>
                                      </p:to>
                                    </p:set>
                                    <p:animEffect filter="dissolve" transition="in">
                                      <p:cBhvr>
                                        <p:cTn id="30" dur="500"/>
                                        <p:tgtEl>
                                          <p:spTgt spid="873"/>
                                        </p:tgtEl>
                                      </p:cBhvr>
                                    </p:animEffect>
                                  </p:childTnLst>
                                </p:cTn>
                              </p:par>
                            </p:childTnLst>
                          </p:cTn>
                        </p:par>
                        <p:par>
                          <p:cTn id="31" fill="hold">
                            <p:stCondLst>
                              <p:cond delay="500"/>
                            </p:stCondLst>
                            <p:childTnLst>
                              <p:par>
                                <p:cTn id="32" presetClass="entr" nodeType="afterEffect" presetID="9" grpId="7" fill="hold">
                                  <p:stCondLst>
                                    <p:cond delay="0"/>
                                  </p:stCondLst>
                                  <p:iterate type="el" backwards="0">
                                    <p:tmAbs val="0"/>
                                  </p:iterate>
                                  <p:childTnLst>
                                    <p:set>
                                      <p:cBhvr>
                                        <p:cTn id="33" fill="hold"/>
                                        <p:tgtEl>
                                          <p:spTgt spid="874"/>
                                        </p:tgtEl>
                                        <p:attrNameLst>
                                          <p:attrName>style.visibility</p:attrName>
                                        </p:attrNameLst>
                                      </p:cBhvr>
                                      <p:to>
                                        <p:strVal val="visible"/>
                                      </p:to>
                                    </p:set>
                                    <p:animEffect filter="dissolve" transition="in">
                                      <p:cBhvr>
                                        <p:cTn id="34" dur="500"/>
                                        <p:tgtEl>
                                          <p:spTgt spid="874"/>
                                        </p:tgtEl>
                                      </p:cBhvr>
                                    </p:animEffect>
                                  </p:childTnLst>
                                </p:cTn>
                              </p:par>
                            </p:childTnLst>
                          </p:cTn>
                        </p:par>
                        <p:par>
                          <p:cTn id="35" fill="hold">
                            <p:stCondLst>
                              <p:cond delay="1000"/>
                            </p:stCondLst>
                            <p:childTnLst>
                              <p:par>
                                <p:cTn id="36" presetClass="entr" nodeType="afterEffect" presetID="9" grpId="8" fill="hold">
                                  <p:stCondLst>
                                    <p:cond delay="0"/>
                                  </p:stCondLst>
                                  <p:iterate type="el" backwards="0">
                                    <p:tmAbs val="0"/>
                                  </p:iterate>
                                  <p:childTnLst>
                                    <p:set>
                                      <p:cBhvr>
                                        <p:cTn id="37" fill="hold"/>
                                        <p:tgtEl>
                                          <p:spTgt spid="880"/>
                                        </p:tgtEl>
                                        <p:attrNameLst>
                                          <p:attrName>style.visibility</p:attrName>
                                        </p:attrNameLst>
                                      </p:cBhvr>
                                      <p:to>
                                        <p:strVal val="visible"/>
                                      </p:to>
                                    </p:set>
                                    <p:animEffect filter="dissolve" transition="in">
                                      <p:cBhvr>
                                        <p:cTn id="38" dur="500"/>
                                        <p:tgtEl>
                                          <p:spTgt spid="880"/>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ID="9" grpId="9" fill="hold">
                                  <p:stCondLst>
                                    <p:cond delay="0"/>
                                  </p:stCondLst>
                                  <p:iterate type="el" backwards="0">
                                    <p:tmAbs val="0"/>
                                  </p:iterate>
                                  <p:childTnLst>
                                    <p:set>
                                      <p:cBhvr>
                                        <p:cTn id="42" fill="hold"/>
                                        <p:tgtEl>
                                          <p:spTgt spid="881"/>
                                        </p:tgtEl>
                                        <p:attrNameLst>
                                          <p:attrName>style.visibility</p:attrName>
                                        </p:attrNameLst>
                                      </p:cBhvr>
                                      <p:to>
                                        <p:strVal val="visible"/>
                                      </p:to>
                                    </p:set>
                                    <p:animEffect filter="dissolve" transition="in">
                                      <p:cBhvr>
                                        <p:cTn id="43" dur="500"/>
                                        <p:tgtEl>
                                          <p:spTgt spid="881"/>
                                        </p:tgtEl>
                                      </p:cBhvr>
                                    </p:animEffect>
                                  </p:childTnLst>
                                </p:cTn>
                              </p:par>
                            </p:childTnLst>
                          </p:cTn>
                        </p:par>
                        <p:par>
                          <p:cTn id="44" fill="hold">
                            <p:stCondLst>
                              <p:cond delay="500"/>
                            </p:stCondLst>
                            <p:childTnLst>
                              <p:par>
                                <p:cTn id="45" presetClass="entr" nodeType="afterEffect" presetID="9" grpId="10" fill="hold">
                                  <p:stCondLst>
                                    <p:cond delay="0"/>
                                  </p:stCondLst>
                                  <p:iterate type="el" backwards="0">
                                    <p:tmAbs val="0"/>
                                  </p:iterate>
                                  <p:childTnLst>
                                    <p:set>
                                      <p:cBhvr>
                                        <p:cTn id="46" fill="hold"/>
                                        <p:tgtEl>
                                          <p:spTgt spid="875"/>
                                        </p:tgtEl>
                                        <p:attrNameLst>
                                          <p:attrName>style.visibility</p:attrName>
                                        </p:attrNameLst>
                                      </p:cBhvr>
                                      <p:to>
                                        <p:strVal val="visible"/>
                                      </p:to>
                                    </p:set>
                                    <p:animEffect filter="dissolve" transition="in">
                                      <p:cBhvr>
                                        <p:cTn id="47" dur="500"/>
                                        <p:tgtEl>
                                          <p:spTgt spid="875"/>
                                        </p:tgtEl>
                                      </p:cBhvr>
                                    </p:animEffect>
                                  </p:childTnLst>
                                </p:cTn>
                              </p:par>
                            </p:childTnLst>
                          </p:cTn>
                        </p:par>
                        <p:par>
                          <p:cTn id="48" fill="hold">
                            <p:stCondLst>
                              <p:cond delay="1000"/>
                            </p:stCondLst>
                            <p:childTnLst>
                              <p:par>
                                <p:cTn id="49" presetClass="entr" nodeType="afterEffect" presetID="9" grpId="11" fill="hold">
                                  <p:stCondLst>
                                    <p:cond delay="0"/>
                                  </p:stCondLst>
                                  <p:iterate type="el" backwards="0">
                                    <p:tmAbs val="0"/>
                                  </p:iterate>
                                  <p:childTnLst>
                                    <p:set>
                                      <p:cBhvr>
                                        <p:cTn id="50" fill="hold"/>
                                        <p:tgtEl>
                                          <p:spTgt spid="876"/>
                                        </p:tgtEl>
                                        <p:attrNameLst>
                                          <p:attrName>style.visibility</p:attrName>
                                        </p:attrNameLst>
                                      </p:cBhvr>
                                      <p:to>
                                        <p:strVal val="visible"/>
                                      </p:to>
                                    </p:set>
                                    <p:animEffect filter="dissolve" transition="in">
                                      <p:cBhvr>
                                        <p:cTn id="51" dur="500"/>
                                        <p:tgtEl>
                                          <p:spTgt spid="876"/>
                                        </p:tgtEl>
                                      </p:cBhvr>
                                    </p:animEffect>
                                  </p:childTnLst>
                                </p:cTn>
                              </p:par>
                            </p:childTnLst>
                          </p:cTn>
                        </p:par>
                      </p:childTnLst>
                    </p:cTn>
                  </p:par>
                  <p:par>
                    <p:cTn id="52" fill="hold">
                      <p:stCondLst>
                        <p:cond delay="indefinite"/>
                      </p:stCondLst>
                      <p:childTnLst>
                        <p:par>
                          <p:cTn id="53" fill="hold">
                            <p:stCondLst>
                              <p:cond delay="0"/>
                            </p:stCondLst>
                            <p:childTnLst>
                              <p:par>
                                <p:cTn id="54" presetClass="entr" nodeType="clickEffect" presetID="9" grpId="12" fill="hold">
                                  <p:stCondLst>
                                    <p:cond delay="0"/>
                                  </p:stCondLst>
                                  <p:iterate type="el" backwards="0">
                                    <p:tmAbs val="0"/>
                                  </p:iterate>
                                  <p:childTnLst>
                                    <p:set>
                                      <p:cBhvr>
                                        <p:cTn id="55" fill="hold"/>
                                        <p:tgtEl>
                                          <p:spTgt spid="878"/>
                                        </p:tgtEl>
                                        <p:attrNameLst>
                                          <p:attrName>style.visibility</p:attrName>
                                        </p:attrNameLst>
                                      </p:cBhvr>
                                      <p:to>
                                        <p:strVal val="visible"/>
                                      </p:to>
                                    </p:set>
                                    <p:animEffect filter="dissolve" transition="in">
                                      <p:cBhvr>
                                        <p:cTn id="56" dur="500"/>
                                        <p:tgtEl>
                                          <p:spTgt spid="878"/>
                                        </p:tgtEl>
                                      </p:cBhvr>
                                    </p:animEffect>
                                  </p:childTnLst>
                                </p:cTn>
                              </p:par>
                            </p:childTnLst>
                          </p:cTn>
                        </p:par>
                        <p:par>
                          <p:cTn id="57" fill="hold">
                            <p:stCondLst>
                              <p:cond delay="500"/>
                            </p:stCondLst>
                            <p:childTnLst>
                              <p:par>
                                <p:cTn id="58" presetClass="entr" nodeType="afterEffect" presetID="9" grpId="13" fill="hold">
                                  <p:stCondLst>
                                    <p:cond delay="0"/>
                                  </p:stCondLst>
                                  <p:iterate type="el" backwards="0">
                                    <p:tmAbs val="0"/>
                                  </p:iterate>
                                  <p:childTnLst>
                                    <p:set>
                                      <p:cBhvr>
                                        <p:cTn id="59" fill="hold"/>
                                        <p:tgtEl>
                                          <p:spTgt spid="877"/>
                                        </p:tgtEl>
                                        <p:attrNameLst>
                                          <p:attrName>style.visibility</p:attrName>
                                        </p:attrNameLst>
                                      </p:cBhvr>
                                      <p:to>
                                        <p:strVal val="visible"/>
                                      </p:to>
                                    </p:set>
                                    <p:animEffect filter="dissolve" transition="in">
                                      <p:cBhvr>
                                        <p:cTn id="60" dur="500"/>
                                        <p:tgtEl>
                                          <p:spTgt spid="877"/>
                                        </p:tgtEl>
                                      </p:cBhvr>
                                    </p:animEffect>
                                  </p:childTnLst>
                                </p:cTn>
                              </p:par>
                            </p:childTnLst>
                          </p:cTn>
                        </p:par>
                        <p:par>
                          <p:cTn id="61" fill="hold">
                            <p:stCondLst>
                              <p:cond delay="1000"/>
                            </p:stCondLst>
                            <p:childTnLst>
                              <p:par>
                                <p:cTn id="62" presetClass="entr" nodeType="afterEffect" presetID="9" grpId="14" fill="hold">
                                  <p:stCondLst>
                                    <p:cond delay="0"/>
                                  </p:stCondLst>
                                  <p:iterate type="el" backwards="0">
                                    <p:tmAbs val="0"/>
                                  </p:iterate>
                                  <p:childTnLst>
                                    <p:set>
                                      <p:cBhvr>
                                        <p:cTn id="63" fill="hold"/>
                                        <p:tgtEl>
                                          <p:spTgt spid="882"/>
                                        </p:tgtEl>
                                        <p:attrNameLst>
                                          <p:attrName>style.visibility</p:attrName>
                                        </p:attrNameLst>
                                      </p:cBhvr>
                                      <p:to>
                                        <p:strVal val="visible"/>
                                      </p:to>
                                    </p:set>
                                    <p:animEffect filter="dissolve" transition="in">
                                      <p:cBhvr>
                                        <p:cTn id="64" dur="500"/>
                                        <p:tgtEl>
                                          <p:spTgt spid="882"/>
                                        </p:tgtEl>
                                      </p:cBhvr>
                                    </p:animEffect>
                                  </p:childTnLst>
                                </p:cTn>
                              </p:par>
                            </p:childTnLst>
                          </p:cTn>
                        </p:par>
                        <p:par>
                          <p:cTn id="65" fill="hold">
                            <p:stCondLst>
                              <p:cond delay="1500"/>
                            </p:stCondLst>
                            <p:childTnLst>
                              <p:par>
                                <p:cTn id="66" presetClass="entr" nodeType="afterEffect" presetSubtype="4" presetID="2" grpId="15" fill="hold">
                                  <p:stCondLst>
                                    <p:cond delay="0"/>
                                  </p:stCondLst>
                                  <p:iterate type="el" backwards="0">
                                    <p:tmAbs val="0"/>
                                  </p:iterate>
                                  <p:childTnLst>
                                    <p:set>
                                      <p:cBhvr>
                                        <p:cTn id="67" fill="hold"/>
                                        <p:tgtEl>
                                          <p:spTgt spid="884"/>
                                        </p:tgtEl>
                                        <p:attrNameLst>
                                          <p:attrName>style.visibility</p:attrName>
                                        </p:attrNameLst>
                                      </p:cBhvr>
                                      <p:to>
                                        <p:strVal val="visible"/>
                                      </p:to>
                                    </p:set>
                                    <p:anim calcmode="lin" valueType="num">
                                      <p:cBhvr>
                                        <p:cTn id="68" dur="500" fill="hold"/>
                                        <p:tgtEl>
                                          <p:spTgt spid="884"/>
                                        </p:tgtEl>
                                        <p:attrNameLst>
                                          <p:attrName>ppt_x</p:attrName>
                                        </p:attrNameLst>
                                      </p:cBhvr>
                                      <p:tavLst>
                                        <p:tav tm="0">
                                          <p:val>
                                            <p:strVal val="#ppt_x"/>
                                          </p:val>
                                        </p:tav>
                                        <p:tav tm="100000">
                                          <p:val>
                                            <p:strVal val="#ppt_x"/>
                                          </p:val>
                                        </p:tav>
                                      </p:tavLst>
                                    </p:anim>
                                    <p:anim calcmode="lin" valueType="num">
                                      <p:cBhvr>
                                        <p:cTn id="69" dur="500" fill="hold"/>
                                        <p:tgtEl>
                                          <p:spTgt spid="8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7" grpId="13"/>
      <p:bldP build="whole" bldLvl="1" animBg="1" rev="0" advAuto="0" spid="872" grpId="5"/>
      <p:bldP build="whole" bldLvl="1" animBg="1" rev="0" advAuto="0" spid="878" grpId="12"/>
      <p:bldP build="whole" bldLvl="1" animBg="1" rev="0" advAuto="0" spid="882" grpId="14"/>
      <p:bldP build="whole" bldLvl="1" animBg="1" rev="0" advAuto="0" spid="871" grpId="4"/>
      <p:bldP build="whole" bldLvl="1" animBg="1" rev="0" advAuto="0" spid="876" grpId="11"/>
      <p:bldP build="whole" bldLvl="1" animBg="1" rev="0" advAuto="0" spid="879" grpId="3"/>
      <p:bldP build="whole" bldLvl="1" animBg="1" rev="0" advAuto="0" spid="884" grpId="15"/>
      <p:bldP build="whole" bldLvl="1" animBg="1" rev="0" advAuto="0" spid="883" grpId="1"/>
      <p:bldP build="whole" bldLvl="1" animBg="1" rev="0" advAuto="0" spid="881" grpId="9"/>
      <p:bldP build="whole" bldLvl="1" animBg="1" rev="0" advAuto="0" spid="875" grpId="10"/>
      <p:bldP build="whole" bldLvl="1" animBg="1" rev="0" advAuto="0" spid="874" grpId="7"/>
      <p:bldP build="whole" bldLvl="1" animBg="1" rev="0" advAuto="0" spid="880" grpId="8"/>
      <p:bldP build="whole" bldLvl="1" animBg="1" rev="0" advAuto="0" spid="873" grpId="6"/>
      <p:bldP build="whole" bldLvl="1" animBg="1" rev="0" advAuto="0" spid="870"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8" name="图片 29" descr="图片 29"/>
          <p:cNvPicPr>
            <a:picLocks noChangeAspect="1"/>
          </p:cNvPicPr>
          <p:nvPr/>
        </p:nvPicPr>
        <p:blipFill>
          <a:blip r:embed="rId3">
            <a:extLst/>
          </a:blip>
          <a:stretch>
            <a:fillRect/>
          </a:stretch>
        </p:blipFill>
        <p:spPr>
          <a:xfrm>
            <a:off x="6384661" y="3622340"/>
            <a:ext cx="5270501" cy="3175001"/>
          </a:xfrm>
          <a:prstGeom prst="rect">
            <a:avLst/>
          </a:prstGeom>
          <a:ln w="12700">
            <a:miter lim="400000"/>
          </a:ln>
        </p:spPr>
      </p:pic>
      <p:pic>
        <p:nvPicPr>
          <p:cNvPr id="889" name="图片 31" descr="图片 31"/>
          <p:cNvPicPr>
            <a:picLocks noChangeAspect="1"/>
          </p:cNvPicPr>
          <p:nvPr/>
        </p:nvPicPr>
        <p:blipFill>
          <a:blip r:embed="rId4">
            <a:extLst/>
          </a:blip>
          <a:stretch>
            <a:fillRect/>
          </a:stretch>
        </p:blipFill>
        <p:spPr>
          <a:xfrm>
            <a:off x="6384661" y="3607117"/>
            <a:ext cx="5270501" cy="3136901"/>
          </a:xfrm>
          <a:prstGeom prst="rect">
            <a:avLst/>
          </a:prstGeom>
          <a:ln w="12700">
            <a:miter lim="400000"/>
          </a:ln>
        </p:spPr>
      </p:pic>
      <p:sp>
        <p:nvSpPr>
          <p:cNvPr id="890" name="TextBox 19"/>
          <p:cNvSpPr txBox="1"/>
          <p:nvPr/>
        </p:nvSpPr>
        <p:spPr>
          <a:xfrm>
            <a:off x="1094201" y="465199"/>
            <a:ext cx="5293038"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04</a:t>
            </a:r>
            <a:r>
              <a:t> 海媒辅助编辑工具</a:t>
            </a:r>
          </a:p>
          <a:p>
            <a:pPr>
              <a:defRPr sz="3600">
                <a:ln w="22225">
                  <a:solidFill>
                    <a:schemeClr val="accent2">
                      <a:lumOff val="-8235"/>
                    </a:schemeClr>
                  </a:solidFill>
                </a:ln>
                <a:solidFill>
                  <a:schemeClr val="accent2">
                    <a:lumOff val="-8235"/>
                  </a:schemeClr>
                </a:solidFill>
              </a:defRPr>
            </a:pPr>
            <a:r>
              <a:t>		</a:t>
            </a:r>
            <a:r>
              <a:rPr sz="2800"/>
              <a:t>运维管理工具</a:t>
            </a:r>
          </a:p>
        </p:txBody>
      </p:sp>
      <p:sp>
        <p:nvSpPr>
          <p:cNvPr id="891" name="TextBox 16"/>
          <p:cNvSpPr txBox="1"/>
          <p:nvPr/>
        </p:nvSpPr>
        <p:spPr>
          <a:xfrm>
            <a:off x="1833222" y="2043373"/>
            <a:ext cx="4075892"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solidFill>
                  <a:srgbClr val="404040"/>
                </a:solidFill>
              </a:defRPr>
            </a:pPr>
            <a:r>
              <a:t>Social</a:t>
            </a:r>
            <a:r>
              <a:rPr sz="2000"/>
              <a:t> </a:t>
            </a:r>
            <a:r>
              <a:rPr sz="2000"/>
              <a:t>Flow</a:t>
            </a:r>
          </a:p>
        </p:txBody>
      </p:sp>
      <p:sp>
        <p:nvSpPr>
          <p:cNvPr id="892" name="7 CuadroTexto"/>
          <p:cNvSpPr txBox="1"/>
          <p:nvPr/>
        </p:nvSpPr>
        <p:spPr>
          <a:xfrm>
            <a:off x="1108948" y="3087343"/>
            <a:ext cx="4743213"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sz="2000">
                <a:effectLst>
                  <a:outerShdw sx="100000" sy="100000" kx="0" ky="0" algn="b" rotWithShape="0" blurRad="38100" dist="19050" dir="2700000">
                    <a:srgbClr val="000000">
                      <a:alpha val="40000"/>
                    </a:srgbClr>
                  </a:outerShdw>
                </a:effectLst>
              </a:defRPr>
            </a:pPr>
            <a:r>
              <a:t>基于</a:t>
            </a:r>
            <a:r>
              <a:t>Web</a:t>
            </a:r>
            <a:r>
              <a:t>界面</a:t>
            </a:r>
          </a:p>
          <a:p>
            <a:pPr marL="171450" indent="-171450">
              <a:lnSpc>
                <a:spcPct val="150000"/>
              </a:lnSpc>
              <a:buSzPct val="100000"/>
              <a:buFont typeface="Arial"/>
              <a:buChar char="•"/>
              <a:defRPr sz="2000">
                <a:effectLst>
                  <a:outerShdw sx="100000" sy="100000" kx="0" ky="0" algn="b" rotWithShape="0" blurRad="38100" dist="19050" dir="2700000">
                    <a:srgbClr val="000000">
                      <a:alpha val="40000"/>
                    </a:srgbClr>
                  </a:outerShdw>
                </a:effectLst>
              </a:defRPr>
            </a:pPr>
            <a:r>
              <a:t>可同时对</a:t>
            </a:r>
            <a:r>
              <a:t>Facebook</a:t>
            </a:r>
            <a:r>
              <a:t>、</a:t>
            </a:r>
            <a:r>
              <a:t>Twitter</a:t>
            </a:r>
            <a:r>
              <a:t>和</a:t>
            </a:r>
            <a:r>
              <a:t>instagram</a:t>
            </a:r>
            <a:r>
              <a:t>的贴文进行发布和管理；</a:t>
            </a:r>
          </a:p>
          <a:p>
            <a:pPr marL="171450" indent="-171450">
              <a:lnSpc>
                <a:spcPct val="150000"/>
              </a:lnSpc>
              <a:buSzPct val="100000"/>
              <a:buFont typeface="Arial"/>
              <a:buChar char="•"/>
              <a:defRPr sz="2000">
                <a:effectLst>
                  <a:outerShdw sx="100000" sy="100000" kx="0" ky="0" algn="b" rotWithShape="0" blurRad="38100" dist="19050" dir="2700000">
                    <a:srgbClr val="000000">
                      <a:alpha val="40000"/>
                    </a:srgbClr>
                  </a:outerShdw>
                </a:effectLst>
              </a:defRPr>
            </a:pPr>
            <a:r>
              <a:t>用户访问量、贴文热度和粉丝动向分析</a:t>
            </a:r>
          </a:p>
          <a:p>
            <a:pPr marL="171450" indent="-171450">
              <a:lnSpc>
                <a:spcPct val="150000"/>
              </a:lnSpc>
              <a:buSzPct val="100000"/>
              <a:buFont typeface="Arial"/>
              <a:buChar char="•"/>
              <a:defRPr sz="2000">
                <a:effectLst>
                  <a:outerShdw sx="100000" sy="100000" kx="0" ky="0" algn="b" rotWithShape="0" blurRad="38100" dist="19050" dir="2700000">
                    <a:srgbClr val="000000">
                      <a:alpha val="40000"/>
                    </a:srgbClr>
                  </a:outerShdw>
                </a:effectLst>
              </a:defRPr>
            </a:pPr>
            <a:r>
              <a:t>贴文最佳发布时间分析</a:t>
            </a:r>
          </a:p>
        </p:txBody>
      </p:sp>
      <p:sp>
        <p:nvSpPr>
          <p:cNvPr id="893" name="Rectangle: Rounded Corners 18"/>
          <p:cNvSpPr/>
          <p:nvPr/>
        </p:nvSpPr>
        <p:spPr>
          <a:xfrm>
            <a:off x="1108948" y="2004703"/>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894" name="Freeform 144"/>
          <p:cNvSpPr/>
          <p:nvPr/>
        </p:nvSpPr>
        <p:spPr>
          <a:xfrm>
            <a:off x="1254221" y="2157596"/>
            <a:ext cx="282965" cy="282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0" y="12839"/>
                </a:moveTo>
                <a:lnTo>
                  <a:pt x="1370" y="12839"/>
                </a:lnTo>
                <a:lnTo>
                  <a:pt x="1370" y="2705"/>
                </a:lnTo>
                <a:cubicBezTo>
                  <a:pt x="1370" y="1938"/>
                  <a:pt x="1975" y="1332"/>
                  <a:pt x="2700" y="1332"/>
                </a:cubicBezTo>
                <a:lnTo>
                  <a:pt x="18900" y="1332"/>
                </a:lnTo>
                <a:cubicBezTo>
                  <a:pt x="19625" y="1332"/>
                  <a:pt x="20270" y="1938"/>
                  <a:pt x="20270" y="2705"/>
                </a:cubicBezTo>
                <a:lnTo>
                  <a:pt x="20270" y="12839"/>
                </a:lnTo>
                <a:close/>
                <a:moveTo>
                  <a:pt x="20270" y="14858"/>
                </a:moveTo>
                <a:cubicBezTo>
                  <a:pt x="20270" y="15625"/>
                  <a:pt x="19625" y="16230"/>
                  <a:pt x="18900" y="16230"/>
                </a:cubicBezTo>
                <a:lnTo>
                  <a:pt x="2700" y="16230"/>
                </a:lnTo>
                <a:cubicBezTo>
                  <a:pt x="1975" y="16230"/>
                  <a:pt x="1370" y="15625"/>
                  <a:pt x="1370" y="14858"/>
                </a:cubicBezTo>
                <a:lnTo>
                  <a:pt x="1370" y="14212"/>
                </a:lnTo>
                <a:lnTo>
                  <a:pt x="20270" y="14212"/>
                </a:lnTo>
                <a:lnTo>
                  <a:pt x="20270" y="14858"/>
                </a:lnTo>
                <a:close/>
                <a:moveTo>
                  <a:pt x="8785" y="17563"/>
                </a:moveTo>
                <a:lnTo>
                  <a:pt x="12815" y="17563"/>
                </a:lnTo>
                <a:lnTo>
                  <a:pt x="12815" y="20268"/>
                </a:lnTo>
                <a:lnTo>
                  <a:pt x="8785" y="20268"/>
                </a:lnTo>
                <a:lnTo>
                  <a:pt x="8785" y="17563"/>
                </a:lnTo>
                <a:close/>
                <a:moveTo>
                  <a:pt x="19585" y="0"/>
                </a:moveTo>
                <a:lnTo>
                  <a:pt x="2055" y="0"/>
                </a:lnTo>
                <a:cubicBezTo>
                  <a:pt x="927" y="0"/>
                  <a:pt x="0" y="929"/>
                  <a:pt x="0" y="2019"/>
                </a:cubicBezTo>
                <a:lnTo>
                  <a:pt x="0" y="15544"/>
                </a:lnTo>
                <a:cubicBezTo>
                  <a:pt x="0" y="16674"/>
                  <a:pt x="927" y="17563"/>
                  <a:pt x="2055" y="17563"/>
                </a:cubicBezTo>
                <a:lnTo>
                  <a:pt x="7455" y="17563"/>
                </a:lnTo>
                <a:lnTo>
                  <a:pt x="7455" y="20268"/>
                </a:lnTo>
                <a:lnTo>
                  <a:pt x="6770" y="20268"/>
                </a:lnTo>
                <a:cubicBezTo>
                  <a:pt x="6367" y="20268"/>
                  <a:pt x="6085" y="20591"/>
                  <a:pt x="6085" y="20954"/>
                </a:cubicBezTo>
                <a:cubicBezTo>
                  <a:pt x="6085" y="21317"/>
                  <a:pt x="6367" y="21600"/>
                  <a:pt x="6770" y="21600"/>
                </a:cubicBezTo>
                <a:lnTo>
                  <a:pt x="14830" y="21600"/>
                </a:lnTo>
                <a:cubicBezTo>
                  <a:pt x="15233" y="21600"/>
                  <a:pt x="15515" y="21317"/>
                  <a:pt x="15515" y="20954"/>
                </a:cubicBezTo>
                <a:cubicBezTo>
                  <a:pt x="15515" y="20591"/>
                  <a:pt x="15233" y="20268"/>
                  <a:pt x="14830" y="20268"/>
                </a:cubicBezTo>
                <a:lnTo>
                  <a:pt x="14185" y="20268"/>
                </a:lnTo>
                <a:lnTo>
                  <a:pt x="14185" y="17563"/>
                </a:lnTo>
                <a:lnTo>
                  <a:pt x="19585" y="17563"/>
                </a:lnTo>
                <a:cubicBezTo>
                  <a:pt x="20673" y="17563"/>
                  <a:pt x="21600" y="16674"/>
                  <a:pt x="21600" y="15544"/>
                </a:cubicBezTo>
                <a:lnTo>
                  <a:pt x="21600" y="2019"/>
                </a:lnTo>
                <a:cubicBezTo>
                  <a:pt x="21600" y="929"/>
                  <a:pt x="20673" y="0"/>
                  <a:pt x="19585" y="0"/>
                </a:cubicBezTo>
                <a:close/>
              </a:path>
            </a:pathLst>
          </a:custGeom>
          <a:solidFill>
            <a:srgbClr val="FFFFFF"/>
          </a:solidFill>
          <a:ln w="12700">
            <a:miter lim="400000"/>
          </a:ln>
        </p:spPr>
        <p:txBody>
          <a:bodyPr lIns="45719" rIns="45719" anchor="ctr"/>
          <a:lstStyle/>
          <a:p>
            <a:pPr/>
          </a:p>
        </p:txBody>
      </p:sp>
      <p:pic>
        <p:nvPicPr>
          <p:cNvPr id="895" name="Picture Placeholder 2" descr="Picture Placeholder 2"/>
          <p:cNvPicPr>
            <a:picLocks noChangeAspect="1"/>
          </p:cNvPicPr>
          <p:nvPr>
            <p:ph type="pic" idx="13"/>
          </p:nvPr>
        </p:nvPicPr>
        <p:blipFill>
          <a:blip r:embed="rId5">
            <a:extLst/>
          </a:blip>
          <a:stretch>
            <a:fillRect/>
          </a:stretch>
        </p:blipFill>
        <p:spPr>
          <a:xfrm>
            <a:off x="12957454" y="1425974"/>
            <a:ext cx="2737574" cy="3108226"/>
          </a:xfrm>
          <a:prstGeom prst="rect">
            <a:avLst/>
          </a:prstGeom>
        </p:spPr>
      </p:pic>
      <p:pic>
        <p:nvPicPr>
          <p:cNvPr id="896" name="图片 28" descr="图片 28"/>
          <p:cNvPicPr>
            <a:picLocks noChangeAspect="1"/>
          </p:cNvPicPr>
          <p:nvPr/>
        </p:nvPicPr>
        <p:blipFill>
          <a:blip r:embed="rId6">
            <a:extLst/>
          </a:blip>
          <a:stretch>
            <a:fillRect/>
          </a:stretch>
        </p:blipFill>
        <p:spPr>
          <a:xfrm>
            <a:off x="6384661" y="281626"/>
            <a:ext cx="5270501" cy="3162301"/>
          </a:xfrm>
          <a:prstGeom prst="rect">
            <a:avLst/>
          </a:prstGeom>
          <a:ln w="12700">
            <a:miter lim="400000"/>
          </a:ln>
        </p:spPr>
      </p:pic>
      <p:pic>
        <p:nvPicPr>
          <p:cNvPr id="897" name="图片 30" descr="图片 30"/>
          <p:cNvPicPr>
            <a:picLocks noChangeAspect="1"/>
          </p:cNvPicPr>
          <p:nvPr/>
        </p:nvPicPr>
        <p:blipFill>
          <a:blip r:embed="rId7">
            <a:extLst/>
          </a:blip>
          <a:stretch>
            <a:fillRect/>
          </a:stretch>
        </p:blipFill>
        <p:spPr>
          <a:xfrm>
            <a:off x="6384661" y="255925"/>
            <a:ext cx="5322943" cy="326552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891"/>
                                        </p:tgtEl>
                                        <p:attrNameLst>
                                          <p:attrName>style.visibility</p:attrName>
                                        </p:attrNameLst>
                                      </p:cBhvr>
                                      <p:to>
                                        <p:strVal val="visible"/>
                                      </p:to>
                                    </p:set>
                                    <p:animEffect filter="wipe(left)" transition="in">
                                      <p:cBhvr>
                                        <p:cTn id="7" dur="500"/>
                                        <p:tgtEl>
                                          <p:spTgt spid="891"/>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892"/>
                                        </p:tgtEl>
                                        <p:attrNameLst>
                                          <p:attrName>style.visibility</p:attrName>
                                        </p:attrNameLst>
                                      </p:cBhvr>
                                      <p:to>
                                        <p:strVal val="visible"/>
                                      </p:to>
                                    </p:set>
                                    <p:animEffect filter="wipe(left)" transition="in">
                                      <p:cBhvr>
                                        <p:cTn id="11" dur="500"/>
                                        <p:tgtEl>
                                          <p:spTgt spid="892"/>
                                        </p:tgtEl>
                                      </p:cBhvr>
                                    </p:animEffect>
                                  </p:childTnLst>
                                </p:cTn>
                              </p:par>
                            </p:childTnLst>
                          </p:cTn>
                        </p:par>
                        <p:par>
                          <p:cTn id="12" fill="hold">
                            <p:stCondLst>
                              <p:cond delay="1000"/>
                            </p:stCondLst>
                            <p:childTnLst>
                              <p:par>
                                <p:cTn id="13" presetClass="entr" nodeType="afterEffect" presetSubtype="8" presetID="22" grpId="3" fill="hold">
                                  <p:stCondLst>
                                    <p:cond delay="0"/>
                                  </p:stCondLst>
                                  <p:iterate type="el" backwards="0">
                                    <p:tmAbs val="0"/>
                                  </p:iterate>
                                  <p:childTnLst>
                                    <p:set>
                                      <p:cBhvr>
                                        <p:cTn id="14" fill="hold"/>
                                        <p:tgtEl>
                                          <p:spTgt spid="893"/>
                                        </p:tgtEl>
                                        <p:attrNameLst>
                                          <p:attrName>style.visibility</p:attrName>
                                        </p:attrNameLst>
                                      </p:cBhvr>
                                      <p:to>
                                        <p:strVal val="visible"/>
                                      </p:to>
                                    </p:set>
                                    <p:animEffect filter="wipe(left)" transition="in">
                                      <p:cBhvr>
                                        <p:cTn id="15" dur="500"/>
                                        <p:tgtEl>
                                          <p:spTgt spid="893"/>
                                        </p:tgtEl>
                                      </p:cBhvr>
                                    </p:animEffect>
                                  </p:childTnLst>
                                </p:cTn>
                              </p:par>
                            </p:childTnLst>
                          </p:cTn>
                        </p:par>
                        <p:par>
                          <p:cTn id="16" fill="hold">
                            <p:stCondLst>
                              <p:cond delay="1500"/>
                            </p:stCondLst>
                            <p:childTnLst>
                              <p:par>
                                <p:cTn id="17" presetClass="entr" nodeType="afterEffect" presetSubtype="8" presetID="22" grpId="4" fill="hold">
                                  <p:stCondLst>
                                    <p:cond delay="0"/>
                                  </p:stCondLst>
                                  <p:iterate type="el" backwards="0">
                                    <p:tmAbs val="0"/>
                                  </p:iterate>
                                  <p:childTnLst>
                                    <p:set>
                                      <p:cBhvr>
                                        <p:cTn id="18" fill="hold"/>
                                        <p:tgtEl>
                                          <p:spTgt spid="894"/>
                                        </p:tgtEl>
                                        <p:attrNameLst>
                                          <p:attrName>style.visibility</p:attrName>
                                        </p:attrNameLst>
                                      </p:cBhvr>
                                      <p:to>
                                        <p:strVal val="visible"/>
                                      </p:to>
                                    </p:set>
                                    <p:animEffect filter="wipe(left)" transition="in">
                                      <p:cBhvr>
                                        <p:cTn id="19" dur="500"/>
                                        <p:tgtEl>
                                          <p:spTgt spid="894"/>
                                        </p:tgtEl>
                                      </p:cBhvr>
                                    </p:animEffect>
                                  </p:childTnLst>
                                </p:cTn>
                              </p:par>
                            </p:childTnLst>
                          </p:cTn>
                        </p:par>
                        <p:par>
                          <p:cTn id="20" fill="hold">
                            <p:stCondLst>
                              <p:cond delay="2000"/>
                            </p:stCondLst>
                            <p:childTnLst>
                              <p:par>
                                <p:cTn id="21" presetClass="entr" nodeType="afterEffect" presetSubtype="8" presetID="22" grpId="5" fill="hold">
                                  <p:stCondLst>
                                    <p:cond delay="0"/>
                                  </p:stCondLst>
                                  <p:iterate type="el" backwards="0">
                                    <p:tmAbs val="0"/>
                                  </p:iterate>
                                  <p:childTnLst>
                                    <p:set>
                                      <p:cBhvr>
                                        <p:cTn id="22" fill="hold"/>
                                        <p:tgtEl>
                                          <p:spTgt spid="890"/>
                                        </p:tgtEl>
                                        <p:attrNameLst>
                                          <p:attrName>style.visibility</p:attrName>
                                        </p:attrNameLst>
                                      </p:cBhvr>
                                      <p:to>
                                        <p:strVal val="visible"/>
                                      </p:to>
                                    </p:set>
                                    <p:animEffect filter="wipe(left)" transition="in">
                                      <p:cBhvr>
                                        <p:cTn id="23" dur="500"/>
                                        <p:tgtEl>
                                          <p:spTgt spid="890"/>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ID="9" grpId="6" fill="hold">
                                  <p:stCondLst>
                                    <p:cond delay="0"/>
                                  </p:stCondLst>
                                  <p:iterate type="el" backwards="0">
                                    <p:tmAbs val="0"/>
                                  </p:iterate>
                                  <p:childTnLst>
                                    <p:set>
                                      <p:cBhvr>
                                        <p:cTn id="27" fill="hold"/>
                                        <p:tgtEl>
                                          <p:spTgt spid="896"/>
                                        </p:tgtEl>
                                        <p:attrNameLst>
                                          <p:attrName>style.visibility</p:attrName>
                                        </p:attrNameLst>
                                      </p:cBhvr>
                                      <p:to>
                                        <p:strVal val="visible"/>
                                      </p:to>
                                    </p:set>
                                    <p:animEffect filter="dissolve" transition="in">
                                      <p:cBhvr>
                                        <p:cTn id="28" dur="500"/>
                                        <p:tgtEl>
                                          <p:spTgt spid="896"/>
                                        </p:tgtEl>
                                      </p:cBhvr>
                                    </p:animEffect>
                                  </p:childTnLst>
                                </p:cTn>
                              </p:par>
                            </p:childTnLst>
                          </p:cTn>
                        </p:par>
                        <p:par>
                          <p:cTn id="29" fill="hold">
                            <p:stCondLst>
                              <p:cond delay="500"/>
                            </p:stCondLst>
                            <p:childTnLst>
                              <p:par>
                                <p:cTn id="30" presetClass="entr" nodeType="afterEffect" presetID="9" grpId="7" fill="hold">
                                  <p:stCondLst>
                                    <p:cond delay="0"/>
                                  </p:stCondLst>
                                  <p:iterate type="el" backwards="0">
                                    <p:tmAbs val="0"/>
                                  </p:iterate>
                                  <p:childTnLst>
                                    <p:set>
                                      <p:cBhvr>
                                        <p:cTn id="31" fill="hold"/>
                                        <p:tgtEl>
                                          <p:spTgt spid="888"/>
                                        </p:tgtEl>
                                        <p:attrNameLst>
                                          <p:attrName>style.visibility</p:attrName>
                                        </p:attrNameLst>
                                      </p:cBhvr>
                                      <p:to>
                                        <p:strVal val="visible"/>
                                      </p:to>
                                    </p:set>
                                    <p:animEffect filter="dissolve" transition="in">
                                      <p:cBhvr>
                                        <p:cTn id="32" dur="500"/>
                                        <p:tgtEl>
                                          <p:spTgt spid="888"/>
                                        </p:tgtEl>
                                      </p:cBhvr>
                                    </p:animEffect>
                                  </p:childTnLst>
                                </p:cTn>
                              </p:par>
                            </p:childTnLst>
                          </p:cTn>
                        </p:par>
                      </p:childTnLst>
                    </p:cTn>
                  </p:par>
                  <p:par>
                    <p:cTn id="33" fill="hold">
                      <p:stCondLst>
                        <p:cond delay="indefinite"/>
                      </p:stCondLst>
                      <p:childTnLst>
                        <p:par>
                          <p:cTn id="34" fill="hold">
                            <p:stCondLst>
                              <p:cond delay="0"/>
                            </p:stCondLst>
                            <p:childTnLst>
                              <p:par>
                                <p:cTn id="35" presetClass="exit" nodeType="clickEffect" presetID="9" grpId="8" fill="hold">
                                  <p:stCondLst>
                                    <p:cond delay="0"/>
                                  </p:stCondLst>
                                  <p:iterate type="el" backwards="0">
                                    <p:tmAbs val="0"/>
                                  </p:iterate>
                                  <p:childTnLst>
                                    <p:animEffect filter="dissolve" transition="out">
                                      <p:cBhvr>
                                        <p:cTn id="36" dur="500" fill="hold"/>
                                        <p:tgtEl>
                                          <p:spTgt spid="896"/>
                                        </p:tgtEl>
                                      </p:cBhvr>
                                    </p:animEffect>
                                    <p:set>
                                      <p:cBhvr>
                                        <p:cTn id="37" fill="hold">
                                          <p:stCondLst>
                                            <p:cond delay="499"/>
                                          </p:stCondLst>
                                        </p:cTn>
                                        <p:tgtEl>
                                          <p:spTgt spid="896"/>
                                        </p:tgtEl>
                                        <p:attrNameLst>
                                          <p:attrName>style.visibility</p:attrName>
                                        </p:attrNameLst>
                                      </p:cBhvr>
                                      <p:to>
                                        <p:strVal val="hidden"/>
                                      </p:to>
                                    </p:set>
                                  </p:childTnLst>
                                </p:cTn>
                              </p:par>
                            </p:childTnLst>
                          </p:cTn>
                        </p:par>
                        <p:par>
                          <p:cTn id="38" fill="hold">
                            <p:stCondLst>
                              <p:cond delay="500"/>
                            </p:stCondLst>
                            <p:childTnLst>
                              <p:par>
                                <p:cTn id="39" presetClass="exit" nodeType="afterEffect" presetID="9" grpId="9" fill="hold">
                                  <p:stCondLst>
                                    <p:cond delay="0"/>
                                  </p:stCondLst>
                                  <p:iterate type="el" backwards="0">
                                    <p:tmAbs val="0"/>
                                  </p:iterate>
                                  <p:childTnLst>
                                    <p:animEffect filter="dissolve" transition="out">
                                      <p:cBhvr>
                                        <p:cTn id="40" dur="500" fill="hold"/>
                                        <p:tgtEl>
                                          <p:spTgt spid="888"/>
                                        </p:tgtEl>
                                      </p:cBhvr>
                                    </p:animEffect>
                                    <p:set>
                                      <p:cBhvr>
                                        <p:cTn id="41" fill="hold">
                                          <p:stCondLst>
                                            <p:cond delay="499"/>
                                          </p:stCondLst>
                                        </p:cTn>
                                        <p:tgtEl>
                                          <p:spTgt spid="88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ID="9" grpId="10" fill="hold">
                                  <p:stCondLst>
                                    <p:cond delay="0"/>
                                  </p:stCondLst>
                                  <p:iterate type="el" backwards="0">
                                    <p:tmAbs val="0"/>
                                  </p:iterate>
                                  <p:childTnLst>
                                    <p:set>
                                      <p:cBhvr>
                                        <p:cTn id="45" fill="hold"/>
                                        <p:tgtEl>
                                          <p:spTgt spid="897"/>
                                        </p:tgtEl>
                                        <p:attrNameLst>
                                          <p:attrName>style.visibility</p:attrName>
                                        </p:attrNameLst>
                                      </p:cBhvr>
                                      <p:to>
                                        <p:strVal val="visible"/>
                                      </p:to>
                                    </p:set>
                                    <p:animEffect filter="dissolve" transition="in">
                                      <p:cBhvr>
                                        <p:cTn id="46" dur="500"/>
                                        <p:tgtEl>
                                          <p:spTgt spid="897"/>
                                        </p:tgtEl>
                                      </p:cBhvr>
                                    </p:animEffect>
                                  </p:childTnLst>
                                </p:cTn>
                              </p:par>
                            </p:childTnLst>
                          </p:cTn>
                        </p:par>
                        <p:par>
                          <p:cTn id="47" fill="hold">
                            <p:stCondLst>
                              <p:cond delay="500"/>
                            </p:stCondLst>
                            <p:childTnLst>
                              <p:par>
                                <p:cTn id="48" presetClass="entr" nodeType="afterEffect" presetID="9" grpId="11" fill="hold">
                                  <p:stCondLst>
                                    <p:cond delay="0"/>
                                  </p:stCondLst>
                                  <p:iterate type="el" backwards="0">
                                    <p:tmAbs val="0"/>
                                  </p:iterate>
                                  <p:childTnLst>
                                    <p:set>
                                      <p:cBhvr>
                                        <p:cTn id="49" fill="hold"/>
                                        <p:tgtEl>
                                          <p:spTgt spid="889"/>
                                        </p:tgtEl>
                                        <p:attrNameLst>
                                          <p:attrName>style.visibility</p:attrName>
                                        </p:attrNameLst>
                                      </p:cBhvr>
                                      <p:to>
                                        <p:strVal val="visible"/>
                                      </p:to>
                                    </p:set>
                                    <p:animEffect filter="dissolve" transition="in">
                                      <p:cBhvr>
                                        <p:cTn id="50" dur="500"/>
                                        <p:tgtEl>
                                          <p:spTgt spid="889"/>
                                        </p:tgtEl>
                                      </p:cBhvr>
                                    </p:animEffect>
                                  </p:childTnLst>
                                </p:cTn>
                              </p:par>
                            </p:childTnLst>
                          </p:cTn>
                        </p:par>
                      </p:childTnLst>
                    </p:cTn>
                  </p:par>
                  <p:par>
                    <p:cTn id="51" fill="hold">
                      <p:stCondLst>
                        <p:cond delay="indefinite"/>
                      </p:stCondLst>
                      <p:childTnLst>
                        <p:par>
                          <p:cTn id="52" fill="hold">
                            <p:stCondLst>
                              <p:cond delay="0"/>
                            </p:stCondLst>
                            <p:childTnLst>
                              <p:par>
                                <p:cTn id="53" presetClass="exit" nodeType="clickEffect" presetID="9" grpId="12" fill="hold">
                                  <p:stCondLst>
                                    <p:cond delay="0"/>
                                  </p:stCondLst>
                                  <p:iterate type="el" backwards="0">
                                    <p:tmAbs val="0"/>
                                  </p:iterate>
                                  <p:childTnLst>
                                    <p:animEffect filter="dissolve" transition="out">
                                      <p:cBhvr>
                                        <p:cTn id="54" dur="500" fill="hold"/>
                                        <p:tgtEl>
                                          <p:spTgt spid="897"/>
                                        </p:tgtEl>
                                      </p:cBhvr>
                                    </p:animEffect>
                                    <p:set>
                                      <p:cBhvr>
                                        <p:cTn id="55" fill="hold">
                                          <p:stCondLst>
                                            <p:cond delay="499"/>
                                          </p:stCondLst>
                                        </p:cTn>
                                        <p:tgtEl>
                                          <p:spTgt spid="897"/>
                                        </p:tgtEl>
                                        <p:attrNameLst>
                                          <p:attrName>style.visibility</p:attrName>
                                        </p:attrNameLst>
                                      </p:cBhvr>
                                      <p:to>
                                        <p:strVal val="hidden"/>
                                      </p:to>
                                    </p:set>
                                  </p:childTnLst>
                                </p:cTn>
                              </p:par>
                            </p:childTnLst>
                          </p:cTn>
                        </p:par>
                        <p:par>
                          <p:cTn id="56" fill="hold">
                            <p:stCondLst>
                              <p:cond delay="500"/>
                            </p:stCondLst>
                            <p:childTnLst>
                              <p:par>
                                <p:cTn id="57" presetClass="exit" nodeType="afterEffect" presetID="9" grpId="13" fill="hold">
                                  <p:stCondLst>
                                    <p:cond delay="0"/>
                                  </p:stCondLst>
                                  <p:iterate type="el" backwards="0">
                                    <p:tmAbs val="0"/>
                                  </p:iterate>
                                  <p:childTnLst>
                                    <p:animEffect filter="dissolve" transition="out">
                                      <p:cBhvr>
                                        <p:cTn id="58" dur="500" fill="hold"/>
                                        <p:tgtEl>
                                          <p:spTgt spid="889"/>
                                        </p:tgtEl>
                                      </p:cBhvr>
                                    </p:animEffect>
                                    <p:set>
                                      <p:cBhvr>
                                        <p:cTn id="59" fill="hold">
                                          <p:stCondLst>
                                            <p:cond delay="499"/>
                                          </p:stCondLst>
                                        </p:cTn>
                                        <p:tgtEl>
                                          <p:spTgt spid="88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3" grpId="3"/>
      <p:bldP build="whole" bldLvl="1" animBg="1" rev="0" advAuto="0" spid="891" grpId="1"/>
      <p:bldP build="whole" bldLvl="1" animBg="1" rev="0" advAuto="0" spid="892" grpId="2"/>
      <p:bldP build="whole" bldLvl="1" animBg="1" rev="0" advAuto="0" spid="894" grpId="4"/>
      <p:bldP build="whole" bldLvl="1" animBg="1" rev="0" advAuto="0" spid="889" grpId="11"/>
      <p:bldP build="whole" bldLvl="1" animBg="1" rev="0" advAuto="0" spid="890" grpId="5"/>
      <p:bldP build="whole" bldLvl="1" animBg="1" rev="0" advAuto="0" spid="897" grpId="10"/>
      <p:bldP build="whole" bldLvl="1" animBg="1" rev="0" advAuto="0" spid="889" grpId="13"/>
      <p:bldP build="whole" bldLvl="1" animBg="1" rev="0" advAuto="0" spid="888" grpId="7"/>
      <p:bldP build="whole" bldLvl="1" animBg="1" rev="0" advAuto="0" spid="897" grpId="12"/>
      <p:bldP build="whole" bldLvl="1" animBg="1" rev="0" advAuto="0" spid="888" grpId="9"/>
      <p:bldP build="whole" bldLvl="1" animBg="1" rev="0" advAuto="0" spid="896" grpId="6"/>
      <p:bldP build="whole" bldLvl="1" animBg="1" rev="0" advAuto="0" spid="896" grpId="8"/>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06" name="Group 12"/>
          <p:cNvGrpSpPr/>
          <p:nvPr/>
        </p:nvGrpSpPr>
        <p:grpSpPr>
          <a:xfrm>
            <a:off x="0" y="3905475"/>
            <a:ext cx="12192000" cy="163086"/>
            <a:chOff x="0" y="0"/>
            <a:chExt cx="12192000" cy="163085"/>
          </a:xfrm>
        </p:grpSpPr>
        <p:sp>
          <p:nvSpPr>
            <p:cNvPr id="901" name="Straight Connector 3"/>
            <p:cNvSpPr/>
            <p:nvPr/>
          </p:nvSpPr>
          <p:spPr>
            <a:xfrm>
              <a:off x="0" y="80382"/>
              <a:ext cx="12192000" cy="1"/>
            </a:xfrm>
            <a:prstGeom prst="line">
              <a:avLst/>
            </a:prstGeom>
            <a:noFill/>
            <a:ln w="15875" cap="flat">
              <a:solidFill>
                <a:srgbClr val="D9D9D9"/>
              </a:solidFill>
              <a:prstDash val="lgDash"/>
              <a:miter lim="800000"/>
            </a:ln>
            <a:effectLst/>
          </p:spPr>
          <p:txBody>
            <a:bodyPr wrap="square" lIns="45719" tIns="45719" rIns="45719" bIns="45719" numCol="1" anchor="t">
              <a:noAutofit/>
            </a:bodyPr>
            <a:lstStyle/>
            <a:p>
              <a:pPr/>
            </a:p>
          </p:txBody>
        </p:sp>
        <p:sp>
          <p:nvSpPr>
            <p:cNvPr id="902" name="Oval 4"/>
            <p:cNvSpPr/>
            <p:nvPr/>
          </p:nvSpPr>
          <p:spPr>
            <a:xfrm>
              <a:off x="1865201" y="0"/>
              <a:ext cx="160765" cy="160765"/>
            </a:xfrm>
            <a:prstGeom prst="ellipse">
              <a:avLst/>
            </a:prstGeom>
            <a:solidFill>
              <a:srgbClr val="B05D1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3" name="Oval 5"/>
            <p:cNvSpPr/>
            <p:nvPr/>
          </p:nvSpPr>
          <p:spPr>
            <a:xfrm>
              <a:off x="4575221" y="1769"/>
              <a:ext cx="160765" cy="160765"/>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4" name="Oval 6"/>
            <p:cNvSpPr/>
            <p:nvPr/>
          </p:nvSpPr>
          <p:spPr>
            <a:xfrm>
              <a:off x="7277720" y="2320"/>
              <a:ext cx="160765" cy="160765"/>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5" name="Oval 7"/>
            <p:cNvSpPr/>
            <p:nvPr/>
          </p:nvSpPr>
          <p:spPr>
            <a:xfrm>
              <a:off x="9816627" y="-1"/>
              <a:ext cx="160765" cy="160765"/>
            </a:xfrm>
            <a:prstGeom prst="ellipse">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907" name="TextBox 13"/>
          <p:cNvSpPr txBox="1"/>
          <p:nvPr/>
        </p:nvSpPr>
        <p:spPr>
          <a:xfrm>
            <a:off x="374558" y="4113991"/>
            <a:ext cx="2636424"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贴文发布队列管理</a:t>
            </a:r>
          </a:p>
        </p:txBody>
      </p:sp>
      <p:sp>
        <p:nvSpPr>
          <p:cNvPr id="908" name="7 CuadroTexto"/>
          <p:cNvSpPr txBox="1"/>
          <p:nvPr/>
        </p:nvSpPr>
        <p:spPr>
          <a:xfrm>
            <a:off x="384938" y="4602901"/>
            <a:ext cx="2879063" cy="162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a:effectLst>
                  <a:outerShdw sx="100000" sy="100000" kx="0" ky="0" algn="b" rotWithShape="0" blurRad="38100" dist="19050" dir="2700000">
                    <a:srgbClr val="000000">
                      <a:alpha val="40000"/>
                    </a:srgbClr>
                  </a:outerShdw>
                </a:effectLst>
              </a:defRPr>
            </a:pPr>
            <a:r>
              <a:t>查看每天发帖计划和已发帖文在各平台的访问情况</a:t>
            </a:r>
          </a:p>
          <a:p>
            <a:pPr>
              <a:lnSpc>
                <a:spcPct val="150000"/>
              </a:lnSpc>
              <a:defRPr>
                <a:effectLst>
                  <a:outerShdw sx="100000" sy="100000" kx="0" ky="0" algn="b" rotWithShape="0" blurRad="38100" dist="19050" dir="2700000">
                    <a:srgbClr val="000000">
                      <a:alpha val="40000"/>
                    </a:srgbClr>
                  </a:outerShdw>
                </a:effectLst>
              </a:defRPr>
            </a:pPr>
            <a:r>
              <a:t>实时显示当天用户访问的活跃度，可与历史对比</a:t>
            </a:r>
          </a:p>
        </p:txBody>
      </p:sp>
      <p:sp>
        <p:nvSpPr>
          <p:cNvPr id="909" name="TextBox 15"/>
          <p:cNvSpPr txBox="1"/>
          <p:nvPr/>
        </p:nvSpPr>
        <p:spPr>
          <a:xfrm>
            <a:off x="3775978" y="3412723"/>
            <a:ext cx="2351423"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用户热度分析</a:t>
            </a:r>
          </a:p>
        </p:txBody>
      </p:sp>
      <p:sp>
        <p:nvSpPr>
          <p:cNvPr id="910" name="7 CuadroTexto"/>
          <p:cNvSpPr txBox="1"/>
          <p:nvPr/>
        </p:nvSpPr>
        <p:spPr>
          <a:xfrm>
            <a:off x="3969401" y="2083473"/>
            <a:ext cx="1945539" cy="10414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20000"/>
              </a:lnSpc>
              <a:buSzPct val="100000"/>
              <a:buFont typeface="Arial"/>
              <a:buChar char="•"/>
              <a:defRPr>
                <a:effectLst>
                  <a:outerShdw sx="100000" sy="100000" kx="0" ky="0" algn="b" rotWithShape="0" blurRad="38100" dist="19050" dir="2700000">
                    <a:srgbClr val="000000">
                      <a:alpha val="40000"/>
                    </a:srgbClr>
                  </a:outerShdw>
                </a:effectLst>
              </a:defRPr>
            </a:pPr>
            <a:r>
              <a:t>预测访问情况</a:t>
            </a:r>
          </a:p>
          <a:p>
            <a:pPr marL="171450" indent="-171450">
              <a:lnSpc>
                <a:spcPct val="120000"/>
              </a:lnSpc>
              <a:buSzPct val="100000"/>
              <a:buFont typeface="Arial"/>
              <a:buChar char="•"/>
              <a:defRPr>
                <a:effectLst>
                  <a:outerShdw sx="100000" sy="100000" kx="0" ky="0" algn="b" rotWithShape="0" blurRad="38100" dist="19050" dir="2700000">
                    <a:srgbClr val="000000">
                      <a:alpha val="40000"/>
                    </a:srgbClr>
                  </a:outerShdw>
                </a:effectLst>
              </a:defRPr>
            </a:pPr>
            <a:r>
              <a:t>获得最大程度的用户关注</a:t>
            </a:r>
          </a:p>
        </p:txBody>
      </p:sp>
      <p:sp>
        <p:nvSpPr>
          <p:cNvPr id="911" name="TextBox 17"/>
          <p:cNvSpPr txBox="1"/>
          <p:nvPr/>
        </p:nvSpPr>
        <p:spPr>
          <a:xfrm>
            <a:off x="6789649" y="4011000"/>
            <a:ext cx="2185912"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日历统计数据</a:t>
            </a:r>
          </a:p>
        </p:txBody>
      </p:sp>
      <p:sp>
        <p:nvSpPr>
          <p:cNvPr id="912" name="7 CuadroTexto"/>
          <p:cNvSpPr txBox="1"/>
          <p:nvPr/>
        </p:nvSpPr>
        <p:spPr>
          <a:xfrm>
            <a:off x="6357353" y="4602901"/>
            <a:ext cx="2913221" cy="162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a:effectLst>
                  <a:outerShdw sx="100000" sy="100000" kx="0" ky="0" algn="b" rotWithShape="0" blurRad="38100" dist="19050" dir="2700000">
                    <a:srgbClr val="000000">
                      <a:alpha val="40000"/>
                    </a:srgbClr>
                  </a:outerShdw>
                </a:effectLst>
              </a:defRPr>
            </a:pPr>
            <a:r>
              <a:t>可查看</a:t>
            </a:r>
            <a:r>
              <a:t>7</a:t>
            </a:r>
            <a:r>
              <a:t>天内帖文数据</a:t>
            </a:r>
          </a:p>
          <a:p>
            <a:pPr marL="171450" indent="-171450">
              <a:lnSpc>
                <a:spcPct val="150000"/>
              </a:lnSpc>
              <a:buSzPct val="100000"/>
              <a:buFont typeface="Arial"/>
              <a:buChar char="•"/>
              <a:defRPr>
                <a:effectLst>
                  <a:outerShdw sx="100000" sy="100000" kx="0" ky="0" algn="b" rotWithShape="0" blurRad="38100" dist="19050" dir="2700000">
                    <a:srgbClr val="000000">
                      <a:alpha val="40000"/>
                    </a:srgbClr>
                  </a:outerShdw>
                </a:effectLst>
              </a:defRPr>
            </a:pPr>
            <a:r>
              <a:t>与上周同期数据对比</a:t>
            </a:r>
          </a:p>
          <a:p>
            <a:pPr marL="171450" indent="-171450">
              <a:lnSpc>
                <a:spcPct val="150000"/>
              </a:lnSpc>
              <a:buSzPct val="100000"/>
              <a:buFont typeface="Arial"/>
              <a:buChar char="•"/>
              <a:defRPr>
                <a:effectLst>
                  <a:outerShdw sx="100000" sy="100000" kx="0" ky="0" algn="b" rotWithShape="0" blurRad="38100" dist="19050" dir="2700000">
                    <a:srgbClr val="000000">
                      <a:alpha val="40000"/>
                    </a:srgbClr>
                  </a:outerShdw>
                </a:effectLst>
              </a:defRPr>
            </a:pPr>
            <a:r>
              <a:t>可查看单篇稿件用户评论数，点赞数和转发数</a:t>
            </a:r>
          </a:p>
        </p:txBody>
      </p:sp>
      <p:sp>
        <p:nvSpPr>
          <p:cNvPr id="913" name="TextBox 19"/>
          <p:cNvSpPr txBox="1"/>
          <p:nvPr/>
        </p:nvSpPr>
        <p:spPr>
          <a:xfrm>
            <a:off x="9397111" y="3386816"/>
            <a:ext cx="2794889"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olidFill>
                <a:effectLst>
                  <a:outerShdw sx="100000" sy="100000" kx="0" ky="0" algn="b" rotWithShape="0" blurRad="38100" dist="25400" dir="5400000">
                    <a:srgbClr val="6E747A">
                      <a:alpha val="43000"/>
                    </a:srgbClr>
                  </a:outerShdw>
                </a:effectLst>
              </a:defRPr>
            </a:lvl1pPr>
          </a:lstStyle>
          <a:p>
            <a:pPr/>
            <a:r>
              <a:t>账户帖文管理服务</a:t>
            </a:r>
          </a:p>
        </p:txBody>
      </p:sp>
      <p:sp>
        <p:nvSpPr>
          <p:cNvPr id="914" name="7 CuadroTexto"/>
          <p:cNvSpPr txBox="1"/>
          <p:nvPr/>
        </p:nvSpPr>
        <p:spPr>
          <a:xfrm>
            <a:off x="9397111" y="1559976"/>
            <a:ext cx="2125346" cy="162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a:effectLst>
                  <a:outerShdw sx="100000" sy="100000" kx="0" ky="0" algn="b" rotWithShape="0" blurRad="38100" dist="19050" dir="2700000">
                    <a:srgbClr val="000000">
                      <a:alpha val="40000"/>
                    </a:srgbClr>
                  </a:outerShdw>
                </a:effectLst>
              </a:defRPr>
            </a:pPr>
            <a:r>
              <a:t>查看已发布，待发布各类帖文</a:t>
            </a:r>
          </a:p>
          <a:p>
            <a:pPr marL="285750" indent="-285750">
              <a:lnSpc>
                <a:spcPct val="150000"/>
              </a:lnSpc>
              <a:buSzPct val="100000"/>
              <a:buFont typeface="Arial"/>
              <a:buChar char="•"/>
              <a:defRPr>
                <a:effectLst>
                  <a:outerShdw sx="100000" sy="100000" kx="0" ky="0" algn="b" rotWithShape="0" blurRad="38100" dist="19050" dir="2700000">
                    <a:srgbClr val="000000">
                      <a:alpha val="40000"/>
                    </a:srgbClr>
                  </a:outerShdw>
                </a:effectLst>
              </a:defRPr>
            </a:pPr>
            <a:r>
              <a:t>贴文转发至其他社交平台</a:t>
            </a:r>
          </a:p>
        </p:txBody>
      </p:sp>
      <p:sp>
        <p:nvSpPr>
          <p:cNvPr id="915" name="TextBox 1"/>
          <p:cNvSpPr txBox="1"/>
          <p:nvPr/>
        </p:nvSpPr>
        <p:spPr>
          <a:xfrm>
            <a:off x="2034273" y="128191"/>
            <a:ext cx="8562097"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04</a:t>
            </a:r>
            <a:r>
              <a:t> 海媒辅助编辑工具 </a:t>
            </a:r>
          </a:p>
          <a:p>
            <a:pPr>
              <a:defRPr sz="3600">
                <a:ln w="22225">
                  <a:solidFill>
                    <a:schemeClr val="accent2">
                      <a:lumOff val="-8235"/>
                    </a:schemeClr>
                  </a:solidFill>
                </a:ln>
                <a:solidFill>
                  <a:schemeClr val="accent2">
                    <a:lumOff val="-8235"/>
                  </a:schemeClr>
                </a:solidFill>
              </a:defRPr>
            </a:pPr>
            <a:r>
              <a:t>				</a:t>
            </a:r>
            <a:r>
              <a:rPr sz="2800"/>
              <a:t>运维管理工具</a:t>
            </a:r>
            <a:r>
              <a:rPr sz="2800"/>
              <a:t>Social Flow</a:t>
            </a:r>
          </a:p>
        </p:txBody>
      </p:sp>
      <p:sp>
        <p:nvSpPr>
          <p:cNvPr id="916"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grpSp>
        <p:nvGrpSpPr>
          <p:cNvPr id="919" name="图片占位符 35"/>
          <p:cNvGrpSpPr/>
          <p:nvPr/>
        </p:nvGrpSpPr>
        <p:grpSpPr>
          <a:xfrm>
            <a:off x="248289" y="1132989"/>
            <a:ext cx="3195639" cy="2530114"/>
            <a:chOff x="0" y="0"/>
            <a:chExt cx="3195637" cy="2530113"/>
          </a:xfrm>
        </p:grpSpPr>
        <p:sp>
          <p:nvSpPr>
            <p:cNvPr id="917" name="矩形"/>
            <p:cNvSpPr/>
            <p:nvPr/>
          </p:nvSpPr>
          <p:spPr>
            <a:xfrm>
              <a:off x="0" y="0"/>
              <a:ext cx="3195637" cy="2530114"/>
            </a:xfrm>
            <a:prstGeom prst="rect">
              <a:avLst/>
            </a:prstGeom>
            <a:solidFill>
              <a:srgbClr val="EDEDED"/>
            </a:solidFill>
            <a:ln w="12700" cap="flat">
              <a:noFill/>
              <a:miter lim="400000"/>
            </a:ln>
            <a:effectLst/>
          </p:spPr>
          <p:txBody>
            <a:bodyPr wrap="square" lIns="45719" tIns="45719" rIns="45719" bIns="45719" numCol="1" anchor="ctr">
              <a:noAutofit/>
            </a:bodyPr>
            <a:lstStyle/>
            <a:p>
              <a:pPr/>
            </a:p>
          </p:txBody>
        </p:sp>
        <p:pic>
          <p:nvPicPr>
            <p:cNvPr id="918" name="image43.png" descr="image43.png"/>
            <p:cNvPicPr>
              <a:picLocks noChangeAspect="1"/>
            </p:cNvPicPr>
            <p:nvPr/>
          </p:nvPicPr>
          <p:blipFill>
            <a:blip r:embed="rId3">
              <a:extLst/>
            </a:blip>
            <a:srcRect l="19716" t="0" r="19716" b="0"/>
            <a:stretch>
              <a:fillRect/>
            </a:stretch>
          </p:blipFill>
          <p:spPr>
            <a:xfrm>
              <a:off x="-1" y="0"/>
              <a:ext cx="3195639" cy="2530114"/>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grpSp>
        <p:nvGrpSpPr>
          <p:cNvPr id="922" name="图片占位符 38"/>
          <p:cNvGrpSpPr/>
          <p:nvPr/>
        </p:nvGrpSpPr>
        <p:grpSpPr>
          <a:xfrm>
            <a:off x="3274379" y="4241832"/>
            <a:ext cx="2902842" cy="2289897"/>
            <a:chOff x="0" y="0"/>
            <a:chExt cx="2902840" cy="2289896"/>
          </a:xfrm>
        </p:grpSpPr>
        <p:sp>
          <p:nvSpPr>
            <p:cNvPr id="920" name="矩形"/>
            <p:cNvSpPr/>
            <p:nvPr/>
          </p:nvSpPr>
          <p:spPr>
            <a:xfrm>
              <a:off x="0" y="0"/>
              <a:ext cx="2902841" cy="2289897"/>
            </a:xfrm>
            <a:prstGeom prst="rect">
              <a:avLst/>
            </a:prstGeom>
            <a:solidFill>
              <a:srgbClr val="EDEDED"/>
            </a:solidFill>
            <a:ln w="12700" cap="flat">
              <a:noFill/>
              <a:miter lim="400000"/>
            </a:ln>
            <a:effectLst/>
          </p:spPr>
          <p:txBody>
            <a:bodyPr wrap="square" lIns="45719" tIns="45719" rIns="45719" bIns="45719" numCol="1" anchor="ctr">
              <a:noAutofit/>
            </a:bodyPr>
            <a:lstStyle/>
            <a:p>
              <a:pPr/>
            </a:p>
          </p:txBody>
        </p:sp>
        <p:pic>
          <p:nvPicPr>
            <p:cNvPr id="921" name="image44.png" descr="image44.png"/>
            <p:cNvPicPr>
              <a:picLocks noChangeAspect="1"/>
            </p:cNvPicPr>
            <p:nvPr/>
          </p:nvPicPr>
          <p:blipFill>
            <a:blip r:embed="rId4">
              <a:extLst/>
            </a:blip>
            <a:srcRect l="19600" t="0" r="19600" b="0"/>
            <a:stretch>
              <a:fillRect/>
            </a:stretch>
          </p:blipFill>
          <p:spPr>
            <a:xfrm>
              <a:off x="0" y="0"/>
              <a:ext cx="2902841" cy="2289897"/>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grpSp>
        <p:nvGrpSpPr>
          <p:cNvPr id="925" name="图片 41"/>
          <p:cNvGrpSpPr/>
          <p:nvPr/>
        </p:nvGrpSpPr>
        <p:grpSpPr>
          <a:xfrm>
            <a:off x="6127401" y="1328519"/>
            <a:ext cx="3057251" cy="2497129"/>
            <a:chOff x="0" y="0"/>
            <a:chExt cx="3057250" cy="2497128"/>
          </a:xfrm>
        </p:grpSpPr>
        <p:sp>
          <p:nvSpPr>
            <p:cNvPr id="923" name="矩形"/>
            <p:cNvSpPr/>
            <p:nvPr/>
          </p:nvSpPr>
          <p:spPr>
            <a:xfrm>
              <a:off x="0" y="0"/>
              <a:ext cx="3057251" cy="2497129"/>
            </a:xfrm>
            <a:prstGeom prst="rect">
              <a:avLst/>
            </a:prstGeom>
            <a:solidFill>
              <a:srgbClr val="EDEDED"/>
            </a:solidFill>
            <a:ln w="12700" cap="flat">
              <a:noFill/>
              <a:miter lim="400000"/>
            </a:ln>
            <a:effectLst/>
          </p:spPr>
          <p:txBody>
            <a:bodyPr wrap="square" lIns="45719" tIns="45719" rIns="45719" bIns="45719" numCol="1" anchor="ctr">
              <a:noAutofit/>
            </a:bodyPr>
            <a:lstStyle/>
            <a:p>
              <a:pPr/>
            </a:p>
          </p:txBody>
        </p:sp>
        <p:pic>
          <p:nvPicPr>
            <p:cNvPr id="924" name="image45.png" descr="image45.png"/>
            <p:cNvPicPr>
              <a:picLocks noChangeAspect="1"/>
            </p:cNvPicPr>
            <p:nvPr/>
          </p:nvPicPr>
          <p:blipFill>
            <a:blip r:embed="rId5">
              <a:extLst/>
            </a:blip>
            <a:stretch>
              <a:fillRect/>
            </a:stretch>
          </p:blipFill>
          <p:spPr>
            <a:xfrm>
              <a:off x="0" y="0"/>
              <a:ext cx="3057251" cy="2497129"/>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grpSp>
        <p:nvGrpSpPr>
          <p:cNvPr id="928" name="图片占位符 45"/>
          <p:cNvGrpSpPr/>
          <p:nvPr/>
        </p:nvGrpSpPr>
        <p:grpSpPr>
          <a:xfrm>
            <a:off x="9270573" y="4226450"/>
            <a:ext cx="2921427" cy="2279372"/>
            <a:chOff x="0" y="0"/>
            <a:chExt cx="2921425" cy="2279370"/>
          </a:xfrm>
        </p:grpSpPr>
        <p:sp>
          <p:nvSpPr>
            <p:cNvPr id="926" name="矩形"/>
            <p:cNvSpPr/>
            <p:nvPr/>
          </p:nvSpPr>
          <p:spPr>
            <a:xfrm>
              <a:off x="0" y="0"/>
              <a:ext cx="2921426" cy="2279371"/>
            </a:xfrm>
            <a:prstGeom prst="rect">
              <a:avLst/>
            </a:prstGeom>
            <a:solidFill>
              <a:srgbClr val="EDEDED"/>
            </a:solidFill>
            <a:ln w="12700" cap="flat">
              <a:noFill/>
              <a:miter lim="400000"/>
            </a:ln>
            <a:effectLst/>
          </p:spPr>
          <p:txBody>
            <a:bodyPr wrap="square" lIns="45719" tIns="45719" rIns="45719" bIns="45719" numCol="1" anchor="ctr">
              <a:noAutofit/>
            </a:bodyPr>
            <a:lstStyle/>
            <a:p>
              <a:pPr/>
            </a:p>
          </p:txBody>
        </p:sp>
        <p:pic>
          <p:nvPicPr>
            <p:cNvPr id="927" name="image46.png" descr="image46.png"/>
            <p:cNvPicPr>
              <a:picLocks noChangeAspect="1"/>
            </p:cNvPicPr>
            <p:nvPr/>
          </p:nvPicPr>
          <p:blipFill>
            <a:blip r:embed="rId6">
              <a:extLst/>
            </a:blip>
            <a:srcRect l="19894" t="0" r="19894" b="0"/>
            <a:stretch>
              <a:fillRect/>
            </a:stretch>
          </p:blipFill>
          <p:spPr>
            <a:xfrm>
              <a:off x="0" y="0"/>
              <a:ext cx="2921426" cy="2279371"/>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spTree>
  </p:cSld>
  <p:clrMapOvr>
    <a:masterClrMapping/>
  </p:clrMapOvr>
  <mc:AlternateContent xmlns:mc="http://schemas.openxmlformats.org/markup-compatibility/2006">
    <mc:Choice xmlns:p14="http://schemas.microsoft.com/office/powerpoint/2010/main" Requires="p14">
      <p:transition spd="med" advClick="1" p14:dur="1000">
        <p14:prism dir="l" isContent="0" isInverted="1"/>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915"/>
                                        </p:tgtEl>
                                        <p:attrNameLst>
                                          <p:attrName>style.visibility</p:attrName>
                                        </p:attrNameLst>
                                      </p:cBhvr>
                                      <p:to>
                                        <p:strVal val="visible"/>
                                      </p:to>
                                    </p:set>
                                    <p:animEffect filter="wipe(left)" transition="in">
                                      <p:cBhvr>
                                        <p:cTn id="7" dur="500"/>
                                        <p:tgtEl>
                                          <p:spTgt spid="915"/>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906"/>
                                        </p:tgtEl>
                                        <p:attrNameLst>
                                          <p:attrName>style.visibility</p:attrName>
                                        </p:attrNameLst>
                                      </p:cBhvr>
                                      <p:to>
                                        <p:strVal val="visible"/>
                                      </p:to>
                                    </p:set>
                                    <p:animEffect filter="wipe(left)" transition="in">
                                      <p:cBhvr>
                                        <p:cTn id="12" dur="500"/>
                                        <p:tgtEl>
                                          <p:spTgt spid="90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919"/>
                                        </p:tgtEl>
                                        <p:attrNameLst>
                                          <p:attrName>style.visibility</p:attrName>
                                        </p:attrNameLst>
                                      </p:cBhvr>
                                      <p:to>
                                        <p:strVal val="visible"/>
                                      </p:to>
                                    </p:set>
                                    <p:animEffect filter="dissolve" transition="in">
                                      <p:cBhvr>
                                        <p:cTn id="17" dur="500"/>
                                        <p:tgtEl>
                                          <p:spTgt spid="919"/>
                                        </p:tgtEl>
                                      </p:cBhvr>
                                    </p:animEffect>
                                  </p:childTnLst>
                                </p:cTn>
                              </p:par>
                            </p:childTnLst>
                          </p:cTn>
                        </p:par>
                        <p:par>
                          <p:cTn id="18" fill="hold">
                            <p:stCondLst>
                              <p:cond delay="500"/>
                            </p:stCondLst>
                            <p:childTnLst>
                              <p:par>
                                <p:cTn id="19" presetClass="entr" nodeType="afterEffect" presetID="9" grpId="4" fill="hold">
                                  <p:stCondLst>
                                    <p:cond delay="0"/>
                                  </p:stCondLst>
                                  <p:iterate type="el" backwards="0">
                                    <p:tmAbs val="0"/>
                                  </p:iterate>
                                  <p:childTnLst>
                                    <p:set>
                                      <p:cBhvr>
                                        <p:cTn id="20" fill="hold"/>
                                        <p:tgtEl>
                                          <p:spTgt spid="907"/>
                                        </p:tgtEl>
                                        <p:attrNameLst>
                                          <p:attrName>style.visibility</p:attrName>
                                        </p:attrNameLst>
                                      </p:cBhvr>
                                      <p:to>
                                        <p:strVal val="visible"/>
                                      </p:to>
                                    </p:set>
                                    <p:animEffect filter="dissolve" transition="in">
                                      <p:cBhvr>
                                        <p:cTn id="21" dur="500"/>
                                        <p:tgtEl>
                                          <p:spTgt spid="907"/>
                                        </p:tgtEl>
                                      </p:cBhvr>
                                    </p:animEffect>
                                  </p:childTnLst>
                                </p:cTn>
                              </p:par>
                            </p:childTnLst>
                          </p:cTn>
                        </p:par>
                        <p:par>
                          <p:cTn id="22" fill="hold">
                            <p:stCondLst>
                              <p:cond delay="1000"/>
                            </p:stCondLst>
                            <p:childTnLst>
                              <p:par>
                                <p:cTn id="23" presetClass="entr" nodeType="afterEffect" presetID="9" grpId="5" fill="hold">
                                  <p:stCondLst>
                                    <p:cond delay="0"/>
                                  </p:stCondLst>
                                  <p:iterate type="el" backwards="0">
                                    <p:tmAbs val="0"/>
                                  </p:iterate>
                                  <p:childTnLst>
                                    <p:set>
                                      <p:cBhvr>
                                        <p:cTn id="24" fill="hold"/>
                                        <p:tgtEl>
                                          <p:spTgt spid="908"/>
                                        </p:tgtEl>
                                        <p:attrNameLst>
                                          <p:attrName>style.visibility</p:attrName>
                                        </p:attrNameLst>
                                      </p:cBhvr>
                                      <p:to>
                                        <p:strVal val="visible"/>
                                      </p:to>
                                    </p:set>
                                    <p:animEffect filter="dissolve" transition="in">
                                      <p:cBhvr>
                                        <p:cTn id="25" dur="500"/>
                                        <p:tgtEl>
                                          <p:spTgt spid="908"/>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9" grpId="6" fill="hold">
                                  <p:stCondLst>
                                    <p:cond delay="0"/>
                                  </p:stCondLst>
                                  <p:iterate type="el" backwards="0">
                                    <p:tmAbs val="0"/>
                                  </p:iterate>
                                  <p:childTnLst>
                                    <p:set>
                                      <p:cBhvr>
                                        <p:cTn id="29" fill="hold"/>
                                        <p:tgtEl>
                                          <p:spTgt spid="909"/>
                                        </p:tgtEl>
                                        <p:attrNameLst>
                                          <p:attrName>style.visibility</p:attrName>
                                        </p:attrNameLst>
                                      </p:cBhvr>
                                      <p:to>
                                        <p:strVal val="visible"/>
                                      </p:to>
                                    </p:set>
                                    <p:animEffect filter="dissolve" transition="in">
                                      <p:cBhvr>
                                        <p:cTn id="30" dur="500"/>
                                        <p:tgtEl>
                                          <p:spTgt spid="909"/>
                                        </p:tgtEl>
                                      </p:cBhvr>
                                    </p:animEffect>
                                  </p:childTnLst>
                                </p:cTn>
                              </p:par>
                            </p:childTnLst>
                          </p:cTn>
                        </p:par>
                      </p:childTnLst>
                    </p:cTn>
                  </p:par>
                  <p:par>
                    <p:cTn id="31" fill="hold">
                      <p:stCondLst>
                        <p:cond delay="indefinite"/>
                      </p:stCondLst>
                      <p:childTnLst>
                        <p:par>
                          <p:cTn id="32" fill="hold">
                            <p:stCondLst>
                              <p:cond delay="0"/>
                            </p:stCondLst>
                            <p:childTnLst>
                              <p:par>
                                <p:cTn id="33" presetClass="entr" nodeType="clickEffect" presetID="9" grpId="7" fill="hold">
                                  <p:stCondLst>
                                    <p:cond delay="0"/>
                                  </p:stCondLst>
                                  <p:iterate type="el" backwards="0">
                                    <p:tmAbs val="0"/>
                                  </p:iterate>
                                  <p:childTnLst>
                                    <p:set>
                                      <p:cBhvr>
                                        <p:cTn id="34" fill="hold"/>
                                        <p:tgtEl>
                                          <p:spTgt spid="922"/>
                                        </p:tgtEl>
                                        <p:attrNameLst>
                                          <p:attrName>style.visibility</p:attrName>
                                        </p:attrNameLst>
                                      </p:cBhvr>
                                      <p:to>
                                        <p:strVal val="visible"/>
                                      </p:to>
                                    </p:set>
                                    <p:animEffect filter="dissolve" transition="in">
                                      <p:cBhvr>
                                        <p:cTn id="35" dur="500"/>
                                        <p:tgtEl>
                                          <p:spTgt spid="922"/>
                                        </p:tgtEl>
                                      </p:cBhvr>
                                    </p:animEffect>
                                  </p:childTnLst>
                                </p:cTn>
                              </p:par>
                            </p:childTnLst>
                          </p:cTn>
                        </p:par>
                        <p:par>
                          <p:cTn id="36" fill="hold">
                            <p:stCondLst>
                              <p:cond delay="500"/>
                            </p:stCondLst>
                            <p:childTnLst>
                              <p:par>
                                <p:cTn id="37" presetClass="entr" nodeType="afterEffect" presetID="9" grpId="8" fill="hold">
                                  <p:stCondLst>
                                    <p:cond delay="0"/>
                                  </p:stCondLst>
                                  <p:iterate type="el" backwards="0">
                                    <p:tmAbs val="0"/>
                                  </p:iterate>
                                  <p:childTnLst>
                                    <p:set>
                                      <p:cBhvr>
                                        <p:cTn id="38" fill="hold"/>
                                        <p:tgtEl>
                                          <p:spTgt spid="910"/>
                                        </p:tgtEl>
                                        <p:attrNameLst>
                                          <p:attrName>style.visibility</p:attrName>
                                        </p:attrNameLst>
                                      </p:cBhvr>
                                      <p:to>
                                        <p:strVal val="visible"/>
                                      </p:to>
                                    </p:set>
                                    <p:animEffect filter="dissolve" transition="in">
                                      <p:cBhvr>
                                        <p:cTn id="39" dur="500"/>
                                        <p:tgtEl>
                                          <p:spTgt spid="910"/>
                                        </p:tgtEl>
                                      </p:cBhvr>
                                    </p:animEffect>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9" fill="hold">
                                  <p:stCondLst>
                                    <p:cond delay="0"/>
                                  </p:stCondLst>
                                  <p:iterate type="el" backwards="0">
                                    <p:tmAbs val="0"/>
                                  </p:iterate>
                                  <p:childTnLst>
                                    <p:set>
                                      <p:cBhvr>
                                        <p:cTn id="43" fill="hold"/>
                                        <p:tgtEl>
                                          <p:spTgt spid="925"/>
                                        </p:tgtEl>
                                        <p:attrNameLst>
                                          <p:attrName>style.visibility</p:attrName>
                                        </p:attrNameLst>
                                      </p:cBhvr>
                                      <p:to>
                                        <p:strVal val="visible"/>
                                      </p:to>
                                    </p:set>
                                    <p:animEffect filter="dissolve" transition="in">
                                      <p:cBhvr>
                                        <p:cTn id="44" dur="500"/>
                                        <p:tgtEl>
                                          <p:spTgt spid="925"/>
                                        </p:tgtEl>
                                      </p:cBhvr>
                                    </p:animEffect>
                                  </p:childTnLst>
                                </p:cTn>
                              </p:par>
                            </p:childTnLst>
                          </p:cTn>
                        </p:par>
                        <p:par>
                          <p:cTn id="45" fill="hold">
                            <p:stCondLst>
                              <p:cond delay="500"/>
                            </p:stCondLst>
                            <p:childTnLst>
                              <p:par>
                                <p:cTn id="46" presetClass="entr" nodeType="afterEffect" presetID="9" grpId="10" fill="hold">
                                  <p:stCondLst>
                                    <p:cond delay="0"/>
                                  </p:stCondLst>
                                  <p:iterate type="el" backwards="0">
                                    <p:tmAbs val="0"/>
                                  </p:iterate>
                                  <p:childTnLst>
                                    <p:set>
                                      <p:cBhvr>
                                        <p:cTn id="47" fill="hold"/>
                                        <p:tgtEl>
                                          <p:spTgt spid="911"/>
                                        </p:tgtEl>
                                        <p:attrNameLst>
                                          <p:attrName>style.visibility</p:attrName>
                                        </p:attrNameLst>
                                      </p:cBhvr>
                                      <p:to>
                                        <p:strVal val="visible"/>
                                      </p:to>
                                    </p:set>
                                    <p:animEffect filter="dissolve" transition="in">
                                      <p:cBhvr>
                                        <p:cTn id="48" dur="500"/>
                                        <p:tgtEl>
                                          <p:spTgt spid="911"/>
                                        </p:tgtEl>
                                      </p:cBhvr>
                                    </p:animEffect>
                                  </p:childTnLst>
                                </p:cTn>
                              </p:par>
                            </p:childTnLst>
                          </p:cTn>
                        </p:par>
                        <p:par>
                          <p:cTn id="49" fill="hold">
                            <p:stCondLst>
                              <p:cond delay="1000"/>
                            </p:stCondLst>
                            <p:childTnLst>
                              <p:par>
                                <p:cTn id="50" presetClass="entr" nodeType="afterEffect" presetID="9" grpId="11" fill="hold">
                                  <p:stCondLst>
                                    <p:cond delay="0"/>
                                  </p:stCondLst>
                                  <p:iterate type="el" backwards="0">
                                    <p:tmAbs val="0"/>
                                  </p:iterate>
                                  <p:childTnLst>
                                    <p:set>
                                      <p:cBhvr>
                                        <p:cTn id="51" fill="hold"/>
                                        <p:tgtEl>
                                          <p:spTgt spid="912"/>
                                        </p:tgtEl>
                                        <p:attrNameLst>
                                          <p:attrName>style.visibility</p:attrName>
                                        </p:attrNameLst>
                                      </p:cBhvr>
                                      <p:to>
                                        <p:strVal val="visible"/>
                                      </p:to>
                                    </p:set>
                                    <p:animEffect filter="dissolve" transition="in">
                                      <p:cBhvr>
                                        <p:cTn id="52" dur="500"/>
                                        <p:tgtEl>
                                          <p:spTgt spid="912"/>
                                        </p:tgtEl>
                                      </p:cBhvr>
                                    </p:animEffect>
                                  </p:childTnLst>
                                </p:cTn>
                              </p:par>
                            </p:childTnLst>
                          </p:cTn>
                        </p:par>
                      </p:childTnLst>
                    </p:cTn>
                  </p:par>
                  <p:par>
                    <p:cTn id="53" fill="hold">
                      <p:stCondLst>
                        <p:cond delay="indefinite"/>
                      </p:stCondLst>
                      <p:childTnLst>
                        <p:par>
                          <p:cTn id="54" fill="hold">
                            <p:stCondLst>
                              <p:cond delay="0"/>
                            </p:stCondLst>
                            <p:childTnLst>
                              <p:par>
                                <p:cTn id="55" presetClass="entr" nodeType="clickEffect" presetID="9" grpId="12" fill="hold">
                                  <p:stCondLst>
                                    <p:cond delay="0"/>
                                  </p:stCondLst>
                                  <p:iterate type="el" backwards="0">
                                    <p:tmAbs val="0"/>
                                  </p:iterate>
                                  <p:childTnLst>
                                    <p:set>
                                      <p:cBhvr>
                                        <p:cTn id="56" fill="hold"/>
                                        <p:tgtEl>
                                          <p:spTgt spid="914"/>
                                        </p:tgtEl>
                                        <p:attrNameLst>
                                          <p:attrName>style.visibility</p:attrName>
                                        </p:attrNameLst>
                                      </p:cBhvr>
                                      <p:to>
                                        <p:strVal val="visible"/>
                                      </p:to>
                                    </p:set>
                                    <p:animEffect filter="dissolve" transition="in">
                                      <p:cBhvr>
                                        <p:cTn id="57" dur="500"/>
                                        <p:tgtEl>
                                          <p:spTgt spid="914"/>
                                        </p:tgtEl>
                                      </p:cBhvr>
                                    </p:animEffect>
                                  </p:childTnLst>
                                </p:cTn>
                              </p:par>
                            </p:childTnLst>
                          </p:cTn>
                        </p:par>
                        <p:par>
                          <p:cTn id="58" fill="hold">
                            <p:stCondLst>
                              <p:cond delay="500"/>
                            </p:stCondLst>
                            <p:childTnLst>
                              <p:par>
                                <p:cTn id="59" presetClass="entr" nodeType="afterEffect" presetID="9" grpId="13" fill="hold">
                                  <p:stCondLst>
                                    <p:cond delay="0"/>
                                  </p:stCondLst>
                                  <p:iterate type="el" backwards="0">
                                    <p:tmAbs val="0"/>
                                  </p:iterate>
                                  <p:childTnLst>
                                    <p:set>
                                      <p:cBhvr>
                                        <p:cTn id="60" fill="hold"/>
                                        <p:tgtEl>
                                          <p:spTgt spid="913"/>
                                        </p:tgtEl>
                                        <p:attrNameLst>
                                          <p:attrName>style.visibility</p:attrName>
                                        </p:attrNameLst>
                                      </p:cBhvr>
                                      <p:to>
                                        <p:strVal val="visible"/>
                                      </p:to>
                                    </p:set>
                                    <p:animEffect filter="dissolve" transition="in">
                                      <p:cBhvr>
                                        <p:cTn id="61" dur="500"/>
                                        <p:tgtEl>
                                          <p:spTgt spid="913"/>
                                        </p:tgtEl>
                                      </p:cBhvr>
                                    </p:animEffect>
                                  </p:childTnLst>
                                </p:cTn>
                              </p:par>
                            </p:childTnLst>
                          </p:cTn>
                        </p:par>
                      </p:childTnLst>
                    </p:cTn>
                  </p:par>
                  <p:par>
                    <p:cTn id="62" fill="hold">
                      <p:stCondLst>
                        <p:cond delay="indefinite"/>
                      </p:stCondLst>
                      <p:childTnLst>
                        <p:par>
                          <p:cTn id="63" fill="hold">
                            <p:stCondLst>
                              <p:cond delay="0"/>
                            </p:stCondLst>
                            <p:childTnLst>
                              <p:par>
                                <p:cTn id="64" presetClass="entr" nodeType="clickEffect" presetID="9" grpId="14" fill="hold">
                                  <p:stCondLst>
                                    <p:cond delay="0"/>
                                  </p:stCondLst>
                                  <p:iterate type="el" backwards="0">
                                    <p:tmAbs val="0"/>
                                  </p:iterate>
                                  <p:childTnLst>
                                    <p:set>
                                      <p:cBhvr>
                                        <p:cTn id="65" fill="hold"/>
                                        <p:tgtEl>
                                          <p:spTgt spid="928"/>
                                        </p:tgtEl>
                                        <p:attrNameLst>
                                          <p:attrName>style.visibility</p:attrName>
                                        </p:attrNameLst>
                                      </p:cBhvr>
                                      <p:to>
                                        <p:strVal val="visible"/>
                                      </p:to>
                                    </p:set>
                                    <p:animEffect filter="dissolve" transition="in">
                                      <p:cBhvr>
                                        <p:cTn id="66" dur="500"/>
                                        <p:tgtEl>
                                          <p:spTgt spid="928"/>
                                        </p:tgtEl>
                                      </p:cBhvr>
                                    </p:animEffect>
                                  </p:childTnLst>
                                </p:cTn>
                              </p:par>
                            </p:childTnLst>
                          </p:cTn>
                        </p:par>
                        <p:par>
                          <p:cTn id="67" fill="hold">
                            <p:stCondLst>
                              <p:cond delay="500"/>
                            </p:stCondLst>
                            <p:childTnLst>
                              <p:par>
                                <p:cTn id="68" presetClass="entr" nodeType="afterEffect" presetSubtype="4" presetID="2" grpId="15" fill="hold">
                                  <p:stCondLst>
                                    <p:cond delay="0"/>
                                  </p:stCondLst>
                                  <p:iterate type="el" backwards="0">
                                    <p:tmAbs val="0"/>
                                  </p:iterate>
                                  <p:childTnLst>
                                    <p:set>
                                      <p:cBhvr>
                                        <p:cTn id="69" fill="hold"/>
                                        <p:tgtEl>
                                          <p:spTgt spid="916"/>
                                        </p:tgtEl>
                                        <p:attrNameLst>
                                          <p:attrName>style.visibility</p:attrName>
                                        </p:attrNameLst>
                                      </p:cBhvr>
                                      <p:to>
                                        <p:strVal val="visible"/>
                                      </p:to>
                                    </p:set>
                                    <p:anim calcmode="lin" valueType="num">
                                      <p:cBhvr>
                                        <p:cTn id="70" dur="500" fill="hold"/>
                                        <p:tgtEl>
                                          <p:spTgt spid="916"/>
                                        </p:tgtEl>
                                        <p:attrNameLst>
                                          <p:attrName>ppt_x</p:attrName>
                                        </p:attrNameLst>
                                      </p:cBhvr>
                                      <p:tavLst>
                                        <p:tav tm="0">
                                          <p:val>
                                            <p:strVal val="#ppt_x"/>
                                          </p:val>
                                        </p:tav>
                                        <p:tav tm="100000">
                                          <p:val>
                                            <p:strVal val="#ppt_x"/>
                                          </p:val>
                                        </p:tav>
                                      </p:tavLst>
                                    </p:anim>
                                    <p:anim calcmode="lin" valueType="num">
                                      <p:cBhvr>
                                        <p:cTn id="71" dur="500" fill="hold"/>
                                        <p:tgtEl>
                                          <p:spTgt spid="9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0" grpId="8"/>
      <p:bldP build="whole" bldLvl="1" animBg="1" rev="0" advAuto="0" spid="916" grpId="15"/>
      <p:bldP build="whole" bldLvl="1" animBg="1" rev="0" advAuto="0" spid="907" grpId="4"/>
      <p:bldP build="whole" bldLvl="1" animBg="1" rev="0" advAuto="0" spid="912" grpId="11"/>
      <p:bldP build="whole" bldLvl="1" animBg="1" rev="0" advAuto="0" spid="908" grpId="5"/>
      <p:bldP build="whole" bldLvl="1" animBg="1" rev="0" advAuto="0" spid="914" grpId="12"/>
      <p:bldP build="whole" bldLvl="1" animBg="1" rev="0" advAuto="0" spid="906" grpId="2"/>
      <p:bldP build="whole" bldLvl="1" animBg="1" rev="0" advAuto="0" spid="928" grpId="14"/>
      <p:bldP build="whole" bldLvl="1" animBg="1" rev="0" advAuto="0" spid="922" grpId="7"/>
      <p:bldP build="whole" bldLvl="1" animBg="1" rev="0" advAuto="0" spid="911" grpId="10"/>
      <p:bldP build="whole" bldLvl="1" animBg="1" rev="0" advAuto="0" spid="909" grpId="6"/>
      <p:bldP build="whole" bldLvl="1" animBg="1" rev="0" advAuto="0" spid="919" grpId="3"/>
      <p:bldP build="whole" bldLvl="1" animBg="1" rev="0" advAuto="0" spid="915" grpId="1"/>
      <p:bldP build="whole" bldLvl="1" animBg="1" rev="0" advAuto="0" spid="913" grpId="13"/>
      <p:bldP build="whole" bldLvl="1" animBg="1" rev="0" advAuto="0" spid="925" grpId="9"/>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2" name="TextBox 19"/>
          <p:cNvSpPr txBox="1"/>
          <p:nvPr/>
        </p:nvSpPr>
        <p:spPr>
          <a:xfrm>
            <a:off x="1112668" y="465199"/>
            <a:ext cx="5434591"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04</a:t>
            </a:r>
            <a:r>
              <a:t> 海媒辅助编辑工具</a:t>
            </a:r>
          </a:p>
          <a:p>
            <a:pPr>
              <a:defRPr sz="3600">
                <a:ln w="22225">
                  <a:solidFill>
                    <a:schemeClr val="accent2">
                      <a:lumOff val="-8235"/>
                    </a:schemeClr>
                  </a:solidFill>
                </a:ln>
                <a:solidFill>
                  <a:schemeClr val="accent2">
                    <a:lumOff val="-8235"/>
                  </a:schemeClr>
                </a:solidFill>
              </a:defRPr>
            </a:pPr>
            <a:r>
              <a:t>		</a:t>
            </a:r>
            <a:r>
              <a:rPr sz="2800"/>
              <a:t>运维管理工具</a:t>
            </a:r>
          </a:p>
        </p:txBody>
      </p:sp>
      <p:sp>
        <p:nvSpPr>
          <p:cNvPr id="933" name="7 CuadroTexto"/>
          <p:cNvSpPr txBox="1"/>
          <p:nvPr/>
        </p:nvSpPr>
        <p:spPr>
          <a:xfrm>
            <a:off x="384939" y="3107420"/>
            <a:ext cx="6162320" cy="21170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为用户提供账户控制，管理社交媒体活动；</a:t>
            </a:r>
          </a:p>
          <a:p>
            <a:pPr marL="171450" indent="-17145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通过评论，直接与粉丝互动；</a:t>
            </a:r>
          </a:p>
          <a:p>
            <a:pPr marL="171450" indent="-17145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依据数据，分析用户行为，预测趋势</a:t>
            </a:r>
          </a:p>
          <a:p>
            <a:pPr marL="171450" indent="-17145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对移动端</a:t>
            </a:r>
            <a:r>
              <a:t>IOS</a:t>
            </a:r>
            <a:r>
              <a:t>和</a:t>
            </a:r>
            <a:r>
              <a:t>Android</a:t>
            </a:r>
            <a:r>
              <a:t>具有很好的支持</a:t>
            </a:r>
          </a:p>
        </p:txBody>
      </p:sp>
      <p:sp>
        <p:nvSpPr>
          <p:cNvPr id="934" name="Rectangle: Rounded Corners 18"/>
          <p:cNvSpPr/>
          <p:nvPr/>
        </p:nvSpPr>
        <p:spPr>
          <a:xfrm>
            <a:off x="788907" y="2050422"/>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935" name="TextBox 21"/>
          <p:cNvSpPr txBox="1"/>
          <p:nvPr/>
        </p:nvSpPr>
        <p:spPr>
          <a:xfrm>
            <a:off x="1513182" y="2103763"/>
            <a:ext cx="4001434"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04040"/>
                </a:solidFill>
              </a:defRPr>
            </a:lvl1pPr>
          </a:lstStyle>
          <a:p>
            <a:pPr/>
            <a:r>
              <a:t>HootSuite</a:t>
            </a:r>
          </a:p>
        </p:txBody>
      </p:sp>
      <p:sp>
        <p:nvSpPr>
          <p:cNvPr id="936" name="Freeform 144"/>
          <p:cNvSpPr/>
          <p:nvPr/>
        </p:nvSpPr>
        <p:spPr>
          <a:xfrm>
            <a:off x="934180" y="2203316"/>
            <a:ext cx="282966" cy="282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0" y="12839"/>
                </a:moveTo>
                <a:lnTo>
                  <a:pt x="1370" y="12839"/>
                </a:lnTo>
                <a:lnTo>
                  <a:pt x="1370" y="2705"/>
                </a:lnTo>
                <a:cubicBezTo>
                  <a:pt x="1370" y="1938"/>
                  <a:pt x="1975" y="1332"/>
                  <a:pt x="2700" y="1332"/>
                </a:cubicBezTo>
                <a:lnTo>
                  <a:pt x="18900" y="1332"/>
                </a:lnTo>
                <a:cubicBezTo>
                  <a:pt x="19625" y="1332"/>
                  <a:pt x="20270" y="1938"/>
                  <a:pt x="20270" y="2705"/>
                </a:cubicBezTo>
                <a:lnTo>
                  <a:pt x="20270" y="12839"/>
                </a:lnTo>
                <a:close/>
                <a:moveTo>
                  <a:pt x="20270" y="14858"/>
                </a:moveTo>
                <a:cubicBezTo>
                  <a:pt x="20270" y="15625"/>
                  <a:pt x="19625" y="16230"/>
                  <a:pt x="18900" y="16230"/>
                </a:cubicBezTo>
                <a:lnTo>
                  <a:pt x="2700" y="16230"/>
                </a:lnTo>
                <a:cubicBezTo>
                  <a:pt x="1975" y="16230"/>
                  <a:pt x="1370" y="15625"/>
                  <a:pt x="1370" y="14858"/>
                </a:cubicBezTo>
                <a:lnTo>
                  <a:pt x="1370" y="14212"/>
                </a:lnTo>
                <a:lnTo>
                  <a:pt x="20270" y="14212"/>
                </a:lnTo>
                <a:lnTo>
                  <a:pt x="20270" y="14858"/>
                </a:lnTo>
                <a:close/>
                <a:moveTo>
                  <a:pt x="8785" y="17563"/>
                </a:moveTo>
                <a:lnTo>
                  <a:pt x="12815" y="17563"/>
                </a:lnTo>
                <a:lnTo>
                  <a:pt x="12815" y="20268"/>
                </a:lnTo>
                <a:lnTo>
                  <a:pt x="8785" y="20268"/>
                </a:lnTo>
                <a:lnTo>
                  <a:pt x="8785" y="17563"/>
                </a:lnTo>
                <a:close/>
                <a:moveTo>
                  <a:pt x="19585" y="0"/>
                </a:moveTo>
                <a:lnTo>
                  <a:pt x="2055" y="0"/>
                </a:lnTo>
                <a:cubicBezTo>
                  <a:pt x="927" y="0"/>
                  <a:pt x="0" y="929"/>
                  <a:pt x="0" y="2019"/>
                </a:cubicBezTo>
                <a:lnTo>
                  <a:pt x="0" y="15544"/>
                </a:lnTo>
                <a:cubicBezTo>
                  <a:pt x="0" y="16674"/>
                  <a:pt x="927" y="17563"/>
                  <a:pt x="2055" y="17563"/>
                </a:cubicBezTo>
                <a:lnTo>
                  <a:pt x="7455" y="17563"/>
                </a:lnTo>
                <a:lnTo>
                  <a:pt x="7455" y="20268"/>
                </a:lnTo>
                <a:lnTo>
                  <a:pt x="6770" y="20268"/>
                </a:lnTo>
                <a:cubicBezTo>
                  <a:pt x="6367" y="20268"/>
                  <a:pt x="6085" y="20591"/>
                  <a:pt x="6085" y="20954"/>
                </a:cubicBezTo>
                <a:cubicBezTo>
                  <a:pt x="6085" y="21317"/>
                  <a:pt x="6367" y="21600"/>
                  <a:pt x="6770" y="21600"/>
                </a:cubicBezTo>
                <a:lnTo>
                  <a:pt x="14830" y="21600"/>
                </a:lnTo>
                <a:cubicBezTo>
                  <a:pt x="15233" y="21600"/>
                  <a:pt x="15515" y="21317"/>
                  <a:pt x="15515" y="20954"/>
                </a:cubicBezTo>
                <a:cubicBezTo>
                  <a:pt x="15515" y="20591"/>
                  <a:pt x="15233" y="20268"/>
                  <a:pt x="14830" y="20268"/>
                </a:cubicBezTo>
                <a:lnTo>
                  <a:pt x="14185" y="20268"/>
                </a:lnTo>
                <a:lnTo>
                  <a:pt x="14185" y="17563"/>
                </a:lnTo>
                <a:lnTo>
                  <a:pt x="19585" y="17563"/>
                </a:lnTo>
                <a:cubicBezTo>
                  <a:pt x="20673" y="17563"/>
                  <a:pt x="21600" y="16674"/>
                  <a:pt x="21600" y="15544"/>
                </a:cubicBezTo>
                <a:lnTo>
                  <a:pt x="21600" y="2019"/>
                </a:lnTo>
                <a:cubicBezTo>
                  <a:pt x="21600" y="929"/>
                  <a:pt x="20673" y="0"/>
                  <a:pt x="19585" y="0"/>
                </a:cubicBezTo>
                <a:close/>
              </a:path>
            </a:pathLst>
          </a:custGeom>
          <a:solidFill>
            <a:srgbClr val="FFFFFF"/>
          </a:solidFill>
          <a:ln w="12700">
            <a:miter lim="400000"/>
          </a:ln>
        </p:spPr>
        <p:txBody>
          <a:bodyPr lIns="45719" rIns="45719" anchor="ctr"/>
          <a:lstStyle/>
          <a:p>
            <a:pPr/>
          </a:p>
        </p:txBody>
      </p:sp>
      <p:pic>
        <p:nvPicPr>
          <p:cNvPr id="937" name="Picture Placeholder 2" descr="Picture Placeholder 2"/>
          <p:cNvPicPr>
            <a:picLocks noChangeAspect="1"/>
          </p:cNvPicPr>
          <p:nvPr>
            <p:ph type="pic" idx="13"/>
          </p:nvPr>
        </p:nvPicPr>
        <p:blipFill>
          <a:blip r:embed="rId3">
            <a:extLst/>
          </a:blip>
          <a:stretch>
            <a:fillRect/>
          </a:stretch>
        </p:blipFill>
        <p:spPr>
          <a:xfrm>
            <a:off x="13359142" y="1145807"/>
            <a:ext cx="2737574" cy="3108227"/>
          </a:xfrm>
          <a:prstGeom prst="rect">
            <a:avLst/>
          </a:prstGeom>
        </p:spPr>
      </p:pic>
      <p:pic>
        <p:nvPicPr>
          <p:cNvPr id="938" name="图片 32" descr="图片 32"/>
          <p:cNvPicPr>
            <a:picLocks noChangeAspect="1"/>
          </p:cNvPicPr>
          <p:nvPr/>
        </p:nvPicPr>
        <p:blipFill>
          <a:blip r:embed="rId4">
            <a:extLst/>
          </a:blip>
          <a:stretch>
            <a:fillRect/>
          </a:stretch>
        </p:blipFill>
        <p:spPr>
          <a:xfrm>
            <a:off x="6721208" y="-87588"/>
            <a:ext cx="5257801" cy="3136901"/>
          </a:xfrm>
          <a:prstGeom prst="rect">
            <a:avLst/>
          </a:prstGeom>
          <a:ln w="12700">
            <a:miter lim="400000"/>
          </a:ln>
        </p:spPr>
      </p:pic>
      <p:pic>
        <p:nvPicPr>
          <p:cNvPr id="939" name="图片 33" descr="图片 33"/>
          <p:cNvPicPr>
            <a:picLocks noChangeAspect="1"/>
          </p:cNvPicPr>
          <p:nvPr/>
        </p:nvPicPr>
        <p:blipFill>
          <a:blip r:embed="rId5">
            <a:extLst/>
          </a:blip>
          <a:stretch>
            <a:fillRect/>
          </a:stretch>
        </p:blipFill>
        <p:spPr>
          <a:xfrm>
            <a:off x="6733908" y="3521443"/>
            <a:ext cx="5257801" cy="2933701"/>
          </a:xfrm>
          <a:prstGeom prst="rect">
            <a:avLst/>
          </a:prstGeom>
          <a:ln w="12700">
            <a:miter lim="400000"/>
          </a:ln>
        </p:spPr>
      </p:pic>
      <p:pic>
        <p:nvPicPr>
          <p:cNvPr id="940" name="图片 34" descr="图片 34"/>
          <p:cNvPicPr>
            <a:picLocks noChangeAspect="1"/>
          </p:cNvPicPr>
          <p:nvPr/>
        </p:nvPicPr>
        <p:blipFill>
          <a:blip r:embed="rId6">
            <a:extLst/>
          </a:blip>
          <a:stretch>
            <a:fillRect/>
          </a:stretch>
        </p:blipFill>
        <p:spPr>
          <a:xfrm>
            <a:off x="13455116" y="3574820"/>
            <a:ext cx="5257801" cy="3136901"/>
          </a:xfrm>
          <a:prstGeom prst="rect">
            <a:avLst/>
          </a:prstGeom>
          <a:ln w="12700">
            <a:miter lim="400000"/>
          </a:ln>
        </p:spPr>
      </p:pic>
      <p:pic>
        <p:nvPicPr>
          <p:cNvPr id="941" name="图片 36" descr="图片 36"/>
          <p:cNvPicPr>
            <a:picLocks noChangeAspect="1"/>
          </p:cNvPicPr>
          <p:nvPr/>
        </p:nvPicPr>
        <p:blipFill>
          <a:blip r:embed="rId7">
            <a:extLst/>
          </a:blip>
          <a:stretch>
            <a:fillRect/>
          </a:stretch>
        </p:blipFill>
        <p:spPr>
          <a:xfrm>
            <a:off x="6690606" y="-42180"/>
            <a:ext cx="5270501" cy="3149601"/>
          </a:xfrm>
          <a:prstGeom prst="rect">
            <a:avLst/>
          </a:prstGeom>
          <a:ln w="12700">
            <a:miter lim="400000"/>
          </a:ln>
        </p:spPr>
      </p:pic>
      <p:pic>
        <p:nvPicPr>
          <p:cNvPr id="942" name="图片 35" descr="图片 35"/>
          <p:cNvPicPr>
            <a:picLocks noChangeAspect="1"/>
          </p:cNvPicPr>
          <p:nvPr/>
        </p:nvPicPr>
        <p:blipFill>
          <a:blip r:embed="rId8">
            <a:extLst/>
          </a:blip>
          <a:stretch>
            <a:fillRect/>
          </a:stretch>
        </p:blipFill>
        <p:spPr>
          <a:xfrm>
            <a:off x="6710220" y="3332384"/>
            <a:ext cx="5305176" cy="3311820"/>
          </a:xfrm>
          <a:prstGeom prst="rect">
            <a:avLst/>
          </a:prstGeom>
          <a:ln w="12700">
            <a:miter lim="400000"/>
          </a:ln>
        </p:spPr>
      </p:pic>
      <p:sp>
        <p:nvSpPr>
          <p:cNvPr id="943"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933"/>
                                        </p:tgtEl>
                                        <p:attrNameLst>
                                          <p:attrName>style.visibility</p:attrName>
                                        </p:attrNameLst>
                                      </p:cBhvr>
                                      <p:to>
                                        <p:strVal val="visible"/>
                                      </p:to>
                                    </p:set>
                                    <p:animEffect filter="wipe(left)" transition="in">
                                      <p:cBhvr>
                                        <p:cTn id="7" dur="500"/>
                                        <p:tgtEl>
                                          <p:spTgt spid="933"/>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934"/>
                                        </p:tgtEl>
                                        <p:attrNameLst>
                                          <p:attrName>style.visibility</p:attrName>
                                        </p:attrNameLst>
                                      </p:cBhvr>
                                      <p:to>
                                        <p:strVal val="visible"/>
                                      </p:to>
                                    </p:set>
                                    <p:animEffect filter="wipe(left)" transition="in">
                                      <p:cBhvr>
                                        <p:cTn id="11" dur="500"/>
                                        <p:tgtEl>
                                          <p:spTgt spid="934"/>
                                        </p:tgtEl>
                                      </p:cBhvr>
                                    </p:animEffect>
                                  </p:childTnLst>
                                </p:cTn>
                              </p:par>
                            </p:childTnLst>
                          </p:cTn>
                        </p:par>
                        <p:par>
                          <p:cTn id="12" fill="hold">
                            <p:stCondLst>
                              <p:cond delay="1000"/>
                            </p:stCondLst>
                            <p:childTnLst>
                              <p:par>
                                <p:cTn id="13" presetClass="entr" nodeType="afterEffect" presetSubtype="8" presetID="22" grpId="3" fill="hold">
                                  <p:stCondLst>
                                    <p:cond delay="0"/>
                                  </p:stCondLst>
                                  <p:iterate type="el" backwards="0">
                                    <p:tmAbs val="0"/>
                                  </p:iterate>
                                  <p:childTnLst>
                                    <p:set>
                                      <p:cBhvr>
                                        <p:cTn id="14" fill="hold"/>
                                        <p:tgtEl>
                                          <p:spTgt spid="935"/>
                                        </p:tgtEl>
                                        <p:attrNameLst>
                                          <p:attrName>style.visibility</p:attrName>
                                        </p:attrNameLst>
                                      </p:cBhvr>
                                      <p:to>
                                        <p:strVal val="visible"/>
                                      </p:to>
                                    </p:set>
                                    <p:animEffect filter="wipe(left)" transition="in">
                                      <p:cBhvr>
                                        <p:cTn id="15" dur="500"/>
                                        <p:tgtEl>
                                          <p:spTgt spid="935"/>
                                        </p:tgtEl>
                                      </p:cBhvr>
                                    </p:animEffect>
                                  </p:childTnLst>
                                </p:cTn>
                              </p:par>
                            </p:childTnLst>
                          </p:cTn>
                        </p:par>
                        <p:par>
                          <p:cTn id="16" fill="hold">
                            <p:stCondLst>
                              <p:cond delay="1500"/>
                            </p:stCondLst>
                            <p:childTnLst>
                              <p:par>
                                <p:cTn id="17" presetClass="entr" nodeType="afterEffect" presetSubtype="8" presetID="22" grpId="4" fill="hold">
                                  <p:stCondLst>
                                    <p:cond delay="0"/>
                                  </p:stCondLst>
                                  <p:iterate type="el" backwards="0">
                                    <p:tmAbs val="0"/>
                                  </p:iterate>
                                  <p:childTnLst>
                                    <p:set>
                                      <p:cBhvr>
                                        <p:cTn id="18" fill="hold"/>
                                        <p:tgtEl>
                                          <p:spTgt spid="936"/>
                                        </p:tgtEl>
                                        <p:attrNameLst>
                                          <p:attrName>style.visibility</p:attrName>
                                        </p:attrNameLst>
                                      </p:cBhvr>
                                      <p:to>
                                        <p:strVal val="visible"/>
                                      </p:to>
                                    </p:set>
                                    <p:animEffect filter="wipe(left)" transition="in">
                                      <p:cBhvr>
                                        <p:cTn id="19" dur="500"/>
                                        <p:tgtEl>
                                          <p:spTgt spid="936"/>
                                        </p:tgtEl>
                                      </p:cBhvr>
                                    </p:animEffect>
                                  </p:childTnLst>
                                </p:cTn>
                              </p:par>
                            </p:childTnLst>
                          </p:cTn>
                        </p:par>
                        <p:par>
                          <p:cTn id="20" fill="hold">
                            <p:stCondLst>
                              <p:cond delay="2000"/>
                            </p:stCondLst>
                            <p:childTnLst>
                              <p:par>
                                <p:cTn id="21" presetClass="entr" nodeType="afterEffect" presetSubtype="8" presetID="22" grpId="5" fill="hold">
                                  <p:stCondLst>
                                    <p:cond delay="0"/>
                                  </p:stCondLst>
                                  <p:iterate type="el" backwards="0">
                                    <p:tmAbs val="0"/>
                                  </p:iterate>
                                  <p:childTnLst>
                                    <p:set>
                                      <p:cBhvr>
                                        <p:cTn id="22" fill="hold"/>
                                        <p:tgtEl>
                                          <p:spTgt spid="932"/>
                                        </p:tgtEl>
                                        <p:attrNameLst>
                                          <p:attrName>style.visibility</p:attrName>
                                        </p:attrNameLst>
                                      </p:cBhvr>
                                      <p:to>
                                        <p:strVal val="visible"/>
                                      </p:to>
                                    </p:set>
                                    <p:animEffect filter="wipe(left)" transition="in">
                                      <p:cBhvr>
                                        <p:cTn id="23" dur="500"/>
                                        <p:tgtEl>
                                          <p:spTgt spid="932"/>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ID="9" grpId="6" fill="hold">
                                  <p:stCondLst>
                                    <p:cond delay="0"/>
                                  </p:stCondLst>
                                  <p:iterate type="el" backwards="0">
                                    <p:tmAbs val="0"/>
                                  </p:iterate>
                                  <p:childTnLst>
                                    <p:set>
                                      <p:cBhvr>
                                        <p:cTn id="27" fill="hold"/>
                                        <p:tgtEl>
                                          <p:spTgt spid="939"/>
                                        </p:tgtEl>
                                        <p:attrNameLst>
                                          <p:attrName>style.visibility</p:attrName>
                                        </p:attrNameLst>
                                      </p:cBhvr>
                                      <p:to>
                                        <p:strVal val="visible"/>
                                      </p:to>
                                    </p:set>
                                    <p:animEffect filter="dissolve" transition="in">
                                      <p:cBhvr>
                                        <p:cTn id="28" dur="500"/>
                                        <p:tgtEl>
                                          <p:spTgt spid="939"/>
                                        </p:tgtEl>
                                      </p:cBhvr>
                                    </p:animEffect>
                                  </p:childTnLst>
                                </p:cTn>
                              </p:par>
                            </p:childTnLst>
                          </p:cTn>
                        </p:par>
                        <p:par>
                          <p:cTn id="29" fill="hold">
                            <p:stCondLst>
                              <p:cond delay="500"/>
                            </p:stCondLst>
                            <p:childTnLst>
                              <p:par>
                                <p:cTn id="30" presetClass="entr" nodeType="afterEffect" presetID="9" grpId="7" fill="hold">
                                  <p:stCondLst>
                                    <p:cond delay="0"/>
                                  </p:stCondLst>
                                  <p:iterate type="el" backwards="0">
                                    <p:tmAbs val="0"/>
                                  </p:iterate>
                                  <p:childTnLst>
                                    <p:set>
                                      <p:cBhvr>
                                        <p:cTn id="31" fill="hold"/>
                                        <p:tgtEl>
                                          <p:spTgt spid="938"/>
                                        </p:tgtEl>
                                        <p:attrNameLst>
                                          <p:attrName>style.visibility</p:attrName>
                                        </p:attrNameLst>
                                      </p:cBhvr>
                                      <p:to>
                                        <p:strVal val="visible"/>
                                      </p:to>
                                    </p:set>
                                    <p:animEffect filter="dissolve" transition="in">
                                      <p:cBhvr>
                                        <p:cTn id="32" dur="500"/>
                                        <p:tgtEl>
                                          <p:spTgt spid="938"/>
                                        </p:tgtEl>
                                      </p:cBhvr>
                                    </p:animEffect>
                                  </p:childTnLst>
                                </p:cTn>
                              </p:par>
                            </p:childTnLst>
                          </p:cTn>
                        </p:par>
                      </p:childTnLst>
                    </p:cTn>
                  </p:par>
                  <p:par>
                    <p:cTn id="33" fill="hold">
                      <p:stCondLst>
                        <p:cond delay="indefinite"/>
                      </p:stCondLst>
                      <p:childTnLst>
                        <p:par>
                          <p:cTn id="34" fill="hold">
                            <p:stCondLst>
                              <p:cond delay="0"/>
                            </p:stCondLst>
                            <p:childTnLst>
                              <p:par>
                                <p:cTn id="35" presetClass="exit" nodeType="clickEffect" presetID="9" grpId="8" fill="hold">
                                  <p:stCondLst>
                                    <p:cond delay="0"/>
                                  </p:stCondLst>
                                  <p:iterate type="el" backwards="0">
                                    <p:tmAbs val="0"/>
                                  </p:iterate>
                                  <p:childTnLst>
                                    <p:animEffect filter="dissolve" transition="out">
                                      <p:cBhvr>
                                        <p:cTn id="36" dur="500" fill="hold"/>
                                        <p:tgtEl>
                                          <p:spTgt spid="938"/>
                                        </p:tgtEl>
                                      </p:cBhvr>
                                    </p:animEffect>
                                    <p:set>
                                      <p:cBhvr>
                                        <p:cTn id="37" fill="hold">
                                          <p:stCondLst>
                                            <p:cond delay="499"/>
                                          </p:stCondLst>
                                        </p:cTn>
                                        <p:tgtEl>
                                          <p:spTgt spid="938"/>
                                        </p:tgtEl>
                                        <p:attrNameLst>
                                          <p:attrName>style.visibility</p:attrName>
                                        </p:attrNameLst>
                                      </p:cBhvr>
                                      <p:to>
                                        <p:strVal val="hidden"/>
                                      </p:to>
                                    </p:set>
                                  </p:childTnLst>
                                </p:cTn>
                              </p:par>
                            </p:childTnLst>
                          </p:cTn>
                        </p:par>
                        <p:par>
                          <p:cTn id="38" fill="hold">
                            <p:stCondLst>
                              <p:cond delay="500"/>
                            </p:stCondLst>
                            <p:childTnLst>
                              <p:par>
                                <p:cTn id="39" presetClass="exit" nodeType="afterEffect" presetID="9" grpId="9" fill="hold">
                                  <p:stCondLst>
                                    <p:cond delay="0"/>
                                  </p:stCondLst>
                                  <p:iterate type="el" backwards="0">
                                    <p:tmAbs val="0"/>
                                  </p:iterate>
                                  <p:childTnLst>
                                    <p:animEffect filter="dissolve" transition="out">
                                      <p:cBhvr>
                                        <p:cTn id="40" dur="500" fill="hold"/>
                                        <p:tgtEl>
                                          <p:spTgt spid="939"/>
                                        </p:tgtEl>
                                      </p:cBhvr>
                                    </p:animEffect>
                                    <p:set>
                                      <p:cBhvr>
                                        <p:cTn id="41" fill="hold">
                                          <p:stCondLst>
                                            <p:cond delay="499"/>
                                          </p:stCondLst>
                                        </p:cTn>
                                        <p:tgtEl>
                                          <p:spTgt spid="93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ID="9" grpId="10" fill="hold">
                                  <p:stCondLst>
                                    <p:cond delay="0"/>
                                  </p:stCondLst>
                                  <p:iterate type="el" backwards="0">
                                    <p:tmAbs val="0"/>
                                  </p:iterate>
                                  <p:childTnLst>
                                    <p:set>
                                      <p:cBhvr>
                                        <p:cTn id="45" fill="hold"/>
                                        <p:tgtEl>
                                          <p:spTgt spid="941"/>
                                        </p:tgtEl>
                                        <p:attrNameLst>
                                          <p:attrName>style.visibility</p:attrName>
                                        </p:attrNameLst>
                                      </p:cBhvr>
                                      <p:to>
                                        <p:strVal val="visible"/>
                                      </p:to>
                                    </p:set>
                                    <p:animEffect filter="dissolve" transition="in">
                                      <p:cBhvr>
                                        <p:cTn id="46" dur="500"/>
                                        <p:tgtEl>
                                          <p:spTgt spid="941"/>
                                        </p:tgtEl>
                                      </p:cBhvr>
                                    </p:animEffect>
                                  </p:childTnLst>
                                </p:cTn>
                              </p:par>
                            </p:childTnLst>
                          </p:cTn>
                        </p:par>
                        <p:par>
                          <p:cTn id="47" fill="hold">
                            <p:stCondLst>
                              <p:cond delay="500"/>
                            </p:stCondLst>
                            <p:childTnLst>
                              <p:par>
                                <p:cTn id="48" presetClass="entr" nodeType="afterEffect" presetID="9" grpId="11" fill="hold">
                                  <p:stCondLst>
                                    <p:cond delay="0"/>
                                  </p:stCondLst>
                                  <p:iterate type="el" backwards="0">
                                    <p:tmAbs val="0"/>
                                  </p:iterate>
                                  <p:childTnLst>
                                    <p:set>
                                      <p:cBhvr>
                                        <p:cTn id="49" fill="hold"/>
                                        <p:tgtEl>
                                          <p:spTgt spid="942"/>
                                        </p:tgtEl>
                                        <p:attrNameLst>
                                          <p:attrName>style.visibility</p:attrName>
                                        </p:attrNameLst>
                                      </p:cBhvr>
                                      <p:to>
                                        <p:strVal val="visible"/>
                                      </p:to>
                                    </p:set>
                                    <p:animEffect filter="dissolve" transition="in">
                                      <p:cBhvr>
                                        <p:cTn id="50" dur="500"/>
                                        <p:tgtEl>
                                          <p:spTgt spid="942"/>
                                        </p:tgtEl>
                                      </p:cBhvr>
                                    </p:animEffect>
                                  </p:childTnLst>
                                </p:cTn>
                              </p:par>
                            </p:childTnLst>
                          </p:cTn>
                        </p:par>
                      </p:childTnLst>
                    </p:cTn>
                  </p:par>
                  <p:par>
                    <p:cTn id="51" fill="hold">
                      <p:stCondLst>
                        <p:cond delay="indefinite"/>
                      </p:stCondLst>
                      <p:childTnLst>
                        <p:par>
                          <p:cTn id="52" fill="hold">
                            <p:stCondLst>
                              <p:cond delay="0"/>
                            </p:stCondLst>
                            <p:childTnLst>
                              <p:par>
                                <p:cTn id="53" presetClass="exit" nodeType="clickEffect" presetID="9" grpId="12" fill="hold">
                                  <p:stCondLst>
                                    <p:cond delay="0"/>
                                  </p:stCondLst>
                                  <p:iterate type="el" backwards="0">
                                    <p:tmAbs val="0"/>
                                  </p:iterate>
                                  <p:childTnLst>
                                    <p:animEffect filter="dissolve" transition="out">
                                      <p:cBhvr>
                                        <p:cTn id="54" dur="500" fill="hold"/>
                                        <p:tgtEl>
                                          <p:spTgt spid="941"/>
                                        </p:tgtEl>
                                      </p:cBhvr>
                                    </p:animEffect>
                                    <p:set>
                                      <p:cBhvr>
                                        <p:cTn id="55" fill="hold">
                                          <p:stCondLst>
                                            <p:cond delay="499"/>
                                          </p:stCondLst>
                                        </p:cTn>
                                        <p:tgtEl>
                                          <p:spTgt spid="941"/>
                                        </p:tgtEl>
                                        <p:attrNameLst>
                                          <p:attrName>style.visibility</p:attrName>
                                        </p:attrNameLst>
                                      </p:cBhvr>
                                      <p:to>
                                        <p:strVal val="hidden"/>
                                      </p:to>
                                    </p:set>
                                  </p:childTnLst>
                                </p:cTn>
                              </p:par>
                            </p:childTnLst>
                          </p:cTn>
                        </p:par>
                        <p:par>
                          <p:cTn id="56" fill="hold">
                            <p:stCondLst>
                              <p:cond delay="500"/>
                            </p:stCondLst>
                            <p:childTnLst>
                              <p:par>
                                <p:cTn id="57" presetClass="exit" nodeType="afterEffect" presetID="9" grpId="13" fill="hold">
                                  <p:stCondLst>
                                    <p:cond delay="0"/>
                                  </p:stCondLst>
                                  <p:iterate type="el" backwards="0">
                                    <p:tmAbs val="0"/>
                                  </p:iterate>
                                  <p:childTnLst>
                                    <p:animEffect filter="dissolve" transition="out">
                                      <p:cBhvr>
                                        <p:cTn id="58" dur="500" fill="hold"/>
                                        <p:tgtEl>
                                          <p:spTgt spid="942"/>
                                        </p:tgtEl>
                                      </p:cBhvr>
                                    </p:animEffect>
                                    <p:set>
                                      <p:cBhvr>
                                        <p:cTn id="59" fill="hold">
                                          <p:stCondLst>
                                            <p:cond delay="499"/>
                                          </p:stCondLst>
                                        </p:cTn>
                                        <p:tgtEl>
                                          <p:spTgt spid="942"/>
                                        </p:tgtEl>
                                        <p:attrNameLst>
                                          <p:attrName>style.visibility</p:attrName>
                                        </p:attrNameLst>
                                      </p:cBhvr>
                                      <p:to>
                                        <p:strVal val="hidden"/>
                                      </p:to>
                                    </p:set>
                                  </p:childTnLst>
                                </p:cTn>
                              </p:par>
                            </p:childTnLst>
                          </p:cTn>
                        </p:par>
                        <p:par>
                          <p:cTn id="60" fill="hold">
                            <p:stCondLst>
                              <p:cond delay="1000"/>
                            </p:stCondLst>
                            <p:childTnLst>
                              <p:par>
                                <p:cTn id="61" presetClass="entr" nodeType="afterEffect" presetSubtype="4" presetID="2" grpId="14" fill="hold">
                                  <p:stCondLst>
                                    <p:cond delay="0"/>
                                  </p:stCondLst>
                                  <p:iterate type="el" backwards="0">
                                    <p:tmAbs val="0"/>
                                  </p:iterate>
                                  <p:childTnLst>
                                    <p:set>
                                      <p:cBhvr>
                                        <p:cTn id="62" fill="hold"/>
                                        <p:tgtEl>
                                          <p:spTgt spid="943"/>
                                        </p:tgtEl>
                                        <p:attrNameLst>
                                          <p:attrName>style.visibility</p:attrName>
                                        </p:attrNameLst>
                                      </p:cBhvr>
                                      <p:to>
                                        <p:strVal val="visible"/>
                                      </p:to>
                                    </p:set>
                                    <p:anim calcmode="lin" valueType="num">
                                      <p:cBhvr>
                                        <p:cTn id="63" dur="500" fill="hold"/>
                                        <p:tgtEl>
                                          <p:spTgt spid="943"/>
                                        </p:tgtEl>
                                        <p:attrNameLst>
                                          <p:attrName>ppt_x</p:attrName>
                                        </p:attrNameLst>
                                      </p:cBhvr>
                                      <p:tavLst>
                                        <p:tav tm="0">
                                          <p:val>
                                            <p:strVal val="#ppt_x"/>
                                          </p:val>
                                        </p:tav>
                                        <p:tav tm="100000">
                                          <p:val>
                                            <p:strVal val="#ppt_x"/>
                                          </p:val>
                                        </p:tav>
                                      </p:tavLst>
                                    </p:anim>
                                    <p:anim calcmode="lin" valueType="num">
                                      <p:cBhvr>
                                        <p:cTn id="64" dur="500" fill="hold"/>
                                        <p:tgtEl>
                                          <p:spTgt spid="9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42" grpId="13"/>
      <p:bldP build="whole" bldLvl="1" animBg="1" rev="0" advAuto="0" spid="941" grpId="10"/>
      <p:bldP build="whole" bldLvl="1" animBg="1" rev="0" advAuto="0" spid="941" grpId="12"/>
      <p:bldP build="whole" bldLvl="1" animBg="1" rev="0" advAuto="0" spid="935" grpId="3"/>
      <p:bldP build="whole" bldLvl="1" animBg="1" rev="0" advAuto="0" spid="936" grpId="4"/>
      <p:bldP build="whole" bldLvl="1" animBg="1" rev="0" advAuto="0" spid="943" grpId="14"/>
      <p:bldP build="whole" bldLvl="1" animBg="1" rev="0" advAuto="0" spid="933" grpId="1"/>
      <p:bldP build="whole" bldLvl="1" animBg="1" rev="0" advAuto="0" spid="932" grpId="5"/>
      <p:bldP build="whole" bldLvl="1" animBg="1" rev="0" advAuto="0" spid="938" grpId="8"/>
      <p:bldP build="whole" bldLvl="1" animBg="1" rev="0" advAuto="0" spid="939" grpId="6"/>
      <p:bldP build="whole" bldLvl="1" animBg="1" rev="0" advAuto="0" spid="938" grpId="7"/>
      <p:bldP build="whole" bldLvl="1" animBg="1" rev="0" advAuto="0" spid="934" grpId="2"/>
      <p:bldP build="whole" bldLvl="1" animBg="1" rev="0" advAuto="0" spid="939" grpId="9"/>
      <p:bldP build="whole" bldLvl="1" animBg="1" rev="0" advAuto="0" spid="942" grpId="1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951" name="组 25"/>
          <p:cNvGrpSpPr/>
          <p:nvPr/>
        </p:nvGrpSpPr>
        <p:grpSpPr>
          <a:xfrm>
            <a:off x="0" y="3877331"/>
            <a:ext cx="12192001" cy="176911"/>
            <a:chOff x="0" y="0"/>
            <a:chExt cx="12192000" cy="176910"/>
          </a:xfrm>
        </p:grpSpPr>
        <p:sp>
          <p:nvSpPr>
            <p:cNvPr id="947" name="Straight Connector 3"/>
            <p:cNvSpPr/>
            <p:nvPr/>
          </p:nvSpPr>
          <p:spPr>
            <a:xfrm flipV="1">
              <a:off x="-1" y="58137"/>
              <a:ext cx="12192002" cy="29062"/>
            </a:xfrm>
            <a:prstGeom prst="line">
              <a:avLst/>
            </a:prstGeom>
            <a:noFill/>
            <a:ln w="15875" cap="flat">
              <a:solidFill>
                <a:srgbClr val="D9D9D9"/>
              </a:solidFill>
              <a:prstDash val="lgDash"/>
              <a:miter lim="800000"/>
            </a:ln>
            <a:effectLst/>
          </p:spPr>
          <p:txBody>
            <a:bodyPr wrap="square" lIns="45719" tIns="45719" rIns="45719" bIns="45719" numCol="1" anchor="t">
              <a:noAutofit/>
            </a:bodyPr>
            <a:lstStyle/>
            <a:p>
              <a:pPr/>
            </a:p>
          </p:txBody>
        </p:sp>
        <p:sp>
          <p:nvSpPr>
            <p:cNvPr id="948" name="Oval 4"/>
            <p:cNvSpPr/>
            <p:nvPr/>
          </p:nvSpPr>
          <p:spPr>
            <a:xfrm>
              <a:off x="2394981" y="-1"/>
              <a:ext cx="206427" cy="174395"/>
            </a:xfrm>
            <a:prstGeom prst="ellipse">
              <a:avLst/>
            </a:prstGeom>
            <a:solidFill>
              <a:srgbClr val="B05D15"/>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49" name="Oval 5"/>
            <p:cNvSpPr/>
            <p:nvPr/>
          </p:nvSpPr>
          <p:spPr>
            <a:xfrm>
              <a:off x="5874737" y="1918"/>
              <a:ext cx="206427" cy="174395"/>
            </a:xfrm>
            <a:prstGeom prst="ellipse">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50" name="Oval 6"/>
            <p:cNvSpPr/>
            <p:nvPr/>
          </p:nvSpPr>
          <p:spPr>
            <a:xfrm>
              <a:off x="9344838" y="2516"/>
              <a:ext cx="206427" cy="174395"/>
            </a:xfrm>
            <a:prstGeom prst="ellipse">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sp>
        <p:nvSpPr>
          <p:cNvPr id="952" name="TextBox 13"/>
          <p:cNvSpPr txBox="1"/>
          <p:nvPr/>
        </p:nvSpPr>
        <p:spPr>
          <a:xfrm>
            <a:off x="1468581" y="4113989"/>
            <a:ext cx="2595343"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chemeClr val="accent1"/>
                </a:solidFill>
                <a:effectLst>
                  <a:outerShdw sx="100000" sy="100000" kx="0" ky="0" algn="b" rotWithShape="0" blurRad="38100" dist="25400" dir="5400000">
                    <a:srgbClr val="6E747A">
                      <a:alpha val="43000"/>
                    </a:srgbClr>
                  </a:outerShdw>
                </a:effectLst>
              </a:defRPr>
            </a:lvl1pPr>
          </a:lstStyle>
          <a:p>
            <a:pPr/>
            <a:r>
              <a:t>贴文流管理</a:t>
            </a:r>
          </a:p>
        </p:txBody>
      </p:sp>
      <p:sp>
        <p:nvSpPr>
          <p:cNvPr id="953" name="7 CuadroTexto"/>
          <p:cNvSpPr txBox="1"/>
          <p:nvPr/>
        </p:nvSpPr>
        <p:spPr>
          <a:xfrm>
            <a:off x="173100" y="4665321"/>
            <a:ext cx="4143842" cy="21170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可单独创建一个独立流，针对流进行特定操作；</a:t>
            </a:r>
          </a:p>
          <a:p>
            <a:pPr marL="285750" indent="-28575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对帖文的评论进行反馈</a:t>
            </a:r>
          </a:p>
          <a:p>
            <a:pPr marL="285750" indent="-28575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发帖计划制定并安排</a:t>
            </a:r>
          </a:p>
        </p:txBody>
      </p:sp>
      <p:sp>
        <p:nvSpPr>
          <p:cNvPr id="954" name="TextBox 15"/>
          <p:cNvSpPr txBox="1"/>
          <p:nvPr/>
        </p:nvSpPr>
        <p:spPr>
          <a:xfrm>
            <a:off x="4915003" y="3208838"/>
            <a:ext cx="2412597"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chemeClr val="accent1"/>
                </a:solidFill>
                <a:effectLst>
                  <a:outerShdw sx="100000" sy="100000" kx="0" ky="0" algn="b" rotWithShape="0" blurRad="38100" dist="25400" dir="5400000">
                    <a:srgbClr val="6E747A">
                      <a:alpha val="43000"/>
                    </a:srgbClr>
                  </a:outerShdw>
                </a:effectLst>
              </a:defRPr>
            </a:lvl1pPr>
          </a:lstStyle>
          <a:p>
            <a:pPr/>
            <a:r>
              <a:t>贴文时间日历</a:t>
            </a:r>
          </a:p>
        </p:txBody>
      </p:sp>
      <p:sp>
        <p:nvSpPr>
          <p:cNvPr id="955" name="7 CuadroTexto"/>
          <p:cNvSpPr txBox="1"/>
          <p:nvPr/>
        </p:nvSpPr>
        <p:spPr>
          <a:xfrm>
            <a:off x="4717172" y="1689936"/>
            <a:ext cx="2808258" cy="13436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20000"/>
              </a:lnSpc>
              <a:buSzPct val="100000"/>
              <a:buFont typeface="Arial"/>
              <a:buChar char="•"/>
              <a:defRPr sz="2400">
                <a:effectLst>
                  <a:outerShdw sx="100000" sy="100000" kx="0" ky="0" algn="b" rotWithShape="0" blurRad="38100" dist="19050" dir="2700000">
                    <a:srgbClr val="000000">
                      <a:alpha val="40000"/>
                    </a:srgbClr>
                  </a:outerShdw>
                </a:effectLst>
              </a:defRPr>
            </a:pPr>
            <a:r>
              <a:t>设定帖文发布时间</a:t>
            </a:r>
          </a:p>
          <a:p>
            <a:pPr marL="171450" indent="-171450">
              <a:lnSpc>
                <a:spcPct val="120000"/>
              </a:lnSpc>
              <a:buSzPct val="100000"/>
              <a:buFont typeface="Arial"/>
              <a:buChar char="•"/>
              <a:defRPr sz="2400">
                <a:effectLst>
                  <a:outerShdw sx="100000" sy="100000" kx="0" ky="0" algn="b" rotWithShape="0" blurRad="38100" dist="19050" dir="2700000">
                    <a:srgbClr val="000000">
                      <a:alpha val="40000"/>
                    </a:srgbClr>
                  </a:outerShdw>
                </a:effectLst>
              </a:defRPr>
            </a:pPr>
            <a:r>
              <a:t>日历界面查看发帖计划</a:t>
            </a:r>
          </a:p>
        </p:txBody>
      </p:sp>
      <p:sp>
        <p:nvSpPr>
          <p:cNvPr id="956" name="TextBox 19"/>
          <p:cNvSpPr txBox="1"/>
          <p:nvPr/>
        </p:nvSpPr>
        <p:spPr>
          <a:xfrm>
            <a:off x="8385394" y="3223010"/>
            <a:ext cx="2790606"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solidFill>
                  <a:schemeClr val="accent1"/>
                </a:solidFill>
                <a:effectLst>
                  <a:outerShdw sx="100000" sy="100000" kx="0" ky="0" algn="b" rotWithShape="0" blurRad="38100" dist="25400" dir="5400000">
                    <a:srgbClr val="6E747A">
                      <a:alpha val="43000"/>
                    </a:srgbClr>
                  </a:outerShdw>
                </a:effectLst>
              </a:defRPr>
            </a:pPr>
            <a:r>
              <a:t>移动</a:t>
            </a:r>
            <a:r>
              <a:t>APP</a:t>
            </a:r>
            <a:r>
              <a:t>的支持</a:t>
            </a:r>
          </a:p>
        </p:txBody>
      </p:sp>
      <p:sp>
        <p:nvSpPr>
          <p:cNvPr id="957" name="7 CuadroTexto"/>
          <p:cNvSpPr txBox="1"/>
          <p:nvPr/>
        </p:nvSpPr>
        <p:spPr>
          <a:xfrm>
            <a:off x="7765704" y="1860507"/>
            <a:ext cx="4445892" cy="1012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查看已发布，待发布各类帖文</a:t>
            </a:r>
          </a:p>
          <a:p>
            <a:pPr marL="285750" indent="-285750">
              <a:lnSpc>
                <a:spcPct val="150000"/>
              </a:lnSpc>
              <a:buSzPct val="100000"/>
              <a:buFont typeface="Arial"/>
              <a:buChar char="•"/>
              <a:defRPr sz="2400">
                <a:effectLst>
                  <a:outerShdw sx="100000" sy="100000" kx="0" ky="0" algn="b" rotWithShape="0" blurRad="38100" dist="19050" dir="2700000">
                    <a:srgbClr val="000000">
                      <a:alpha val="40000"/>
                    </a:srgbClr>
                  </a:outerShdw>
                </a:effectLst>
              </a:defRPr>
            </a:pPr>
            <a:r>
              <a:t>贴文转发至其他社交平台</a:t>
            </a:r>
          </a:p>
        </p:txBody>
      </p:sp>
      <p:sp>
        <p:nvSpPr>
          <p:cNvPr id="958" name="TextBox 1"/>
          <p:cNvSpPr txBox="1"/>
          <p:nvPr/>
        </p:nvSpPr>
        <p:spPr>
          <a:xfrm>
            <a:off x="2034273" y="128191"/>
            <a:ext cx="8562097" cy="118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04</a:t>
            </a:r>
            <a:r>
              <a:t> 海媒辅助编辑工具 </a:t>
            </a:r>
          </a:p>
          <a:p>
            <a:pPr>
              <a:defRPr sz="3600">
                <a:ln w="22225">
                  <a:solidFill>
                    <a:schemeClr val="accent2">
                      <a:lumOff val="-8235"/>
                    </a:schemeClr>
                  </a:solidFill>
                </a:ln>
                <a:solidFill>
                  <a:schemeClr val="accent2">
                    <a:lumOff val="-8235"/>
                  </a:schemeClr>
                </a:solidFill>
              </a:defRPr>
            </a:pPr>
            <a:r>
              <a:t>				</a:t>
            </a:r>
            <a:r>
              <a:rPr sz="2800"/>
              <a:t>运维管理工具</a:t>
            </a:r>
            <a:r>
              <a:rPr sz="2800"/>
              <a:t>HootSuite</a:t>
            </a:r>
          </a:p>
        </p:txBody>
      </p:sp>
      <p:sp>
        <p:nvSpPr>
          <p:cNvPr id="959"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grpSp>
        <p:nvGrpSpPr>
          <p:cNvPr id="962" name="图片占位符 2"/>
          <p:cNvGrpSpPr/>
          <p:nvPr/>
        </p:nvGrpSpPr>
        <p:grpSpPr>
          <a:xfrm>
            <a:off x="471055" y="1019920"/>
            <a:ext cx="3845888" cy="2643184"/>
            <a:chOff x="0" y="0"/>
            <a:chExt cx="3845886" cy="2643183"/>
          </a:xfrm>
        </p:grpSpPr>
        <p:sp>
          <p:nvSpPr>
            <p:cNvPr id="960" name="矩形"/>
            <p:cNvSpPr/>
            <p:nvPr/>
          </p:nvSpPr>
          <p:spPr>
            <a:xfrm>
              <a:off x="0" y="0"/>
              <a:ext cx="3845887" cy="2643184"/>
            </a:xfrm>
            <a:prstGeom prst="rect">
              <a:avLst/>
            </a:prstGeom>
            <a:solidFill>
              <a:srgbClr val="EDEDED"/>
            </a:solidFill>
            <a:ln w="12700" cap="flat">
              <a:noFill/>
              <a:miter lim="400000"/>
            </a:ln>
            <a:effectLst/>
          </p:spPr>
          <p:txBody>
            <a:bodyPr wrap="square" lIns="45719" tIns="45719" rIns="45719" bIns="45719" numCol="1" anchor="ctr">
              <a:noAutofit/>
            </a:bodyPr>
            <a:lstStyle/>
            <a:p>
              <a:pPr/>
            </a:p>
          </p:txBody>
        </p:sp>
        <p:pic>
          <p:nvPicPr>
            <p:cNvPr id="961" name="image52.png" descr="image52.png"/>
            <p:cNvPicPr>
              <a:picLocks noChangeAspect="1"/>
            </p:cNvPicPr>
            <p:nvPr/>
          </p:nvPicPr>
          <p:blipFill>
            <a:blip r:embed="rId3">
              <a:extLst/>
            </a:blip>
            <a:srcRect l="1689" t="0" r="1689" b="0"/>
            <a:stretch>
              <a:fillRect/>
            </a:stretch>
          </p:blipFill>
          <p:spPr>
            <a:xfrm>
              <a:off x="0" y="0"/>
              <a:ext cx="3845887" cy="2643184"/>
            </a:xfrm>
            <a:prstGeom prst="rect">
              <a:avLst/>
            </a:prstGeom>
            <a:ln w="88900" cap="sq">
              <a:solidFill>
                <a:srgbClr val="FFFFFF"/>
              </a:solidFill>
              <a:prstDash val="solid"/>
              <a:miter lim="800000"/>
            </a:ln>
            <a:effectLst>
              <a:outerShdw sx="100000" sy="100000" kx="0" ky="0" algn="b" rotWithShape="0" blurRad="50800" dist="18000" dir="5400000">
                <a:srgbClr val="000000">
                  <a:alpha val="40000"/>
                </a:srgbClr>
              </a:outerShdw>
            </a:effectLst>
          </p:spPr>
        </p:pic>
      </p:grpSp>
      <p:pic>
        <p:nvPicPr>
          <p:cNvPr id="963" name="图片 24" descr="图片 24"/>
          <p:cNvPicPr>
            <a:picLocks noChangeAspect="1"/>
          </p:cNvPicPr>
          <p:nvPr/>
        </p:nvPicPr>
        <p:blipFill>
          <a:blip r:embed="rId4">
            <a:extLst/>
          </a:blip>
          <a:stretch>
            <a:fillRect/>
          </a:stretch>
        </p:blipFill>
        <p:spPr>
          <a:xfrm>
            <a:off x="4660894" y="4146070"/>
            <a:ext cx="3364479" cy="2711930"/>
          </a:xfrm>
          <a:prstGeom prst="rect">
            <a:avLst/>
          </a:prstGeom>
          <a:ln w="12700">
            <a:miter lim="400000"/>
          </a:ln>
        </p:spPr>
      </p:pic>
      <p:pic>
        <p:nvPicPr>
          <p:cNvPr id="964" name="图片 35" descr="图片 35"/>
          <p:cNvPicPr>
            <a:picLocks noChangeAspect="1"/>
          </p:cNvPicPr>
          <p:nvPr/>
        </p:nvPicPr>
        <p:blipFill>
          <a:blip r:embed="rId5">
            <a:extLst/>
          </a:blip>
          <a:stretch>
            <a:fillRect/>
          </a:stretch>
        </p:blipFill>
        <p:spPr>
          <a:xfrm>
            <a:off x="8363766" y="4153767"/>
            <a:ext cx="3539963" cy="261872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958"/>
                                        </p:tgtEl>
                                        <p:attrNameLst>
                                          <p:attrName>style.visibility</p:attrName>
                                        </p:attrNameLst>
                                      </p:cBhvr>
                                      <p:to>
                                        <p:strVal val="visible"/>
                                      </p:to>
                                    </p:set>
                                    <p:animEffect filter="wipe(left)" transition="in">
                                      <p:cBhvr>
                                        <p:cTn id="7" dur="500"/>
                                        <p:tgtEl>
                                          <p:spTgt spid="95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6" presetID="23" grpId="2" fill="hold">
                                  <p:stCondLst>
                                    <p:cond delay="0"/>
                                  </p:stCondLst>
                                  <p:iterate type="el" backwards="0">
                                    <p:tmAbs val="0"/>
                                  </p:iterate>
                                  <p:childTnLst>
                                    <p:set>
                                      <p:cBhvr>
                                        <p:cTn id="11" fill="hold"/>
                                        <p:tgtEl>
                                          <p:spTgt spid="951"/>
                                        </p:tgtEl>
                                        <p:attrNameLst>
                                          <p:attrName>style.visibility</p:attrName>
                                        </p:attrNameLst>
                                      </p:cBhvr>
                                      <p:to>
                                        <p:strVal val="visible"/>
                                      </p:to>
                                    </p:set>
                                    <p:anim calcmode="lin" valueType="num">
                                      <p:cBhvr>
                                        <p:cTn id="12" dur="1000" fill="hold"/>
                                        <p:tgtEl>
                                          <p:spTgt spid="951"/>
                                        </p:tgtEl>
                                        <p:attrNameLst>
                                          <p:attrName>ppt_w</p:attrName>
                                        </p:attrNameLst>
                                      </p:cBhvr>
                                      <p:tavLst>
                                        <p:tav tm="0">
                                          <p:val>
                                            <p:fltVal val="0"/>
                                          </p:val>
                                        </p:tav>
                                        <p:tav tm="100000">
                                          <p:val>
                                            <p:strVal val="#ppt_w"/>
                                          </p:val>
                                        </p:tav>
                                      </p:tavLst>
                                    </p:anim>
                                    <p:anim calcmode="lin" valueType="num">
                                      <p:cBhvr>
                                        <p:cTn id="13" dur="1000" fill="hold"/>
                                        <p:tgtEl>
                                          <p:spTgt spid="951"/>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ID="9" grpId="3" fill="hold">
                                  <p:stCondLst>
                                    <p:cond delay="0"/>
                                  </p:stCondLst>
                                  <p:iterate type="el" backwards="0">
                                    <p:tmAbs val="0"/>
                                  </p:iterate>
                                  <p:childTnLst>
                                    <p:set>
                                      <p:cBhvr>
                                        <p:cTn id="17" fill="hold"/>
                                        <p:tgtEl>
                                          <p:spTgt spid="962"/>
                                        </p:tgtEl>
                                        <p:attrNameLst>
                                          <p:attrName>style.visibility</p:attrName>
                                        </p:attrNameLst>
                                      </p:cBhvr>
                                      <p:to>
                                        <p:strVal val="visible"/>
                                      </p:to>
                                    </p:set>
                                    <p:animEffect filter="dissolve" transition="in">
                                      <p:cBhvr>
                                        <p:cTn id="18" dur="500"/>
                                        <p:tgtEl>
                                          <p:spTgt spid="962"/>
                                        </p:tgtEl>
                                      </p:cBhvr>
                                    </p:animEffect>
                                  </p:childTnLst>
                                </p:cTn>
                              </p:par>
                            </p:childTnLst>
                          </p:cTn>
                        </p:par>
                        <p:par>
                          <p:cTn id="19" fill="hold">
                            <p:stCondLst>
                              <p:cond delay="500"/>
                            </p:stCondLst>
                            <p:childTnLst>
                              <p:par>
                                <p:cTn id="20" presetClass="entr" nodeType="afterEffect" presetID="9" grpId="4" fill="hold">
                                  <p:stCondLst>
                                    <p:cond delay="0"/>
                                  </p:stCondLst>
                                  <p:iterate type="el" backwards="0">
                                    <p:tmAbs val="0"/>
                                  </p:iterate>
                                  <p:childTnLst>
                                    <p:set>
                                      <p:cBhvr>
                                        <p:cTn id="21" fill="hold"/>
                                        <p:tgtEl>
                                          <p:spTgt spid="952"/>
                                        </p:tgtEl>
                                        <p:attrNameLst>
                                          <p:attrName>style.visibility</p:attrName>
                                        </p:attrNameLst>
                                      </p:cBhvr>
                                      <p:to>
                                        <p:strVal val="visible"/>
                                      </p:to>
                                    </p:set>
                                    <p:animEffect filter="dissolve" transition="in">
                                      <p:cBhvr>
                                        <p:cTn id="22" dur="500"/>
                                        <p:tgtEl>
                                          <p:spTgt spid="952"/>
                                        </p:tgtEl>
                                      </p:cBhvr>
                                    </p:animEffect>
                                  </p:childTnLst>
                                </p:cTn>
                              </p:par>
                            </p:childTnLst>
                          </p:cTn>
                        </p:par>
                        <p:par>
                          <p:cTn id="23" fill="hold">
                            <p:stCondLst>
                              <p:cond delay="1000"/>
                            </p:stCondLst>
                            <p:childTnLst>
                              <p:par>
                                <p:cTn id="24" presetClass="entr" nodeType="afterEffect" presetID="9" grpId="5" fill="hold">
                                  <p:stCondLst>
                                    <p:cond delay="0"/>
                                  </p:stCondLst>
                                  <p:iterate type="el" backwards="0">
                                    <p:tmAbs val="0"/>
                                  </p:iterate>
                                  <p:childTnLst>
                                    <p:set>
                                      <p:cBhvr>
                                        <p:cTn id="25" fill="hold"/>
                                        <p:tgtEl>
                                          <p:spTgt spid="953"/>
                                        </p:tgtEl>
                                        <p:attrNameLst>
                                          <p:attrName>style.visibility</p:attrName>
                                        </p:attrNameLst>
                                      </p:cBhvr>
                                      <p:to>
                                        <p:strVal val="visible"/>
                                      </p:to>
                                    </p:set>
                                    <p:animEffect filter="dissolve" transition="in">
                                      <p:cBhvr>
                                        <p:cTn id="26" dur="500"/>
                                        <p:tgtEl>
                                          <p:spTgt spid="953"/>
                                        </p:tgtEl>
                                      </p:cBhvr>
                                    </p:animEffect>
                                  </p:childTnLst>
                                </p:cTn>
                              </p:par>
                            </p:childTnLst>
                          </p:cTn>
                        </p:par>
                      </p:childTnLst>
                    </p:cTn>
                  </p:par>
                  <p:par>
                    <p:cTn id="27" fill="hold">
                      <p:stCondLst>
                        <p:cond delay="indefinite"/>
                      </p:stCondLst>
                      <p:childTnLst>
                        <p:par>
                          <p:cTn id="28" fill="hold">
                            <p:stCondLst>
                              <p:cond delay="0"/>
                            </p:stCondLst>
                            <p:childTnLst>
                              <p:par>
                                <p:cTn id="29" presetClass="entr" nodeType="clickEffect" presetID="9" grpId="6" fill="hold">
                                  <p:stCondLst>
                                    <p:cond delay="0"/>
                                  </p:stCondLst>
                                  <p:iterate type="el" backwards="0">
                                    <p:tmAbs val="0"/>
                                  </p:iterate>
                                  <p:childTnLst>
                                    <p:set>
                                      <p:cBhvr>
                                        <p:cTn id="30" fill="hold"/>
                                        <p:tgtEl>
                                          <p:spTgt spid="954"/>
                                        </p:tgtEl>
                                        <p:attrNameLst>
                                          <p:attrName>style.visibility</p:attrName>
                                        </p:attrNameLst>
                                      </p:cBhvr>
                                      <p:to>
                                        <p:strVal val="visible"/>
                                      </p:to>
                                    </p:set>
                                    <p:animEffect filter="dissolve" transition="in">
                                      <p:cBhvr>
                                        <p:cTn id="31" dur="500"/>
                                        <p:tgtEl>
                                          <p:spTgt spid="954"/>
                                        </p:tgtEl>
                                      </p:cBhvr>
                                    </p:animEffect>
                                  </p:childTnLst>
                                </p:cTn>
                              </p:par>
                            </p:childTnLst>
                          </p:cTn>
                        </p:par>
                        <p:par>
                          <p:cTn id="32" fill="hold">
                            <p:stCondLst>
                              <p:cond delay="500"/>
                            </p:stCondLst>
                            <p:childTnLst>
                              <p:par>
                                <p:cTn id="33" presetClass="entr" nodeType="afterEffect" presetID="9" grpId="7" fill="hold">
                                  <p:stCondLst>
                                    <p:cond delay="0"/>
                                  </p:stCondLst>
                                  <p:iterate type="el" backwards="0">
                                    <p:tmAbs val="0"/>
                                  </p:iterate>
                                  <p:childTnLst>
                                    <p:set>
                                      <p:cBhvr>
                                        <p:cTn id="34" fill="hold"/>
                                        <p:tgtEl>
                                          <p:spTgt spid="955"/>
                                        </p:tgtEl>
                                        <p:attrNameLst>
                                          <p:attrName>style.visibility</p:attrName>
                                        </p:attrNameLst>
                                      </p:cBhvr>
                                      <p:to>
                                        <p:strVal val="visible"/>
                                      </p:to>
                                    </p:set>
                                    <p:animEffect filter="dissolve" transition="in">
                                      <p:cBhvr>
                                        <p:cTn id="35" dur="500"/>
                                        <p:tgtEl>
                                          <p:spTgt spid="955"/>
                                        </p:tgtEl>
                                      </p:cBhvr>
                                    </p:animEffect>
                                  </p:childTnLst>
                                </p:cTn>
                              </p:par>
                            </p:childTnLst>
                          </p:cTn>
                        </p:par>
                      </p:childTnLst>
                    </p:cTn>
                  </p:par>
                  <p:par>
                    <p:cTn id="36" fill="hold">
                      <p:stCondLst>
                        <p:cond delay="indefinite"/>
                      </p:stCondLst>
                      <p:childTnLst>
                        <p:par>
                          <p:cTn id="37" fill="hold">
                            <p:stCondLst>
                              <p:cond delay="0"/>
                            </p:stCondLst>
                            <p:childTnLst>
                              <p:par>
                                <p:cTn id="38" presetClass="entr" nodeType="clickEffect" presetID="9" grpId="8" fill="hold">
                                  <p:stCondLst>
                                    <p:cond delay="0"/>
                                  </p:stCondLst>
                                  <p:iterate type="el" backwards="0">
                                    <p:tmAbs val="0"/>
                                  </p:iterate>
                                  <p:childTnLst>
                                    <p:set>
                                      <p:cBhvr>
                                        <p:cTn id="39" fill="hold"/>
                                        <p:tgtEl>
                                          <p:spTgt spid="963"/>
                                        </p:tgtEl>
                                        <p:attrNameLst>
                                          <p:attrName>style.visibility</p:attrName>
                                        </p:attrNameLst>
                                      </p:cBhvr>
                                      <p:to>
                                        <p:strVal val="visible"/>
                                      </p:to>
                                    </p:set>
                                    <p:animEffect filter="dissolve" transition="in">
                                      <p:cBhvr>
                                        <p:cTn id="40" dur="500"/>
                                        <p:tgtEl>
                                          <p:spTgt spid="963"/>
                                        </p:tgtEl>
                                      </p:cBhvr>
                                    </p:animEffect>
                                  </p:childTnLst>
                                </p:cTn>
                              </p:par>
                            </p:childTnLst>
                          </p:cTn>
                        </p:par>
                      </p:childTnLst>
                    </p:cTn>
                  </p:par>
                  <p:par>
                    <p:cTn id="41" fill="hold">
                      <p:stCondLst>
                        <p:cond delay="indefinite"/>
                      </p:stCondLst>
                      <p:childTnLst>
                        <p:par>
                          <p:cTn id="42" fill="hold">
                            <p:stCondLst>
                              <p:cond delay="0"/>
                            </p:stCondLst>
                            <p:childTnLst>
                              <p:par>
                                <p:cTn id="43" presetClass="entr" nodeType="clickEffect" presetID="9" grpId="9" fill="hold">
                                  <p:stCondLst>
                                    <p:cond delay="0"/>
                                  </p:stCondLst>
                                  <p:iterate type="el" backwards="0">
                                    <p:tmAbs val="0"/>
                                  </p:iterate>
                                  <p:childTnLst>
                                    <p:set>
                                      <p:cBhvr>
                                        <p:cTn id="44" fill="hold"/>
                                        <p:tgtEl>
                                          <p:spTgt spid="957"/>
                                        </p:tgtEl>
                                        <p:attrNameLst>
                                          <p:attrName>style.visibility</p:attrName>
                                        </p:attrNameLst>
                                      </p:cBhvr>
                                      <p:to>
                                        <p:strVal val="visible"/>
                                      </p:to>
                                    </p:set>
                                    <p:animEffect filter="dissolve" transition="in">
                                      <p:cBhvr>
                                        <p:cTn id="45" dur="500"/>
                                        <p:tgtEl>
                                          <p:spTgt spid="957"/>
                                        </p:tgtEl>
                                      </p:cBhvr>
                                    </p:animEffect>
                                  </p:childTnLst>
                                </p:cTn>
                              </p:par>
                            </p:childTnLst>
                          </p:cTn>
                        </p:par>
                        <p:par>
                          <p:cTn id="46" fill="hold">
                            <p:stCondLst>
                              <p:cond delay="500"/>
                            </p:stCondLst>
                            <p:childTnLst>
                              <p:par>
                                <p:cTn id="47" presetClass="entr" nodeType="afterEffect" presetID="9" grpId="10" fill="hold">
                                  <p:stCondLst>
                                    <p:cond delay="0"/>
                                  </p:stCondLst>
                                  <p:iterate type="el" backwards="0">
                                    <p:tmAbs val="0"/>
                                  </p:iterate>
                                  <p:childTnLst>
                                    <p:set>
                                      <p:cBhvr>
                                        <p:cTn id="48" fill="hold"/>
                                        <p:tgtEl>
                                          <p:spTgt spid="956"/>
                                        </p:tgtEl>
                                        <p:attrNameLst>
                                          <p:attrName>style.visibility</p:attrName>
                                        </p:attrNameLst>
                                      </p:cBhvr>
                                      <p:to>
                                        <p:strVal val="visible"/>
                                      </p:to>
                                    </p:set>
                                    <p:animEffect filter="dissolve" transition="in">
                                      <p:cBhvr>
                                        <p:cTn id="49" dur="500"/>
                                        <p:tgtEl>
                                          <p:spTgt spid="956"/>
                                        </p:tgtEl>
                                      </p:cBhvr>
                                    </p:animEffect>
                                  </p:childTnLst>
                                </p:cTn>
                              </p:par>
                            </p:childTnLst>
                          </p:cTn>
                        </p:par>
                      </p:childTnLst>
                    </p:cTn>
                  </p:par>
                  <p:par>
                    <p:cTn id="50" fill="hold">
                      <p:stCondLst>
                        <p:cond delay="indefinite"/>
                      </p:stCondLst>
                      <p:childTnLst>
                        <p:par>
                          <p:cTn id="51" fill="hold">
                            <p:stCondLst>
                              <p:cond delay="0"/>
                            </p:stCondLst>
                            <p:childTnLst>
                              <p:par>
                                <p:cTn id="52" presetClass="entr" nodeType="clickEffect" presetID="9" grpId="11" fill="hold">
                                  <p:stCondLst>
                                    <p:cond delay="0"/>
                                  </p:stCondLst>
                                  <p:iterate type="el" backwards="0">
                                    <p:tmAbs val="0"/>
                                  </p:iterate>
                                  <p:childTnLst>
                                    <p:set>
                                      <p:cBhvr>
                                        <p:cTn id="53" fill="hold"/>
                                        <p:tgtEl>
                                          <p:spTgt spid="964"/>
                                        </p:tgtEl>
                                        <p:attrNameLst>
                                          <p:attrName>style.visibility</p:attrName>
                                        </p:attrNameLst>
                                      </p:cBhvr>
                                      <p:to>
                                        <p:strVal val="visible"/>
                                      </p:to>
                                    </p:set>
                                    <p:animEffect filter="dissolve" transition="in">
                                      <p:cBhvr>
                                        <p:cTn id="54" dur="500"/>
                                        <p:tgtEl>
                                          <p:spTgt spid="964"/>
                                        </p:tgtEl>
                                      </p:cBhvr>
                                    </p:animEffect>
                                  </p:childTnLst>
                                </p:cTn>
                              </p:par>
                            </p:childTnLst>
                          </p:cTn>
                        </p:par>
                        <p:par>
                          <p:cTn id="55" fill="hold">
                            <p:stCondLst>
                              <p:cond delay="500"/>
                            </p:stCondLst>
                            <p:childTnLst>
                              <p:par>
                                <p:cTn id="56" presetClass="entr" nodeType="afterEffect" presetSubtype="4" presetID="2" grpId="12" fill="hold">
                                  <p:stCondLst>
                                    <p:cond delay="0"/>
                                  </p:stCondLst>
                                  <p:iterate type="el" backwards="0">
                                    <p:tmAbs val="0"/>
                                  </p:iterate>
                                  <p:childTnLst>
                                    <p:set>
                                      <p:cBhvr>
                                        <p:cTn id="57" fill="hold"/>
                                        <p:tgtEl>
                                          <p:spTgt spid="959"/>
                                        </p:tgtEl>
                                        <p:attrNameLst>
                                          <p:attrName>style.visibility</p:attrName>
                                        </p:attrNameLst>
                                      </p:cBhvr>
                                      <p:to>
                                        <p:strVal val="visible"/>
                                      </p:to>
                                    </p:set>
                                    <p:anim calcmode="lin" valueType="num">
                                      <p:cBhvr>
                                        <p:cTn id="58" dur="500" fill="hold"/>
                                        <p:tgtEl>
                                          <p:spTgt spid="959"/>
                                        </p:tgtEl>
                                        <p:attrNameLst>
                                          <p:attrName>ppt_x</p:attrName>
                                        </p:attrNameLst>
                                      </p:cBhvr>
                                      <p:tavLst>
                                        <p:tav tm="0">
                                          <p:val>
                                            <p:strVal val="#ppt_x"/>
                                          </p:val>
                                        </p:tav>
                                        <p:tav tm="100000">
                                          <p:val>
                                            <p:strVal val="#ppt_x"/>
                                          </p:val>
                                        </p:tav>
                                      </p:tavLst>
                                    </p:anim>
                                    <p:anim calcmode="lin" valueType="num">
                                      <p:cBhvr>
                                        <p:cTn id="59" dur="500" fill="hold"/>
                                        <p:tgtEl>
                                          <p:spTgt spid="9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54" grpId="6"/>
      <p:bldP build="whole" bldLvl="1" animBg="1" rev="0" advAuto="0" spid="962" grpId="3"/>
      <p:bldP build="whole" bldLvl="1" animBg="1" rev="0" advAuto="0" spid="958" grpId="1"/>
      <p:bldP build="whole" bldLvl="1" animBg="1" rev="0" advAuto="0" spid="953" grpId="5"/>
      <p:bldP build="whole" bldLvl="1" animBg="1" rev="0" advAuto="0" spid="963" grpId="8"/>
      <p:bldP build="whole" bldLvl="1" animBg="1" rev="0" advAuto="0" spid="964" grpId="11"/>
      <p:bldP build="whole" bldLvl="1" animBg="1" rev="0" advAuto="0" spid="951" grpId="2"/>
      <p:bldP build="whole" bldLvl="1" animBg="1" rev="0" advAuto="0" spid="956" grpId="10"/>
      <p:bldP build="whole" bldLvl="1" animBg="1" rev="0" advAuto="0" spid="955" grpId="7"/>
      <p:bldP build="whole" bldLvl="1" animBg="1" rev="0" advAuto="0" spid="952" grpId="4"/>
      <p:bldP build="whole" bldLvl="1" animBg="1" rev="0" advAuto="0" spid="959" grpId="12"/>
      <p:bldP build="whole" bldLvl="1" animBg="1" rev="0" advAuto="0" spid="957" grpId="9"/>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7 CuadroTexto"/>
          <p:cNvSpPr txBox="1"/>
          <p:nvPr/>
        </p:nvSpPr>
        <p:spPr>
          <a:xfrm>
            <a:off x="838333" y="4553149"/>
            <a:ext cx="2070460"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solidFill>
                  <a:schemeClr val="accent1">
                    <a:satOff val="-4802"/>
                    <a:lumOff val="-10313"/>
                  </a:schemeClr>
                </a:solidFill>
                <a:effectLst>
                  <a:outerShdw sx="100000" sy="100000" kx="0" ky="0" algn="b" rotWithShape="0" blurRad="38100" dist="25400" dir="5400000">
                    <a:srgbClr val="6E747A">
                      <a:alpha val="43000"/>
                    </a:srgbClr>
                  </a:outerShdw>
                </a:effectLst>
              </a:defRPr>
            </a:pPr>
            <a:r>
              <a:t>可直接编辑贴文</a:t>
            </a:r>
          </a:p>
          <a:p>
            <a:pPr>
              <a:lnSpc>
                <a:spcPct val="150000"/>
              </a:lnSpc>
              <a:defRPr sz="2000">
                <a:solidFill>
                  <a:schemeClr val="accent1">
                    <a:satOff val="-4802"/>
                    <a:lumOff val="-10313"/>
                  </a:schemeClr>
                </a:solidFill>
                <a:effectLst>
                  <a:outerShdw sx="100000" sy="100000" kx="0" ky="0" algn="b" rotWithShape="0" blurRad="38100" dist="25400" dir="5400000">
                    <a:srgbClr val="6E747A">
                      <a:alpha val="43000"/>
                    </a:srgbClr>
                  </a:outerShdw>
                </a:effectLst>
              </a:defRPr>
            </a:pPr>
            <a:r>
              <a:t>定时发布任务。</a:t>
            </a:r>
          </a:p>
        </p:txBody>
      </p:sp>
      <p:sp>
        <p:nvSpPr>
          <p:cNvPr id="969" name="7 CuadroTexto"/>
          <p:cNvSpPr txBox="1"/>
          <p:nvPr/>
        </p:nvSpPr>
        <p:spPr>
          <a:xfrm>
            <a:off x="2985003" y="4510373"/>
            <a:ext cx="2070460"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a:ln w="22225">
                  <a:solidFill>
                    <a:schemeClr val="accent2">
                      <a:lumOff val="-8235"/>
                    </a:schemeClr>
                  </a:solidFill>
                </a:ln>
                <a:solidFill>
                  <a:schemeClr val="accent2">
                    <a:lumOff val="-8235"/>
                  </a:schemeClr>
                </a:solidFill>
              </a:defRPr>
            </a:pPr>
            <a:r>
              <a:t>评论反馈；</a:t>
            </a:r>
          </a:p>
          <a:p>
            <a:pPr marL="171450" indent="-171450">
              <a:lnSpc>
                <a:spcPct val="150000"/>
              </a:lnSpc>
              <a:buSzPct val="100000"/>
              <a:buFont typeface="Arial"/>
              <a:buChar char="•"/>
              <a:defRPr>
                <a:ln w="22225">
                  <a:solidFill>
                    <a:schemeClr val="accent2">
                      <a:lumOff val="-8235"/>
                    </a:schemeClr>
                  </a:solidFill>
                </a:ln>
                <a:solidFill>
                  <a:schemeClr val="accent2">
                    <a:lumOff val="-8235"/>
                  </a:schemeClr>
                </a:solidFill>
              </a:defRPr>
            </a:pPr>
            <a:r>
              <a:t>根据数据分析并预测用户的行为</a:t>
            </a:r>
          </a:p>
        </p:txBody>
      </p:sp>
      <p:sp>
        <p:nvSpPr>
          <p:cNvPr id="970" name="7 CuadroTexto"/>
          <p:cNvSpPr txBox="1"/>
          <p:nvPr/>
        </p:nvSpPr>
        <p:spPr>
          <a:xfrm>
            <a:off x="8541840" y="1368536"/>
            <a:ext cx="3071040"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ln w="12700">
                  <a:solidFill>
                    <a:schemeClr val="accent6">
                      <a:lumOff val="-6941"/>
                    </a:schemeClr>
                  </a:solidFill>
                </a:ln>
                <a:solidFill>
                  <a:schemeClr val="accent6">
                    <a:lumOff val="-6941"/>
                  </a:schemeClr>
                </a:solidFill>
              </a:defRPr>
            </a:pPr>
            <a:r>
              <a:t>提供包括主页粉丝数、点赞数、用户关注度、评论等热点数据；</a:t>
            </a:r>
          </a:p>
          <a:p>
            <a:pPr>
              <a:lnSpc>
                <a:spcPct val="150000"/>
              </a:lnSpc>
              <a:defRPr sz="2000">
                <a:ln w="12700">
                  <a:solidFill>
                    <a:schemeClr val="accent6">
                      <a:lumOff val="-6941"/>
                    </a:schemeClr>
                  </a:solidFill>
                </a:ln>
                <a:solidFill>
                  <a:schemeClr val="accent6">
                    <a:lumOff val="-6941"/>
                  </a:schemeClr>
                </a:solidFill>
              </a:defRPr>
            </a:pPr>
            <a:r>
              <a:t>收集用户访问的行为数据并进行数据分析和预测</a:t>
            </a:r>
          </a:p>
        </p:txBody>
      </p:sp>
      <p:sp>
        <p:nvSpPr>
          <p:cNvPr id="971" name="7 CuadroTexto"/>
          <p:cNvSpPr txBox="1"/>
          <p:nvPr/>
        </p:nvSpPr>
        <p:spPr>
          <a:xfrm>
            <a:off x="5071552" y="2513029"/>
            <a:ext cx="2070460" cy="853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2000">
                <a:effectLst>
                  <a:outerShdw sx="100000" sy="100000" kx="0" ky="0" algn="b" rotWithShape="0" blurRad="38100" dist="19050" dir="2700000">
                    <a:srgbClr val="000000">
                      <a:alpha val="40000"/>
                    </a:srgbClr>
                  </a:outerShdw>
                </a:effectLst>
              </a:defRPr>
            </a:lvl1pPr>
          </a:lstStyle>
          <a:p>
            <a:pPr/>
            <a:r>
              <a:t>集中对各社交媒体进行管理</a:t>
            </a:r>
          </a:p>
        </p:txBody>
      </p:sp>
      <p:sp>
        <p:nvSpPr>
          <p:cNvPr id="972" name="TextBox 22"/>
          <p:cNvSpPr txBox="1"/>
          <p:nvPr/>
        </p:nvSpPr>
        <p:spPr>
          <a:xfrm>
            <a:off x="985269" y="431690"/>
            <a:ext cx="6048956" cy="675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914400">
              <a:lnSpc>
                <a:spcPct val="90000"/>
              </a:lnSpc>
              <a:spcBef>
                <a:spcPts val="1000"/>
              </a:spcBef>
              <a:defRPr sz="3800">
                <a:solidFill>
                  <a:schemeClr val="accent2">
                    <a:lumOff val="-8235"/>
                  </a:schemeClr>
                </a:solidFill>
              </a:defRPr>
            </a:pPr>
            <a:r>
              <a:t>04</a:t>
            </a:r>
            <a:r>
              <a:t> 海媒辅助编辑工具</a:t>
            </a:r>
            <a:r>
              <a:t>-</a:t>
            </a:r>
            <a:r>
              <a:t>对比</a:t>
            </a:r>
          </a:p>
        </p:txBody>
      </p:sp>
      <p:sp>
        <p:nvSpPr>
          <p:cNvPr id="973" name="TextBox 16"/>
          <p:cNvSpPr txBox="1"/>
          <p:nvPr/>
        </p:nvSpPr>
        <p:spPr>
          <a:xfrm>
            <a:off x="5252763" y="1420616"/>
            <a:ext cx="2370185" cy="5232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effectLst>
                  <a:outerShdw sx="100000" sy="100000" kx="0" ky="0" algn="b" rotWithShape="0" blurRad="38100" dist="19050" dir="2700000">
                    <a:srgbClr val="000000">
                      <a:alpha val="40000"/>
                    </a:srgbClr>
                  </a:outerShdw>
                </a:effectLst>
              </a:defRPr>
            </a:pPr>
            <a:r>
              <a:t>Social</a:t>
            </a:r>
            <a:r>
              <a:t> </a:t>
            </a:r>
            <a:r>
              <a:t>Flow</a:t>
            </a:r>
          </a:p>
        </p:txBody>
      </p:sp>
      <p:sp>
        <p:nvSpPr>
          <p:cNvPr id="974" name="Freeform 144"/>
          <p:cNvSpPr/>
          <p:nvPr/>
        </p:nvSpPr>
        <p:spPr>
          <a:xfrm>
            <a:off x="4788060" y="1534838"/>
            <a:ext cx="282965" cy="282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0" y="12839"/>
                </a:moveTo>
                <a:lnTo>
                  <a:pt x="1370" y="12839"/>
                </a:lnTo>
                <a:lnTo>
                  <a:pt x="1370" y="2705"/>
                </a:lnTo>
                <a:cubicBezTo>
                  <a:pt x="1370" y="1938"/>
                  <a:pt x="1975" y="1332"/>
                  <a:pt x="2700" y="1332"/>
                </a:cubicBezTo>
                <a:lnTo>
                  <a:pt x="18900" y="1332"/>
                </a:lnTo>
                <a:cubicBezTo>
                  <a:pt x="19625" y="1332"/>
                  <a:pt x="20270" y="1938"/>
                  <a:pt x="20270" y="2705"/>
                </a:cubicBezTo>
                <a:lnTo>
                  <a:pt x="20270" y="12839"/>
                </a:lnTo>
                <a:close/>
                <a:moveTo>
                  <a:pt x="20270" y="14858"/>
                </a:moveTo>
                <a:cubicBezTo>
                  <a:pt x="20270" y="15625"/>
                  <a:pt x="19625" y="16230"/>
                  <a:pt x="18900" y="16230"/>
                </a:cubicBezTo>
                <a:lnTo>
                  <a:pt x="2700" y="16230"/>
                </a:lnTo>
                <a:cubicBezTo>
                  <a:pt x="1975" y="16230"/>
                  <a:pt x="1370" y="15625"/>
                  <a:pt x="1370" y="14858"/>
                </a:cubicBezTo>
                <a:lnTo>
                  <a:pt x="1370" y="14212"/>
                </a:lnTo>
                <a:lnTo>
                  <a:pt x="20270" y="14212"/>
                </a:lnTo>
                <a:lnTo>
                  <a:pt x="20270" y="14858"/>
                </a:lnTo>
                <a:close/>
                <a:moveTo>
                  <a:pt x="8785" y="17563"/>
                </a:moveTo>
                <a:lnTo>
                  <a:pt x="12815" y="17563"/>
                </a:lnTo>
                <a:lnTo>
                  <a:pt x="12815" y="20268"/>
                </a:lnTo>
                <a:lnTo>
                  <a:pt x="8785" y="20268"/>
                </a:lnTo>
                <a:lnTo>
                  <a:pt x="8785" y="17563"/>
                </a:lnTo>
                <a:close/>
                <a:moveTo>
                  <a:pt x="19585" y="0"/>
                </a:moveTo>
                <a:lnTo>
                  <a:pt x="2055" y="0"/>
                </a:lnTo>
                <a:cubicBezTo>
                  <a:pt x="927" y="0"/>
                  <a:pt x="0" y="929"/>
                  <a:pt x="0" y="2019"/>
                </a:cubicBezTo>
                <a:lnTo>
                  <a:pt x="0" y="15544"/>
                </a:lnTo>
                <a:cubicBezTo>
                  <a:pt x="0" y="16674"/>
                  <a:pt x="927" y="17563"/>
                  <a:pt x="2055" y="17563"/>
                </a:cubicBezTo>
                <a:lnTo>
                  <a:pt x="7455" y="17563"/>
                </a:lnTo>
                <a:lnTo>
                  <a:pt x="7455" y="20268"/>
                </a:lnTo>
                <a:lnTo>
                  <a:pt x="6770" y="20268"/>
                </a:lnTo>
                <a:cubicBezTo>
                  <a:pt x="6367" y="20268"/>
                  <a:pt x="6085" y="20591"/>
                  <a:pt x="6085" y="20954"/>
                </a:cubicBezTo>
                <a:cubicBezTo>
                  <a:pt x="6085" y="21317"/>
                  <a:pt x="6367" y="21600"/>
                  <a:pt x="6770" y="21600"/>
                </a:cubicBezTo>
                <a:lnTo>
                  <a:pt x="14830" y="21600"/>
                </a:lnTo>
                <a:cubicBezTo>
                  <a:pt x="15233" y="21600"/>
                  <a:pt x="15515" y="21317"/>
                  <a:pt x="15515" y="20954"/>
                </a:cubicBezTo>
                <a:cubicBezTo>
                  <a:pt x="15515" y="20591"/>
                  <a:pt x="15233" y="20268"/>
                  <a:pt x="14830" y="20268"/>
                </a:cubicBezTo>
                <a:lnTo>
                  <a:pt x="14185" y="20268"/>
                </a:lnTo>
                <a:lnTo>
                  <a:pt x="14185" y="17563"/>
                </a:lnTo>
                <a:lnTo>
                  <a:pt x="19585" y="17563"/>
                </a:lnTo>
                <a:cubicBezTo>
                  <a:pt x="20673" y="17563"/>
                  <a:pt x="21600" y="16674"/>
                  <a:pt x="21600" y="15544"/>
                </a:cubicBezTo>
                <a:lnTo>
                  <a:pt x="21600" y="2019"/>
                </a:lnTo>
                <a:cubicBezTo>
                  <a:pt x="21600" y="929"/>
                  <a:pt x="20673" y="0"/>
                  <a:pt x="19585" y="0"/>
                </a:cubicBezTo>
                <a:close/>
              </a:path>
            </a:pathLst>
          </a:custGeom>
          <a:solidFill>
            <a:srgbClr val="FFFFFF"/>
          </a:solidFill>
          <a:ln w="12700">
            <a:miter lim="400000"/>
          </a:ln>
        </p:spPr>
        <p:txBody>
          <a:bodyPr lIns="45719" rIns="45719" anchor="ctr"/>
          <a:lstStyle/>
          <a:p>
            <a:pPr/>
          </a:p>
        </p:txBody>
      </p:sp>
      <p:sp>
        <p:nvSpPr>
          <p:cNvPr id="975" name="TextBox 16"/>
          <p:cNvSpPr txBox="1"/>
          <p:nvPr/>
        </p:nvSpPr>
        <p:spPr>
          <a:xfrm>
            <a:off x="5415096" y="6108515"/>
            <a:ext cx="2370185"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effectLst>
                  <a:outerShdw sx="100000" sy="100000" kx="0" ky="0" algn="b" rotWithShape="0" blurRad="38100" dist="19050" dir="2700000">
                    <a:srgbClr val="000000">
                      <a:alpha val="40000"/>
                    </a:srgbClr>
                  </a:outerShdw>
                </a:effectLst>
              </a:defRPr>
            </a:lvl1pPr>
          </a:lstStyle>
          <a:p>
            <a:pPr/>
            <a:r>
              <a:t>HootSuite</a:t>
            </a:r>
          </a:p>
        </p:txBody>
      </p:sp>
      <p:sp>
        <p:nvSpPr>
          <p:cNvPr id="976" name="Freeform 144"/>
          <p:cNvSpPr/>
          <p:nvPr/>
        </p:nvSpPr>
        <p:spPr>
          <a:xfrm>
            <a:off x="4836095" y="6222738"/>
            <a:ext cx="282965" cy="282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0" y="12839"/>
                </a:moveTo>
                <a:lnTo>
                  <a:pt x="1370" y="12839"/>
                </a:lnTo>
                <a:lnTo>
                  <a:pt x="1370" y="2705"/>
                </a:lnTo>
                <a:cubicBezTo>
                  <a:pt x="1370" y="1938"/>
                  <a:pt x="1975" y="1332"/>
                  <a:pt x="2700" y="1332"/>
                </a:cubicBezTo>
                <a:lnTo>
                  <a:pt x="18900" y="1332"/>
                </a:lnTo>
                <a:cubicBezTo>
                  <a:pt x="19625" y="1332"/>
                  <a:pt x="20270" y="1938"/>
                  <a:pt x="20270" y="2705"/>
                </a:cubicBezTo>
                <a:lnTo>
                  <a:pt x="20270" y="12839"/>
                </a:lnTo>
                <a:close/>
                <a:moveTo>
                  <a:pt x="20270" y="14858"/>
                </a:moveTo>
                <a:cubicBezTo>
                  <a:pt x="20270" y="15625"/>
                  <a:pt x="19625" y="16230"/>
                  <a:pt x="18900" y="16230"/>
                </a:cubicBezTo>
                <a:lnTo>
                  <a:pt x="2700" y="16230"/>
                </a:lnTo>
                <a:cubicBezTo>
                  <a:pt x="1975" y="16230"/>
                  <a:pt x="1370" y="15625"/>
                  <a:pt x="1370" y="14858"/>
                </a:cubicBezTo>
                <a:lnTo>
                  <a:pt x="1370" y="14212"/>
                </a:lnTo>
                <a:lnTo>
                  <a:pt x="20270" y="14212"/>
                </a:lnTo>
                <a:lnTo>
                  <a:pt x="20270" y="14858"/>
                </a:lnTo>
                <a:close/>
                <a:moveTo>
                  <a:pt x="8785" y="17563"/>
                </a:moveTo>
                <a:lnTo>
                  <a:pt x="12815" y="17563"/>
                </a:lnTo>
                <a:lnTo>
                  <a:pt x="12815" y="20268"/>
                </a:lnTo>
                <a:lnTo>
                  <a:pt x="8785" y="20268"/>
                </a:lnTo>
                <a:lnTo>
                  <a:pt x="8785" y="17563"/>
                </a:lnTo>
                <a:close/>
                <a:moveTo>
                  <a:pt x="19585" y="0"/>
                </a:moveTo>
                <a:lnTo>
                  <a:pt x="2055" y="0"/>
                </a:lnTo>
                <a:cubicBezTo>
                  <a:pt x="927" y="0"/>
                  <a:pt x="0" y="929"/>
                  <a:pt x="0" y="2019"/>
                </a:cubicBezTo>
                <a:lnTo>
                  <a:pt x="0" y="15544"/>
                </a:lnTo>
                <a:cubicBezTo>
                  <a:pt x="0" y="16674"/>
                  <a:pt x="927" y="17563"/>
                  <a:pt x="2055" y="17563"/>
                </a:cubicBezTo>
                <a:lnTo>
                  <a:pt x="7455" y="17563"/>
                </a:lnTo>
                <a:lnTo>
                  <a:pt x="7455" y="20268"/>
                </a:lnTo>
                <a:lnTo>
                  <a:pt x="6770" y="20268"/>
                </a:lnTo>
                <a:cubicBezTo>
                  <a:pt x="6367" y="20268"/>
                  <a:pt x="6085" y="20591"/>
                  <a:pt x="6085" y="20954"/>
                </a:cubicBezTo>
                <a:cubicBezTo>
                  <a:pt x="6085" y="21317"/>
                  <a:pt x="6367" y="21600"/>
                  <a:pt x="6770" y="21600"/>
                </a:cubicBezTo>
                <a:lnTo>
                  <a:pt x="14830" y="21600"/>
                </a:lnTo>
                <a:cubicBezTo>
                  <a:pt x="15233" y="21600"/>
                  <a:pt x="15515" y="21317"/>
                  <a:pt x="15515" y="20954"/>
                </a:cubicBezTo>
                <a:cubicBezTo>
                  <a:pt x="15515" y="20591"/>
                  <a:pt x="15233" y="20268"/>
                  <a:pt x="14830" y="20268"/>
                </a:cubicBezTo>
                <a:lnTo>
                  <a:pt x="14185" y="20268"/>
                </a:lnTo>
                <a:lnTo>
                  <a:pt x="14185" y="17563"/>
                </a:lnTo>
                <a:lnTo>
                  <a:pt x="19585" y="17563"/>
                </a:lnTo>
                <a:cubicBezTo>
                  <a:pt x="20673" y="17563"/>
                  <a:pt x="21600" y="16674"/>
                  <a:pt x="21600" y="15544"/>
                </a:cubicBezTo>
                <a:lnTo>
                  <a:pt x="21600" y="2019"/>
                </a:lnTo>
                <a:cubicBezTo>
                  <a:pt x="21600" y="929"/>
                  <a:pt x="20673" y="0"/>
                  <a:pt x="19585" y="0"/>
                </a:cubicBezTo>
                <a:close/>
              </a:path>
            </a:pathLst>
          </a:custGeom>
          <a:solidFill>
            <a:srgbClr val="FFFFFF"/>
          </a:solidFill>
          <a:ln w="12700">
            <a:miter lim="400000"/>
          </a:ln>
        </p:spPr>
        <p:txBody>
          <a:bodyPr lIns="45719" rIns="45719" anchor="ctr"/>
          <a:lstStyle/>
          <a:p>
            <a:pPr/>
          </a:p>
        </p:txBody>
      </p:sp>
      <p:grpSp>
        <p:nvGrpSpPr>
          <p:cNvPr id="992" name="组 16"/>
          <p:cNvGrpSpPr/>
          <p:nvPr/>
        </p:nvGrpSpPr>
        <p:grpSpPr>
          <a:xfrm>
            <a:off x="818604" y="3880224"/>
            <a:ext cx="10519957" cy="403394"/>
            <a:chOff x="0" y="25400"/>
            <a:chExt cx="10519956" cy="403392"/>
          </a:xfrm>
        </p:grpSpPr>
        <p:grpSp>
          <p:nvGrpSpPr>
            <p:cNvPr id="979" name="Rounded Rectangle 47"/>
            <p:cNvGrpSpPr/>
            <p:nvPr/>
          </p:nvGrpSpPr>
          <p:grpSpPr>
            <a:xfrm>
              <a:off x="0" y="35462"/>
              <a:ext cx="4537996" cy="376116"/>
              <a:chOff x="0" y="16412"/>
              <a:chExt cx="4537995" cy="376115"/>
            </a:xfrm>
          </p:grpSpPr>
          <p:sp>
            <p:nvSpPr>
              <p:cNvPr id="977" name="圆角矩形"/>
              <p:cNvSpPr/>
              <p:nvPr/>
            </p:nvSpPr>
            <p:spPr>
              <a:xfrm>
                <a:off x="0" y="16412"/>
                <a:ext cx="4537996" cy="376116"/>
              </a:xfrm>
              <a:prstGeom prst="roundRect">
                <a:avLst>
                  <a:gd name="adj" fmla="val 50000"/>
                </a:avLst>
              </a:prstGeom>
              <a:solidFill>
                <a:schemeClr val="accent1"/>
              </a:solidFill>
              <a:ln w="12700" cap="flat">
                <a:noFill/>
                <a:miter lim="400000"/>
              </a:ln>
              <a:effectLst/>
            </p:spPr>
            <p:txBody>
              <a:bodyPr wrap="square" lIns="45719" tIns="45719" rIns="45719" bIns="45719" numCol="1" anchor="ctr">
                <a:noAutofit/>
              </a:bodyPr>
              <a:lstStyle/>
              <a:p>
                <a:pPr>
                  <a:defRPr>
                    <a:solidFill>
                      <a:srgbClr val="FFFFFF"/>
                    </a:solidFill>
                  </a:defRPr>
                </a:pPr>
              </a:p>
            </p:txBody>
          </p:sp>
          <p:sp>
            <p:nvSpPr>
              <p:cNvPr id="978" name="贴文发布队列管理"/>
              <p:cNvSpPr txBox="1"/>
              <p:nvPr/>
            </p:nvSpPr>
            <p:spPr>
              <a:xfrm>
                <a:off x="55080" y="19049"/>
                <a:ext cx="442783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solidFill>
                      <a:srgbClr val="FFFFFF"/>
                    </a:solidFill>
                  </a:defRPr>
                </a:lvl1pPr>
              </a:lstStyle>
              <a:p>
                <a:pPr/>
                <a:r>
                  <a:t>贴文发布队列管理</a:t>
                </a:r>
              </a:p>
            </p:txBody>
          </p:sp>
        </p:grpSp>
        <p:grpSp>
          <p:nvGrpSpPr>
            <p:cNvPr id="982" name="Rounded Rectangle 48"/>
            <p:cNvGrpSpPr/>
            <p:nvPr/>
          </p:nvGrpSpPr>
          <p:grpSpPr>
            <a:xfrm>
              <a:off x="2090188" y="25400"/>
              <a:ext cx="4537996" cy="396241"/>
              <a:chOff x="0" y="25400"/>
              <a:chExt cx="4537995" cy="396240"/>
            </a:xfrm>
          </p:grpSpPr>
          <p:sp>
            <p:nvSpPr>
              <p:cNvPr id="980" name="圆角矩形"/>
              <p:cNvSpPr/>
              <p:nvPr/>
            </p:nvSpPr>
            <p:spPr>
              <a:xfrm>
                <a:off x="0" y="35462"/>
                <a:ext cx="4537996" cy="376116"/>
              </a:xfrm>
              <a:prstGeom prst="roundRect">
                <a:avLst>
                  <a:gd name="adj" fmla="val 50000"/>
                </a:avLst>
              </a:prstGeom>
              <a:solidFill>
                <a:srgbClr val="B05D15"/>
              </a:solidFill>
              <a:ln w="12700" cap="flat">
                <a:noFill/>
                <a:miter lim="400000"/>
              </a:ln>
              <a:effectLst/>
            </p:spPr>
            <p:txBody>
              <a:bodyPr wrap="square" lIns="45719" tIns="45719" rIns="45719" bIns="45719" numCol="1" anchor="ctr">
                <a:noAutofit/>
              </a:bodyPr>
              <a:lstStyle/>
              <a:p>
                <a:pPr>
                  <a:defRPr sz="2000">
                    <a:solidFill>
                      <a:srgbClr val="FFFFFF"/>
                    </a:solidFill>
                    <a:effectLst>
                      <a:outerShdw sx="100000" sy="100000" kx="0" ky="0" algn="b" rotWithShape="0" blurRad="38100" dist="19050" dir="2700000">
                        <a:srgbClr val="000000">
                          <a:alpha val="40000"/>
                        </a:srgbClr>
                      </a:outerShdw>
                    </a:effectLst>
                  </a:defRPr>
                </a:pPr>
              </a:p>
            </p:txBody>
          </p:sp>
          <p:sp>
            <p:nvSpPr>
              <p:cNvPr id="981" name="贴文互动功能"/>
              <p:cNvSpPr txBox="1"/>
              <p:nvPr/>
            </p:nvSpPr>
            <p:spPr>
              <a:xfrm>
                <a:off x="55080" y="25400"/>
                <a:ext cx="4427836"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sz="2000">
                    <a:solidFill>
                      <a:srgbClr val="FFFFFF"/>
                    </a:solidFill>
                    <a:effectLst>
                      <a:outerShdw sx="100000" sy="100000" kx="0" ky="0" algn="b" rotWithShape="0" blurRad="38100" dist="19050" dir="2700000">
                        <a:srgbClr val="000000">
                          <a:alpha val="40000"/>
                        </a:srgbClr>
                      </a:outerShdw>
                    </a:effectLst>
                  </a:defRPr>
                </a:lvl1pPr>
              </a:lstStyle>
              <a:p>
                <a:pPr/>
                <a:r>
                  <a:t>贴文互动功能</a:t>
                </a:r>
              </a:p>
            </p:txBody>
          </p:sp>
        </p:grpSp>
        <p:grpSp>
          <p:nvGrpSpPr>
            <p:cNvPr id="985" name="Rounded Rectangle 49"/>
            <p:cNvGrpSpPr/>
            <p:nvPr/>
          </p:nvGrpSpPr>
          <p:grpSpPr>
            <a:xfrm>
              <a:off x="4180376" y="35462"/>
              <a:ext cx="4537997" cy="376116"/>
              <a:chOff x="0" y="16412"/>
              <a:chExt cx="4537995" cy="376115"/>
            </a:xfrm>
          </p:grpSpPr>
          <p:sp>
            <p:nvSpPr>
              <p:cNvPr id="983" name="圆角矩形"/>
              <p:cNvSpPr/>
              <p:nvPr/>
            </p:nvSpPr>
            <p:spPr>
              <a:xfrm>
                <a:off x="0" y="16412"/>
                <a:ext cx="4537996" cy="376116"/>
              </a:xfrm>
              <a:prstGeom prst="roundRect">
                <a:avLst>
                  <a:gd name="adj" fmla="val 50000"/>
                </a:avLst>
              </a:prstGeom>
              <a:solidFill>
                <a:srgbClr val="767171"/>
              </a:solidFill>
              <a:ln w="12700" cap="flat">
                <a:noFill/>
                <a:miter lim="400000"/>
              </a:ln>
              <a:effectLst/>
            </p:spPr>
            <p:txBody>
              <a:bodyPr wrap="square" lIns="45719" tIns="45719" rIns="45719" bIns="45719" numCol="1" anchor="ctr">
                <a:noAutofit/>
              </a:bodyPr>
              <a:lstStyle/>
              <a:p>
                <a:pPr>
                  <a:defRPr>
                    <a:solidFill>
                      <a:srgbClr val="FFFFFF"/>
                    </a:solidFill>
                  </a:defRPr>
                </a:pPr>
              </a:p>
            </p:txBody>
          </p:sp>
          <p:sp>
            <p:nvSpPr>
              <p:cNvPr id="984" name="贴文订阅和转发"/>
              <p:cNvSpPr txBox="1"/>
              <p:nvPr/>
            </p:nvSpPr>
            <p:spPr>
              <a:xfrm>
                <a:off x="55080" y="19049"/>
                <a:ext cx="4427836"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solidFill>
                      <a:srgbClr val="FFFFFF"/>
                    </a:solidFill>
                  </a:defRPr>
                </a:lvl1pPr>
              </a:lstStyle>
              <a:p>
                <a:pPr/>
                <a:r>
                  <a:t>贴文订阅和转发</a:t>
                </a:r>
              </a:p>
            </p:txBody>
          </p:sp>
        </p:grpSp>
        <p:grpSp>
          <p:nvGrpSpPr>
            <p:cNvPr id="988" name="Rounded Rectangle 50"/>
            <p:cNvGrpSpPr/>
            <p:nvPr/>
          </p:nvGrpSpPr>
          <p:grpSpPr>
            <a:xfrm>
              <a:off x="6234770" y="32552"/>
              <a:ext cx="2447809" cy="396241"/>
              <a:chOff x="0" y="25400"/>
              <a:chExt cx="2447807" cy="396240"/>
            </a:xfrm>
          </p:grpSpPr>
          <p:sp>
            <p:nvSpPr>
              <p:cNvPr id="986" name="圆角矩形"/>
              <p:cNvSpPr/>
              <p:nvPr/>
            </p:nvSpPr>
            <p:spPr>
              <a:xfrm>
                <a:off x="0" y="28310"/>
                <a:ext cx="2447808" cy="390420"/>
              </a:xfrm>
              <a:prstGeom prst="roundRect">
                <a:avLst>
                  <a:gd name="adj" fmla="val 50000"/>
                </a:avLst>
              </a:prstGeom>
              <a:gradFill flip="none" rotWithShape="1">
                <a:gsLst>
                  <a:gs pos="0">
                    <a:schemeClr val="accent5">
                      <a:hueOff val="276587"/>
                      <a:satOff val="-4887"/>
                      <a:lumOff val="24576"/>
                    </a:schemeClr>
                  </a:gs>
                  <a:gs pos="50000">
                    <a:srgbClr val="98AAD9"/>
                  </a:gs>
                  <a:gs pos="100000">
                    <a:schemeClr val="accent5">
                      <a:hueOff val="258141"/>
                      <a:satOff val="-1314"/>
                      <a:lumOff val="16637"/>
                    </a:schemeClr>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sz="2000"/>
                </a:pPr>
              </a:p>
            </p:txBody>
          </p:sp>
          <p:sp>
            <p:nvSpPr>
              <p:cNvPr id="987" name="第三方移动端支持"/>
              <p:cNvSpPr txBox="1"/>
              <p:nvPr/>
            </p:nvSpPr>
            <p:spPr>
              <a:xfrm>
                <a:off x="57175" y="25400"/>
                <a:ext cx="2333458"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sz="2000"/>
                </a:lvl1pPr>
              </a:lstStyle>
              <a:p>
                <a:pPr/>
                <a:r>
                  <a:t>第三方移动端支持</a:t>
                </a:r>
              </a:p>
            </p:txBody>
          </p:sp>
        </p:grpSp>
        <p:grpSp>
          <p:nvGrpSpPr>
            <p:cNvPr id="991" name="Rounded Rectangle 50"/>
            <p:cNvGrpSpPr/>
            <p:nvPr/>
          </p:nvGrpSpPr>
          <p:grpSpPr>
            <a:xfrm>
              <a:off x="8416835" y="32551"/>
              <a:ext cx="2103122" cy="396241"/>
              <a:chOff x="0" y="25399"/>
              <a:chExt cx="2103121" cy="396240"/>
            </a:xfrm>
          </p:grpSpPr>
          <p:sp>
            <p:nvSpPr>
              <p:cNvPr id="989" name="圆角矩形"/>
              <p:cNvSpPr/>
              <p:nvPr/>
            </p:nvSpPr>
            <p:spPr>
              <a:xfrm>
                <a:off x="0" y="28310"/>
                <a:ext cx="2103122" cy="390421"/>
              </a:xfrm>
              <a:prstGeom prst="roundRect">
                <a:avLst>
                  <a:gd name="adj" fmla="val 50000"/>
                </a:avLst>
              </a:prstGeom>
              <a:solidFill>
                <a:srgbClr val="D0CECE"/>
              </a:solidFill>
              <a:ln w="12700" cap="flat">
                <a:noFill/>
                <a:miter lim="400000"/>
              </a:ln>
              <a:effectLst/>
            </p:spPr>
            <p:txBody>
              <a:bodyPr wrap="square" lIns="45719" tIns="45719" rIns="45719" bIns="45719" numCol="1" anchor="ctr">
                <a:noAutofit/>
              </a:bodyPr>
              <a:lstStyle/>
              <a:p>
                <a:pPr>
                  <a:defRPr sz="2000">
                    <a:effectLst>
                      <a:outerShdw sx="100000" sy="100000" kx="0" ky="0" algn="b" rotWithShape="0" blurRad="38100" dist="19050" dir="2700000">
                        <a:srgbClr val="000000">
                          <a:alpha val="40000"/>
                        </a:srgbClr>
                      </a:outerShdw>
                    </a:effectLst>
                  </a:defRPr>
                </a:pPr>
              </a:p>
            </p:txBody>
          </p:sp>
          <p:sp>
            <p:nvSpPr>
              <p:cNvPr id="990" name="访问热点数据"/>
              <p:cNvSpPr txBox="1"/>
              <p:nvPr/>
            </p:nvSpPr>
            <p:spPr>
              <a:xfrm>
                <a:off x="57174" y="25400"/>
                <a:ext cx="1988773" cy="396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sz="2000">
                    <a:effectLst>
                      <a:outerShdw sx="100000" sy="100000" kx="0" ky="0" algn="b" rotWithShape="0" blurRad="38100" dist="19050" dir="2700000">
                        <a:srgbClr val="000000">
                          <a:alpha val="40000"/>
                        </a:srgbClr>
                      </a:outerShdw>
                    </a:effectLst>
                  </a:defRPr>
                </a:lvl1pPr>
              </a:lstStyle>
              <a:p>
                <a:pPr/>
                <a:r>
                  <a:t>访问热点数据</a:t>
                </a:r>
              </a:p>
            </p:txBody>
          </p:sp>
        </p:grpSp>
      </p:grpSp>
      <p:sp>
        <p:nvSpPr>
          <p:cNvPr id="993" name="7 CuadroTexto"/>
          <p:cNvSpPr txBox="1"/>
          <p:nvPr/>
        </p:nvSpPr>
        <p:spPr>
          <a:xfrm>
            <a:off x="495435" y="2251378"/>
            <a:ext cx="3524798"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a:solidFill>
                  <a:schemeClr val="accent1">
                    <a:satOff val="-4802"/>
                    <a:lumOff val="-10313"/>
                  </a:schemeClr>
                </a:solidFill>
                <a:effectLst>
                  <a:outerShdw sx="100000" sy="100000" kx="0" ky="0" algn="b" rotWithShape="0" blurRad="38100" dist="25400" dir="5400000">
                    <a:srgbClr val="6E747A">
                      <a:alpha val="43000"/>
                    </a:srgbClr>
                  </a:outerShdw>
                </a:effectLst>
              </a:defRPr>
            </a:pPr>
            <a:r>
              <a:t>实时看待发布、已发布的贴文；</a:t>
            </a:r>
          </a:p>
          <a:p>
            <a:pPr marL="171450" indent="-171450">
              <a:lnSpc>
                <a:spcPct val="150000"/>
              </a:lnSpc>
              <a:buSzPct val="100000"/>
              <a:buFont typeface="Arial"/>
              <a:buChar char="•"/>
              <a:defRPr>
                <a:solidFill>
                  <a:schemeClr val="accent1">
                    <a:satOff val="-4802"/>
                    <a:lumOff val="-10313"/>
                  </a:schemeClr>
                </a:solidFill>
                <a:effectLst>
                  <a:outerShdw sx="100000" sy="100000" kx="0" ky="0" algn="b" rotWithShape="0" blurRad="38100" dist="25400" dir="5400000">
                    <a:srgbClr val="6E747A">
                      <a:alpha val="43000"/>
                    </a:srgbClr>
                  </a:outerShdw>
                </a:effectLst>
              </a:defRPr>
            </a:pPr>
            <a:r>
              <a:t>可直接编辑和修改；</a:t>
            </a:r>
          </a:p>
          <a:p>
            <a:pPr marL="171450" indent="-171450">
              <a:lnSpc>
                <a:spcPct val="150000"/>
              </a:lnSpc>
              <a:buSzPct val="100000"/>
              <a:buFont typeface="Arial"/>
              <a:buChar char="•"/>
              <a:defRPr>
                <a:solidFill>
                  <a:schemeClr val="accent1">
                    <a:satOff val="-4802"/>
                    <a:lumOff val="-10313"/>
                  </a:schemeClr>
                </a:solidFill>
                <a:effectLst>
                  <a:outerShdw sx="100000" sy="100000" kx="0" ky="0" algn="b" rotWithShape="0" blurRad="38100" dist="25400" dir="5400000">
                    <a:srgbClr val="6E747A">
                      <a:alpha val="43000"/>
                    </a:srgbClr>
                  </a:outerShdw>
                </a:effectLst>
              </a:defRPr>
            </a:pPr>
            <a:r>
              <a:t>界面直观，易用性好</a:t>
            </a:r>
          </a:p>
        </p:txBody>
      </p:sp>
      <p:sp>
        <p:nvSpPr>
          <p:cNvPr id="994" name="7 CuadroTexto"/>
          <p:cNvSpPr txBox="1"/>
          <p:nvPr/>
        </p:nvSpPr>
        <p:spPr>
          <a:xfrm>
            <a:off x="7006321" y="4457343"/>
            <a:ext cx="3071040"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000">
                <a:solidFill>
                  <a:schemeClr val="accent5">
                    <a:satOff val="-3547"/>
                    <a:lumOff val="-10352"/>
                  </a:schemeClr>
                </a:solidFill>
              </a:defRPr>
            </a:pPr>
            <a:r>
              <a:t>提供</a:t>
            </a:r>
            <a:r>
              <a:t>IOS</a:t>
            </a:r>
            <a:r>
              <a:t>和</a:t>
            </a:r>
            <a:r>
              <a:t>Android</a:t>
            </a:r>
            <a:r>
              <a:t>的移动</a:t>
            </a:r>
            <a:r>
              <a:t>App</a:t>
            </a:r>
            <a:r>
              <a:t>；</a:t>
            </a:r>
          </a:p>
          <a:p>
            <a:pPr>
              <a:lnSpc>
                <a:spcPct val="150000"/>
              </a:lnSpc>
              <a:defRPr sz="2000">
                <a:solidFill>
                  <a:schemeClr val="accent5">
                    <a:satOff val="-3547"/>
                    <a:lumOff val="-10352"/>
                  </a:schemeClr>
                </a:solidFill>
              </a:defRPr>
            </a:pPr>
            <a:r>
              <a:t>支持第三方工具供添加相关资源文件</a:t>
            </a:r>
          </a:p>
        </p:txBody>
      </p:sp>
      <p:sp>
        <p:nvSpPr>
          <p:cNvPr id="995"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push dir="l"/>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972"/>
                                        </p:tgtEl>
                                        <p:attrNameLst>
                                          <p:attrName>style.visibility</p:attrName>
                                        </p:attrNameLst>
                                      </p:cBhvr>
                                      <p:to>
                                        <p:strVal val="visible"/>
                                      </p:to>
                                    </p:set>
                                    <p:animEffect filter="wipe(left)" transition="in">
                                      <p:cBhvr>
                                        <p:cTn id="7" dur="500"/>
                                        <p:tgtEl>
                                          <p:spTgt spid="97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973"/>
                                        </p:tgtEl>
                                        <p:attrNameLst>
                                          <p:attrName>style.visibility</p:attrName>
                                        </p:attrNameLst>
                                      </p:cBhvr>
                                      <p:to>
                                        <p:strVal val="visible"/>
                                      </p:to>
                                    </p:set>
                                    <p:animEffect filter="wipe(left)" transition="in">
                                      <p:cBhvr>
                                        <p:cTn id="12" dur="500"/>
                                        <p:tgtEl>
                                          <p:spTgt spid="973"/>
                                        </p:tgtEl>
                                      </p:cBhvr>
                                    </p:animEffect>
                                  </p:childTnLst>
                                </p:cTn>
                              </p:par>
                            </p:childTnLst>
                          </p:cTn>
                        </p:par>
                        <p:par>
                          <p:cTn id="13" fill="hold">
                            <p:stCondLst>
                              <p:cond delay="500"/>
                            </p:stCondLst>
                            <p:childTnLst>
                              <p:par>
                                <p:cTn id="14" presetClass="entr" nodeType="afterEffect" presetSubtype="8" presetID="22" grpId="3" fill="hold">
                                  <p:stCondLst>
                                    <p:cond delay="0"/>
                                  </p:stCondLst>
                                  <p:iterate type="el" backwards="0">
                                    <p:tmAbs val="0"/>
                                  </p:iterate>
                                  <p:childTnLst>
                                    <p:set>
                                      <p:cBhvr>
                                        <p:cTn id="15" fill="hold"/>
                                        <p:tgtEl>
                                          <p:spTgt spid="975"/>
                                        </p:tgtEl>
                                        <p:attrNameLst>
                                          <p:attrName>style.visibility</p:attrName>
                                        </p:attrNameLst>
                                      </p:cBhvr>
                                      <p:to>
                                        <p:strVal val="visible"/>
                                      </p:to>
                                    </p:set>
                                    <p:animEffect filter="wipe(left)" transition="in">
                                      <p:cBhvr>
                                        <p:cTn id="16" dur="500"/>
                                        <p:tgtEl>
                                          <p:spTgt spid="975"/>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2" grpId="4" fill="hold">
                                  <p:stCondLst>
                                    <p:cond delay="0"/>
                                  </p:stCondLst>
                                  <p:iterate type="el" backwards="0">
                                    <p:tmAbs val="0"/>
                                  </p:iterate>
                                  <p:childTnLst>
                                    <p:set>
                                      <p:cBhvr>
                                        <p:cTn id="20" fill="hold"/>
                                        <p:tgtEl>
                                          <p:spTgt spid="992"/>
                                        </p:tgtEl>
                                        <p:attrNameLst>
                                          <p:attrName>style.visibility</p:attrName>
                                        </p:attrNameLst>
                                      </p:cBhvr>
                                      <p:to>
                                        <p:strVal val="visible"/>
                                      </p:to>
                                    </p:set>
                                    <p:animEffect filter="wipe(left)" transition="in">
                                      <p:cBhvr>
                                        <p:cTn id="21" dur="500"/>
                                        <p:tgtEl>
                                          <p:spTgt spid="992"/>
                                        </p:tgtEl>
                                      </p:cBhvr>
                                    </p:animEffect>
                                  </p:childTnLst>
                                </p:cTn>
                              </p:par>
                            </p:childTnLst>
                          </p:cTn>
                        </p:par>
                        <p:par>
                          <p:cTn id="22" fill="hold">
                            <p:stCondLst>
                              <p:cond delay="500"/>
                            </p:stCondLst>
                            <p:childTnLst>
                              <p:par>
                                <p:cTn id="23" presetClass="entr" nodeType="afterEffect" presetSubtype="8" presetID="22" grpId="5" fill="hold">
                                  <p:stCondLst>
                                    <p:cond delay="0"/>
                                  </p:stCondLst>
                                  <p:iterate type="el" backwards="0">
                                    <p:tmAbs val="0"/>
                                  </p:iterate>
                                  <p:childTnLst>
                                    <p:set>
                                      <p:cBhvr>
                                        <p:cTn id="24" fill="hold"/>
                                        <p:tgtEl>
                                          <p:spTgt spid="968"/>
                                        </p:tgtEl>
                                        <p:attrNameLst>
                                          <p:attrName>style.visibility</p:attrName>
                                        </p:attrNameLst>
                                      </p:cBhvr>
                                      <p:to>
                                        <p:strVal val="visible"/>
                                      </p:to>
                                    </p:set>
                                    <p:animEffect filter="wipe(left)" transition="in">
                                      <p:cBhvr>
                                        <p:cTn id="25" dur="500"/>
                                        <p:tgtEl>
                                          <p:spTgt spid="968"/>
                                        </p:tgtEl>
                                      </p:cBhvr>
                                    </p:animEffect>
                                  </p:childTnLst>
                                </p:cTn>
                              </p:par>
                            </p:childTnLst>
                          </p:cTn>
                        </p:par>
                        <p:par>
                          <p:cTn id="26" fill="hold">
                            <p:stCondLst>
                              <p:cond delay="1000"/>
                            </p:stCondLst>
                            <p:childTnLst>
                              <p:par>
                                <p:cTn id="27" presetClass="entr" nodeType="afterEffect" presetSubtype="8" presetID="22" grpId="6" fill="hold">
                                  <p:stCondLst>
                                    <p:cond delay="0"/>
                                  </p:stCondLst>
                                  <p:iterate type="el" backwards="0">
                                    <p:tmAbs val="0"/>
                                  </p:iterate>
                                  <p:childTnLst>
                                    <p:set>
                                      <p:cBhvr>
                                        <p:cTn id="28" fill="hold"/>
                                        <p:tgtEl>
                                          <p:spTgt spid="969"/>
                                        </p:tgtEl>
                                        <p:attrNameLst>
                                          <p:attrName>style.visibility</p:attrName>
                                        </p:attrNameLst>
                                      </p:cBhvr>
                                      <p:to>
                                        <p:strVal val="visible"/>
                                      </p:to>
                                    </p:set>
                                    <p:animEffect filter="wipe(left)" transition="in">
                                      <p:cBhvr>
                                        <p:cTn id="29" dur="500"/>
                                        <p:tgtEl>
                                          <p:spTgt spid="969"/>
                                        </p:tgtEl>
                                      </p:cBhvr>
                                    </p:animEffect>
                                  </p:childTnLst>
                                </p:cTn>
                              </p:par>
                            </p:childTnLst>
                          </p:cTn>
                        </p:par>
                        <p:par>
                          <p:cTn id="30" fill="hold">
                            <p:stCondLst>
                              <p:cond delay="1500"/>
                            </p:stCondLst>
                            <p:childTnLst>
                              <p:par>
                                <p:cTn id="31" presetClass="entr" nodeType="afterEffect" presetSubtype="8" presetID="22" grpId="7" fill="hold">
                                  <p:stCondLst>
                                    <p:cond delay="0"/>
                                  </p:stCondLst>
                                  <p:iterate type="el" backwards="0">
                                    <p:tmAbs val="0"/>
                                  </p:iterate>
                                  <p:childTnLst>
                                    <p:set>
                                      <p:cBhvr>
                                        <p:cTn id="32" fill="hold"/>
                                        <p:tgtEl>
                                          <p:spTgt spid="970"/>
                                        </p:tgtEl>
                                        <p:attrNameLst>
                                          <p:attrName>style.visibility</p:attrName>
                                        </p:attrNameLst>
                                      </p:cBhvr>
                                      <p:to>
                                        <p:strVal val="visible"/>
                                      </p:to>
                                    </p:set>
                                    <p:animEffect filter="wipe(left)" transition="in">
                                      <p:cBhvr>
                                        <p:cTn id="33" dur="500"/>
                                        <p:tgtEl>
                                          <p:spTgt spid="970"/>
                                        </p:tgtEl>
                                      </p:cBhvr>
                                    </p:animEffect>
                                  </p:childTnLst>
                                </p:cTn>
                              </p:par>
                            </p:childTnLst>
                          </p:cTn>
                        </p:par>
                        <p:par>
                          <p:cTn id="34" fill="hold">
                            <p:stCondLst>
                              <p:cond delay="2000"/>
                            </p:stCondLst>
                            <p:childTnLst>
                              <p:par>
                                <p:cTn id="35" presetClass="entr" nodeType="afterEffect" presetSubtype="8" presetID="22" grpId="8" fill="hold">
                                  <p:stCondLst>
                                    <p:cond delay="0"/>
                                  </p:stCondLst>
                                  <p:iterate type="el" backwards="0">
                                    <p:tmAbs val="0"/>
                                  </p:iterate>
                                  <p:childTnLst>
                                    <p:set>
                                      <p:cBhvr>
                                        <p:cTn id="36" fill="hold"/>
                                        <p:tgtEl>
                                          <p:spTgt spid="971"/>
                                        </p:tgtEl>
                                        <p:attrNameLst>
                                          <p:attrName>style.visibility</p:attrName>
                                        </p:attrNameLst>
                                      </p:cBhvr>
                                      <p:to>
                                        <p:strVal val="visible"/>
                                      </p:to>
                                    </p:set>
                                    <p:animEffect filter="wipe(left)" transition="in">
                                      <p:cBhvr>
                                        <p:cTn id="37" dur="500"/>
                                        <p:tgtEl>
                                          <p:spTgt spid="971"/>
                                        </p:tgtEl>
                                      </p:cBhvr>
                                    </p:animEffect>
                                  </p:childTnLst>
                                </p:cTn>
                              </p:par>
                            </p:childTnLst>
                          </p:cTn>
                        </p:par>
                        <p:par>
                          <p:cTn id="38" fill="hold">
                            <p:stCondLst>
                              <p:cond delay="2500"/>
                            </p:stCondLst>
                            <p:childTnLst>
                              <p:par>
                                <p:cTn id="39" presetClass="entr" nodeType="afterEffect" presetSubtype="8" presetID="22" grpId="9" fill="hold">
                                  <p:stCondLst>
                                    <p:cond delay="0"/>
                                  </p:stCondLst>
                                  <p:iterate type="el" backwards="0">
                                    <p:tmAbs val="0"/>
                                  </p:iterate>
                                  <p:childTnLst>
                                    <p:set>
                                      <p:cBhvr>
                                        <p:cTn id="40" fill="hold"/>
                                        <p:tgtEl>
                                          <p:spTgt spid="993"/>
                                        </p:tgtEl>
                                        <p:attrNameLst>
                                          <p:attrName>style.visibility</p:attrName>
                                        </p:attrNameLst>
                                      </p:cBhvr>
                                      <p:to>
                                        <p:strVal val="visible"/>
                                      </p:to>
                                    </p:set>
                                    <p:animEffect filter="wipe(left)" transition="in">
                                      <p:cBhvr>
                                        <p:cTn id="41" dur="500"/>
                                        <p:tgtEl>
                                          <p:spTgt spid="993"/>
                                        </p:tgtEl>
                                      </p:cBhvr>
                                    </p:animEffect>
                                  </p:childTnLst>
                                </p:cTn>
                              </p:par>
                            </p:childTnLst>
                          </p:cTn>
                        </p:par>
                        <p:par>
                          <p:cTn id="42" fill="hold">
                            <p:stCondLst>
                              <p:cond delay="3000"/>
                            </p:stCondLst>
                            <p:childTnLst>
                              <p:par>
                                <p:cTn id="43" presetClass="entr" nodeType="afterEffect" presetSubtype="8" presetID="22" grpId="10" fill="hold">
                                  <p:stCondLst>
                                    <p:cond delay="0"/>
                                  </p:stCondLst>
                                  <p:iterate type="el" backwards="0">
                                    <p:tmAbs val="0"/>
                                  </p:iterate>
                                  <p:childTnLst>
                                    <p:set>
                                      <p:cBhvr>
                                        <p:cTn id="44" fill="hold"/>
                                        <p:tgtEl>
                                          <p:spTgt spid="994"/>
                                        </p:tgtEl>
                                        <p:attrNameLst>
                                          <p:attrName>style.visibility</p:attrName>
                                        </p:attrNameLst>
                                      </p:cBhvr>
                                      <p:to>
                                        <p:strVal val="visible"/>
                                      </p:to>
                                    </p:set>
                                    <p:animEffect filter="wipe(left)" transition="in">
                                      <p:cBhvr>
                                        <p:cTn id="45" dur="500"/>
                                        <p:tgtEl>
                                          <p:spTgt spid="994"/>
                                        </p:tgtEl>
                                      </p:cBhvr>
                                    </p:animEffect>
                                  </p:childTnLst>
                                </p:cTn>
                              </p:par>
                            </p:childTnLst>
                          </p:cTn>
                        </p:par>
                        <p:par>
                          <p:cTn id="46" fill="hold">
                            <p:stCondLst>
                              <p:cond delay="3500"/>
                            </p:stCondLst>
                            <p:childTnLst>
                              <p:par>
                                <p:cTn id="47" presetClass="entr" nodeType="afterEffect" presetSubtype="4" presetID="2" grpId="11" fill="hold">
                                  <p:stCondLst>
                                    <p:cond delay="0"/>
                                  </p:stCondLst>
                                  <p:iterate type="el" backwards="0">
                                    <p:tmAbs val="0"/>
                                  </p:iterate>
                                  <p:childTnLst>
                                    <p:set>
                                      <p:cBhvr>
                                        <p:cTn id="48" fill="hold"/>
                                        <p:tgtEl>
                                          <p:spTgt spid="995"/>
                                        </p:tgtEl>
                                        <p:attrNameLst>
                                          <p:attrName>style.visibility</p:attrName>
                                        </p:attrNameLst>
                                      </p:cBhvr>
                                      <p:to>
                                        <p:strVal val="visible"/>
                                      </p:to>
                                    </p:set>
                                    <p:anim calcmode="lin" valueType="num">
                                      <p:cBhvr>
                                        <p:cTn id="49" dur="500" fill="hold"/>
                                        <p:tgtEl>
                                          <p:spTgt spid="995"/>
                                        </p:tgtEl>
                                        <p:attrNameLst>
                                          <p:attrName>ppt_x</p:attrName>
                                        </p:attrNameLst>
                                      </p:cBhvr>
                                      <p:tavLst>
                                        <p:tav tm="0">
                                          <p:val>
                                            <p:strVal val="#ppt_x"/>
                                          </p:val>
                                        </p:tav>
                                        <p:tav tm="100000">
                                          <p:val>
                                            <p:strVal val="#ppt_x"/>
                                          </p:val>
                                        </p:tav>
                                      </p:tavLst>
                                    </p:anim>
                                    <p:anim calcmode="lin" valueType="num">
                                      <p:cBhvr>
                                        <p:cTn id="50" dur="500" fill="hold"/>
                                        <p:tgtEl>
                                          <p:spTgt spid="9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8" grpId="5"/>
      <p:bldP build="whole" bldLvl="1" animBg="1" rev="0" advAuto="0" spid="993" grpId="9"/>
      <p:bldP build="whole" bldLvl="1" animBg="1" rev="0" advAuto="0" spid="970" grpId="7"/>
      <p:bldP build="whole" bldLvl="1" animBg="1" rev="0" advAuto="0" spid="994" grpId="10"/>
      <p:bldP build="whole" bldLvl="1" animBg="1" rev="0" advAuto="0" spid="995" grpId="11"/>
      <p:bldP build="whole" bldLvl="1" animBg="1" rev="0" advAuto="0" spid="975" grpId="3"/>
      <p:bldP build="whole" bldLvl="1" animBg="1" rev="0" advAuto="0" spid="971" grpId="8"/>
      <p:bldP build="whole" bldLvl="1" animBg="1" rev="0" advAuto="0" spid="972" grpId="1"/>
      <p:bldP build="whole" bldLvl="1" animBg="1" rev="0" advAuto="0" spid="969" grpId="6"/>
      <p:bldP build="whole" bldLvl="1" animBg="1" rev="0" advAuto="0" spid="973" grpId="2"/>
      <p:bldP build="whole" bldLvl="1" animBg="1" rev="0" advAuto="0" spid="992" grpId="4"/>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7" name="Rectangle 8"/>
          <p:cNvSpPr/>
          <p:nvPr/>
        </p:nvSpPr>
        <p:spPr>
          <a:xfrm>
            <a:off x="7790326" y="3522788"/>
            <a:ext cx="3776834" cy="2474700"/>
          </a:xfrm>
          <a:prstGeom prst="rect">
            <a:avLst/>
          </a:prstGeom>
          <a:solidFill>
            <a:schemeClr val="accent1">
              <a:alpha val="81000"/>
            </a:schemeClr>
          </a:solidFill>
          <a:ln w="12700">
            <a:miter lim="400000"/>
          </a:ln>
        </p:spPr>
        <p:txBody>
          <a:bodyPr lIns="45719" rIns="45719" anchor="ctr"/>
          <a:lstStyle/>
          <a:p>
            <a:pPr algn="ctr">
              <a:defRPr>
                <a:solidFill>
                  <a:srgbClr val="FFFFFF"/>
                </a:solidFill>
              </a:defRPr>
            </a:pPr>
          </a:p>
        </p:txBody>
      </p:sp>
      <p:sp>
        <p:nvSpPr>
          <p:cNvPr id="998" name="7 CuadroTexto"/>
          <p:cNvSpPr txBox="1"/>
          <p:nvPr/>
        </p:nvSpPr>
        <p:spPr>
          <a:xfrm>
            <a:off x="7790322" y="3602645"/>
            <a:ext cx="3776838" cy="21170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sz="2400">
                <a:solidFill>
                  <a:srgbClr val="FFFFFF"/>
                </a:solidFill>
              </a:defRPr>
            </a:pPr>
            <a:r>
              <a:t>免费标题编辑工具</a:t>
            </a:r>
          </a:p>
          <a:p>
            <a:pPr marL="171450" indent="-171450">
              <a:lnSpc>
                <a:spcPct val="150000"/>
              </a:lnSpc>
              <a:buSzPct val="100000"/>
              <a:buFont typeface="Arial"/>
              <a:buChar char="•"/>
              <a:defRPr sz="2400">
                <a:solidFill>
                  <a:srgbClr val="FFFFFF"/>
                </a:solidFill>
              </a:defRPr>
            </a:pPr>
            <a:r>
              <a:t>通过关键字或主题获得贴文推荐的标题</a:t>
            </a:r>
          </a:p>
          <a:p>
            <a:pPr marL="171450" indent="-171450">
              <a:lnSpc>
                <a:spcPct val="150000"/>
              </a:lnSpc>
              <a:buSzPct val="100000"/>
              <a:buFont typeface="Arial"/>
              <a:buChar char="•"/>
              <a:defRPr sz="2400">
                <a:solidFill>
                  <a:srgbClr val="FFFFFF"/>
                </a:solidFill>
              </a:defRPr>
            </a:pPr>
            <a:r>
              <a:t>生成</a:t>
            </a:r>
            <a:r>
              <a:t>20</a:t>
            </a:r>
            <a:r>
              <a:t>个额外的标题建议</a:t>
            </a:r>
          </a:p>
        </p:txBody>
      </p:sp>
      <p:sp>
        <p:nvSpPr>
          <p:cNvPr id="999" name="TextBox 19"/>
          <p:cNvSpPr txBox="1"/>
          <p:nvPr/>
        </p:nvSpPr>
        <p:spPr>
          <a:xfrm>
            <a:off x="5456068" y="465198"/>
            <a:ext cx="6111093"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04</a:t>
            </a:r>
            <a:r>
              <a:t> 海媒辅助编辑工具</a:t>
            </a:r>
          </a:p>
          <a:p>
            <a:pPr>
              <a:defRPr sz="3200">
                <a:ln w="22225">
                  <a:solidFill>
                    <a:schemeClr val="accent2">
                      <a:lumOff val="-8235"/>
                    </a:schemeClr>
                  </a:solidFill>
                </a:ln>
                <a:solidFill>
                  <a:schemeClr val="accent2">
                    <a:lumOff val="-8235"/>
                  </a:schemeClr>
                </a:solidFill>
              </a:defRPr>
            </a:pPr>
            <a:r>
              <a:t>			</a:t>
            </a:r>
            <a:r>
              <a:rPr sz="2800"/>
              <a:t>社交媒体制作工具</a:t>
            </a:r>
          </a:p>
        </p:txBody>
      </p:sp>
      <p:sp>
        <p:nvSpPr>
          <p:cNvPr id="1000" name="Rectangle: Rounded Corners 18"/>
          <p:cNvSpPr/>
          <p:nvPr/>
        </p:nvSpPr>
        <p:spPr>
          <a:xfrm>
            <a:off x="7790322" y="2230426"/>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1001" name="TextBox 21"/>
          <p:cNvSpPr txBox="1"/>
          <p:nvPr/>
        </p:nvSpPr>
        <p:spPr>
          <a:xfrm>
            <a:off x="8479139" y="2129525"/>
            <a:ext cx="3088021" cy="8839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effectLst>
                  <a:outerShdw sx="100000" sy="100000" kx="0" ky="0" algn="b" rotWithShape="0" blurRad="38100" dist="19050" dir="2700000">
                    <a:srgbClr val="000000">
                      <a:alpha val="40000"/>
                    </a:srgbClr>
                  </a:outerShdw>
                </a:effectLst>
                <a:latin typeface="Adobe Garamond Pro"/>
                <a:ea typeface="Adobe Garamond Pro"/>
                <a:cs typeface="Adobe Garamond Pro"/>
                <a:sym typeface="Adobe Garamond Pro"/>
              </a:defRPr>
            </a:pPr>
            <a:r>
              <a:t>Portent</a:t>
            </a:r>
            <a:r>
              <a:t>’</a:t>
            </a:r>
            <a:r>
              <a:t>s Content Idea Generator</a:t>
            </a:r>
            <a:r>
              <a:t> </a:t>
            </a:r>
          </a:p>
        </p:txBody>
      </p:sp>
      <p:sp>
        <p:nvSpPr>
          <p:cNvPr id="1002" name="Freeform 144"/>
          <p:cNvSpPr/>
          <p:nvPr/>
        </p:nvSpPr>
        <p:spPr>
          <a:xfrm>
            <a:off x="7935596" y="2383319"/>
            <a:ext cx="282965" cy="282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0" y="12839"/>
                </a:moveTo>
                <a:lnTo>
                  <a:pt x="1370" y="12839"/>
                </a:lnTo>
                <a:lnTo>
                  <a:pt x="1370" y="2705"/>
                </a:lnTo>
                <a:cubicBezTo>
                  <a:pt x="1370" y="1938"/>
                  <a:pt x="1975" y="1332"/>
                  <a:pt x="2700" y="1332"/>
                </a:cubicBezTo>
                <a:lnTo>
                  <a:pt x="18900" y="1332"/>
                </a:lnTo>
                <a:cubicBezTo>
                  <a:pt x="19625" y="1332"/>
                  <a:pt x="20270" y="1938"/>
                  <a:pt x="20270" y="2705"/>
                </a:cubicBezTo>
                <a:lnTo>
                  <a:pt x="20270" y="12839"/>
                </a:lnTo>
                <a:close/>
                <a:moveTo>
                  <a:pt x="20270" y="14858"/>
                </a:moveTo>
                <a:cubicBezTo>
                  <a:pt x="20270" y="15625"/>
                  <a:pt x="19625" y="16230"/>
                  <a:pt x="18900" y="16230"/>
                </a:cubicBezTo>
                <a:lnTo>
                  <a:pt x="2700" y="16230"/>
                </a:lnTo>
                <a:cubicBezTo>
                  <a:pt x="1975" y="16230"/>
                  <a:pt x="1370" y="15625"/>
                  <a:pt x="1370" y="14858"/>
                </a:cubicBezTo>
                <a:lnTo>
                  <a:pt x="1370" y="14212"/>
                </a:lnTo>
                <a:lnTo>
                  <a:pt x="20270" y="14212"/>
                </a:lnTo>
                <a:lnTo>
                  <a:pt x="20270" y="14858"/>
                </a:lnTo>
                <a:close/>
                <a:moveTo>
                  <a:pt x="8785" y="17563"/>
                </a:moveTo>
                <a:lnTo>
                  <a:pt x="12815" y="17563"/>
                </a:lnTo>
                <a:lnTo>
                  <a:pt x="12815" y="20268"/>
                </a:lnTo>
                <a:lnTo>
                  <a:pt x="8785" y="20268"/>
                </a:lnTo>
                <a:lnTo>
                  <a:pt x="8785" y="17563"/>
                </a:lnTo>
                <a:close/>
                <a:moveTo>
                  <a:pt x="19585" y="0"/>
                </a:moveTo>
                <a:lnTo>
                  <a:pt x="2055" y="0"/>
                </a:lnTo>
                <a:cubicBezTo>
                  <a:pt x="927" y="0"/>
                  <a:pt x="0" y="929"/>
                  <a:pt x="0" y="2019"/>
                </a:cubicBezTo>
                <a:lnTo>
                  <a:pt x="0" y="15544"/>
                </a:lnTo>
                <a:cubicBezTo>
                  <a:pt x="0" y="16674"/>
                  <a:pt x="927" y="17563"/>
                  <a:pt x="2055" y="17563"/>
                </a:cubicBezTo>
                <a:lnTo>
                  <a:pt x="7455" y="17563"/>
                </a:lnTo>
                <a:lnTo>
                  <a:pt x="7455" y="20268"/>
                </a:lnTo>
                <a:lnTo>
                  <a:pt x="6770" y="20268"/>
                </a:lnTo>
                <a:cubicBezTo>
                  <a:pt x="6367" y="20268"/>
                  <a:pt x="6085" y="20591"/>
                  <a:pt x="6085" y="20954"/>
                </a:cubicBezTo>
                <a:cubicBezTo>
                  <a:pt x="6085" y="21317"/>
                  <a:pt x="6367" y="21600"/>
                  <a:pt x="6770" y="21600"/>
                </a:cubicBezTo>
                <a:lnTo>
                  <a:pt x="14830" y="21600"/>
                </a:lnTo>
                <a:cubicBezTo>
                  <a:pt x="15233" y="21600"/>
                  <a:pt x="15515" y="21317"/>
                  <a:pt x="15515" y="20954"/>
                </a:cubicBezTo>
                <a:cubicBezTo>
                  <a:pt x="15515" y="20591"/>
                  <a:pt x="15233" y="20268"/>
                  <a:pt x="14830" y="20268"/>
                </a:cubicBezTo>
                <a:lnTo>
                  <a:pt x="14185" y="20268"/>
                </a:lnTo>
                <a:lnTo>
                  <a:pt x="14185" y="17563"/>
                </a:lnTo>
                <a:lnTo>
                  <a:pt x="19585" y="17563"/>
                </a:lnTo>
                <a:cubicBezTo>
                  <a:pt x="20673" y="17563"/>
                  <a:pt x="21600" y="16674"/>
                  <a:pt x="21600" y="15544"/>
                </a:cubicBezTo>
                <a:lnTo>
                  <a:pt x="21600" y="2019"/>
                </a:lnTo>
                <a:cubicBezTo>
                  <a:pt x="21600" y="929"/>
                  <a:pt x="20673" y="0"/>
                  <a:pt x="19585" y="0"/>
                </a:cubicBezTo>
                <a:close/>
              </a:path>
            </a:pathLst>
          </a:custGeom>
          <a:solidFill>
            <a:srgbClr val="FFFFFF"/>
          </a:solidFill>
          <a:ln w="12700">
            <a:miter lim="400000"/>
          </a:ln>
        </p:spPr>
        <p:txBody>
          <a:bodyPr lIns="45719" rIns="45719" anchor="ctr"/>
          <a:lstStyle/>
          <a:p>
            <a:pPr/>
          </a:p>
        </p:txBody>
      </p:sp>
      <p:pic>
        <p:nvPicPr>
          <p:cNvPr id="1003" name="图片 37" descr="图片 37"/>
          <p:cNvPicPr>
            <a:picLocks noChangeAspect="1"/>
          </p:cNvPicPr>
          <p:nvPr/>
        </p:nvPicPr>
        <p:blipFill>
          <a:blip r:embed="rId3">
            <a:extLst/>
          </a:blip>
          <a:stretch>
            <a:fillRect/>
          </a:stretch>
        </p:blipFill>
        <p:spPr>
          <a:xfrm>
            <a:off x="243987" y="1965960"/>
            <a:ext cx="6614013" cy="4031530"/>
          </a:xfrm>
          <a:prstGeom prst="rect">
            <a:avLst/>
          </a:prstGeom>
          <a:ln w="12700">
            <a:miter lim="400000"/>
          </a:ln>
        </p:spPr>
      </p:pic>
      <p:sp>
        <p:nvSpPr>
          <p:cNvPr id="1004"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003"/>
                                        </p:tgtEl>
                                        <p:attrNameLst>
                                          <p:attrName>style.visibility</p:attrName>
                                        </p:attrNameLst>
                                      </p:cBhvr>
                                      <p:to>
                                        <p:strVal val="visible"/>
                                      </p:to>
                                    </p:set>
                                    <p:animEffect filter="dissolve" transition="in">
                                      <p:cBhvr>
                                        <p:cTn id="7" dur="500"/>
                                        <p:tgtEl>
                                          <p:spTgt spid="1003"/>
                                        </p:tgtEl>
                                      </p:cBhvr>
                                    </p:animEffect>
                                  </p:childTnLst>
                                </p:cTn>
                              </p:par>
                            </p:childTnLst>
                          </p:cTn>
                        </p:par>
                        <p:par>
                          <p:cTn id="8" fill="hold">
                            <p:stCondLst>
                              <p:cond delay="500"/>
                            </p:stCondLst>
                            <p:childTnLst>
                              <p:par>
                                <p:cTn id="9" presetClass="entr" nodeType="afterEffect" presetSubtype="4" presetID="2" grpId="2" fill="hold">
                                  <p:stCondLst>
                                    <p:cond delay="0"/>
                                  </p:stCondLst>
                                  <p:iterate type="el" backwards="0">
                                    <p:tmAbs val="0"/>
                                  </p:iterate>
                                  <p:childTnLst>
                                    <p:set>
                                      <p:cBhvr>
                                        <p:cTn id="10" fill="hold"/>
                                        <p:tgtEl>
                                          <p:spTgt spid="997"/>
                                        </p:tgtEl>
                                        <p:attrNameLst>
                                          <p:attrName>style.visibility</p:attrName>
                                        </p:attrNameLst>
                                      </p:cBhvr>
                                      <p:to>
                                        <p:strVal val="visible"/>
                                      </p:to>
                                    </p:set>
                                    <p:anim calcmode="lin" valueType="num">
                                      <p:cBhvr>
                                        <p:cTn id="11" dur="500" fill="hold"/>
                                        <p:tgtEl>
                                          <p:spTgt spid="997"/>
                                        </p:tgtEl>
                                        <p:attrNameLst>
                                          <p:attrName>ppt_x</p:attrName>
                                        </p:attrNameLst>
                                      </p:cBhvr>
                                      <p:tavLst>
                                        <p:tav tm="0">
                                          <p:val>
                                            <p:strVal val="#ppt_x"/>
                                          </p:val>
                                        </p:tav>
                                        <p:tav tm="100000">
                                          <p:val>
                                            <p:strVal val="#ppt_x"/>
                                          </p:val>
                                        </p:tav>
                                      </p:tavLst>
                                    </p:anim>
                                    <p:anim calcmode="lin" valueType="num">
                                      <p:cBhvr>
                                        <p:cTn id="12" dur="500" fill="hold"/>
                                        <p:tgtEl>
                                          <p:spTgt spid="99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Class="entr" nodeType="afterEffect" presetSubtype="4" presetID="2" grpId="3" fill="hold">
                                  <p:stCondLst>
                                    <p:cond delay="0"/>
                                  </p:stCondLst>
                                  <p:iterate type="el" backwards="0">
                                    <p:tmAbs val="0"/>
                                  </p:iterate>
                                  <p:childTnLst>
                                    <p:set>
                                      <p:cBhvr>
                                        <p:cTn id="15" fill="hold"/>
                                        <p:tgtEl>
                                          <p:spTgt spid="998"/>
                                        </p:tgtEl>
                                        <p:attrNameLst>
                                          <p:attrName>style.visibility</p:attrName>
                                        </p:attrNameLst>
                                      </p:cBhvr>
                                      <p:to>
                                        <p:strVal val="visible"/>
                                      </p:to>
                                    </p:set>
                                    <p:anim calcmode="lin" valueType="num">
                                      <p:cBhvr>
                                        <p:cTn id="16" dur="500" fill="hold"/>
                                        <p:tgtEl>
                                          <p:spTgt spid="998"/>
                                        </p:tgtEl>
                                        <p:attrNameLst>
                                          <p:attrName>ppt_x</p:attrName>
                                        </p:attrNameLst>
                                      </p:cBhvr>
                                      <p:tavLst>
                                        <p:tav tm="0">
                                          <p:val>
                                            <p:strVal val="#ppt_x"/>
                                          </p:val>
                                        </p:tav>
                                        <p:tav tm="100000">
                                          <p:val>
                                            <p:strVal val="#ppt_x"/>
                                          </p:val>
                                        </p:tav>
                                      </p:tavLst>
                                    </p:anim>
                                    <p:anim calcmode="lin" valueType="num">
                                      <p:cBhvr>
                                        <p:cTn id="17" dur="500" fill="hold"/>
                                        <p:tgtEl>
                                          <p:spTgt spid="998"/>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Class="entr" nodeType="afterEffect" presetSubtype="8" presetID="22" grpId="4" fill="hold">
                                  <p:stCondLst>
                                    <p:cond delay="0"/>
                                  </p:stCondLst>
                                  <p:iterate type="el" backwards="0">
                                    <p:tmAbs val="0"/>
                                  </p:iterate>
                                  <p:childTnLst>
                                    <p:set>
                                      <p:cBhvr>
                                        <p:cTn id="20" fill="hold"/>
                                        <p:tgtEl>
                                          <p:spTgt spid="999"/>
                                        </p:tgtEl>
                                        <p:attrNameLst>
                                          <p:attrName>style.visibility</p:attrName>
                                        </p:attrNameLst>
                                      </p:cBhvr>
                                      <p:to>
                                        <p:strVal val="visible"/>
                                      </p:to>
                                    </p:set>
                                    <p:animEffect filter="wipe(left)" transition="in">
                                      <p:cBhvr>
                                        <p:cTn id="21" dur="500"/>
                                        <p:tgtEl>
                                          <p:spTgt spid="999"/>
                                        </p:tgtEl>
                                      </p:cBhvr>
                                    </p:animEffect>
                                  </p:childTnLst>
                                </p:cTn>
                              </p:par>
                            </p:childTnLst>
                          </p:cTn>
                        </p:par>
                        <p:par>
                          <p:cTn id="22" fill="hold">
                            <p:stCondLst>
                              <p:cond delay="2000"/>
                            </p:stCondLst>
                            <p:childTnLst>
                              <p:par>
                                <p:cTn id="23" presetClass="entr" nodeType="afterEffect" presetSubtype="8" presetID="22" grpId="5" fill="hold">
                                  <p:stCondLst>
                                    <p:cond delay="0"/>
                                  </p:stCondLst>
                                  <p:iterate type="el" backwards="0">
                                    <p:tmAbs val="0"/>
                                  </p:iterate>
                                  <p:childTnLst>
                                    <p:set>
                                      <p:cBhvr>
                                        <p:cTn id="24" fill="hold"/>
                                        <p:tgtEl>
                                          <p:spTgt spid="1000"/>
                                        </p:tgtEl>
                                        <p:attrNameLst>
                                          <p:attrName>style.visibility</p:attrName>
                                        </p:attrNameLst>
                                      </p:cBhvr>
                                      <p:to>
                                        <p:strVal val="visible"/>
                                      </p:to>
                                    </p:set>
                                    <p:animEffect filter="wipe(left)" transition="in">
                                      <p:cBhvr>
                                        <p:cTn id="25" dur="500"/>
                                        <p:tgtEl>
                                          <p:spTgt spid="1000"/>
                                        </p:tgtEl>
                                      </p:cBhvr>
                                    </p:animEffect>
                                  </p:childTnLst>
                                </p:cTn>
                              </p:par>
                            </p:childTnLst>
                          </p:cTn>
                        </p:par>
                        <p:par>
                          <p:cTn id="26" fill="hold">
                            <p:stCondLst>
                              <p:cond delay="2500"/>
                            </p:stCondLst>
                            <p:childTnLst>
                              <p:par>
                                <p:cTn id="27" presetClass="entr" nodeType="afterEffect" presetSubtype="8" presetID="22" grpId="6" fill="hold">
                                  <p:stCondLst>
                                    <p:cond delay="0"/>
                                  </p:stCondLst>
                                  <p:iterate type="el" backwards="0">
                                    <p:tmAbs val="0"/>
                                  </p:iterate>
                                  <p:childTnLst>
                                    <p:set>
                                      <p:cBhvr>
                                        <p:cTn id="28" fill="hold"/>
                                        <p:tgtEl>
                                          <p:spTgt spid="1001"/>
                                        </p:tgtEl>
                                        <p:attrNameLst>
                                          <p:attrName>style.visibility</p:attrName>
                                        </p:attrNameLst>
                                      </p:cBhvr>
                                      <p:to>
                                        <p:strVal val="visible"/>
                                      </p:to>
                                    </p:set>
                                    <p:animEffect filter="wipe(left)" transition="in">
                                      <p:cBhvr>
                                        <p:cTn id="29" dur="500"/>
                                        <p:tgtEl>
                                          <p:spTgt spid="1001"/>
                                        </p:tgtEl>
                                      </p:cBhvr>
                                    </p:animEffect>
                                  </p:childTnLst>
                                </p:cTn>
                              </p:par>
                            </p:childTnLst>
                          </p:cTn>
                        </p:par>
                        <p:par>
                          <p:cTn id="30" fill="hold">
                            <p:stCondLst>
                              <p:cond delay="3000"/>
                            </p:stCondLst>
                            <p:childTnLst>
                              <p:par>
                                <p:cTn id="31" presetClass="entr" nodeType="afterEffect" presetSubtype="8" presetID="22" grpId="7" fill="hold">
                                  <p:stCondLst>
                                    <p:cond delay="0"/>
                                  </p:stCondLst>
                                  <p:iterate type="el" backwards="0">
                                    <p:tmAbs val="0"/>
                                  </p:iterate>
                                  <p:childTnLst>
                                    <p:set>
                                      <p:cBhvr>
                                        <p:cTn id="32" fill="hold"/>
                                        <p:tgtEl>
                                          <p:spTgt spid="1002"/>
                                        </p:tgtEl>
                                        <p:attrNameLst>
                                          <p:attrName>style.visibility</p:attrName>
                                        </p:attrNameLst>
                                      </p:cBhvr>
                                      <p:to>
                                        <p:strVal val="visible"/>
                                      </p:to>
                                    </p:set>
                                    <p:animEffect filter="wipe(left)" transition="in">
                                      <p:cBhvr>
                                        <p:cTn id="33" dur="500"/>
                                        <p:tgtEl>
                                          <p:spTgt spid="1002"/>
                                        </p:tgtEl>
                                      </p:cBhvr>
                                    </p:animEffect>
                                  </p:childTnLst>
                                </p:cTn>
                              </p:par>
                            </p:childTnLst>
                          </p:cTn>
                        </p:par>
                        <p:par>
                          <p:cTn id="34" fill="hold">
                            <p:stCondLst>
                              <p:cond delay="3500"/>
                            </p:stCondLst>
                            <p:childTnLst>
                              <p:par>
                                <p:cTn id="35" presetClass="entr" nodeType="afterEffect" presetSubtype="4" presetID="2" grpId="8" fill="hold">
                                  <p:stCondLst>
                                    <p:cond delay="0"/>
                                  </p:stCondLst>
                                  <p:iterate type="el" backwards="0">
                                    <p:tmAbs val="0"/>
                                  </p:iterate>
                                  <p:childTnLst>
                                    <p:set>
                                      <p:cBhvr>
                                        <p:cTn id="36" fill="hold"/>
                                        <p:tgtEl>
                                          <p:spTgt spid="1004"/>
                                        </p:tgtEl>
                                        <p:attrNameLst>
                                          <p:attrName>style.visibility</p:attrName>
                                        </p:attrNameLst>
                                      </p:cBhvr>
                                      <p:to>
                                        <p:strVal val="visible"/>
                                      </p:to>
                                    </p:set>
                                    <p:anim calcmode="lin" valueType="num">
                                      <p:cBhvr>
                                        <p:cTn id="37" dur="500" fill="hold"/>
                                        <p:tgtEl>
                                          <p:spTgt spid="1004"/>
                                        </p:tgtEl>
                                        <p:attrNameLst>
                                          <p:attrName>ppt_x</p:attrName>
                                        </p:attrNameLst>
                                      </p:cBhvr>
                                      <p:tavLst>
                                        <p:tav tm="0">
                                          <p:val>
                                            <p:strVal val="#ppt_x"/>
                                          </p:val>
                                        </p:tav>
                                        <p:tav tm="100000">
                                          <p:val>
                                            <p:strVal val="#ppt_x"/>
                                          </p:val>
                                        </p:tav>
                                      </p:tavLst>
                                    </p:anim>
                                    <p:anim calcmode="lin" valueType="num">
                                      <p:cBhvr>
                                        <p:cTn id="38" dur="500" fill="hold"/>
                                        <p:tgtEl>
                                          <p:spTgt spid="10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9" grpId="4"/>
      <p:bldP build="whole" bldLvl="1" animBg="1" rev="0" advAuto="0" spid="998" grpId="3"/>
      <p:bldP build="whole" bldLvl="1" animBg="1" rev="0" advAuto="0" spid="1002" grpId="7"/>
      <p:bldP build="whole" bldLvl="1" animBg="1" rev="0" advAuto="0" spid="1001" grpId="6"/>
      <p:bldP build="whole" bldLvl="1" animBg="1" rev="0" advAuto="0" spid="997" grpId="2"/>
      <p:bldP build="whole" bldLvl="1" animBg="1" rev="0" advAuto="0" spid="1000" grpId="5"/>
      <p:bldP build="whole" bldLvl="1" animBg="1" rev="0" advAuto="0" spid="1003" grpId="1"/>
      <p:bldP build="whole" bldLvl="1" animBg="1" rev="0" advAuto="0" spid="1004" grpId="8"/>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8" name="Rectangle 8"/>
          <p:cNvSpPr/>
          <p:nvPr/>
        </p:nvSpPr>
        <p:spPr>
          <a:xfrm>
            <a:off x="6531502" y="3522788"/>
            <a:ext cx="5447138" cy="2474700"/>
          </a:xfrm>
          <a:prstGeom prst="rect">
            <a:avLst/>
          </a:prstGeom>
          <a:solidFill>
            <a:schemeClr val="accent1">
              <a:alpha val="81000"/>
            </a:schemeClr>
          </a:solidFill>
          <a:ln w="12700">
            <a:miter lim="400000"/>
          </a:ln>
        </p:spPr>
        <p:txBody>
          <a:bodyPr lIns="45719" rIns="45719" anchor="ctr"/>
          <a:lstStyle/>
          <a:p>
            <a:pPr algn="ctr">
              <a:defRPr>
                <a:solidFill>
                  <a:srgbClr val="FFFFFF"/>
                </a:solidFill>
              </a:defRPr>
            </a:pPr>
          </a:p>
        </p:txBody>
      </p:sp>
      <p:sp>
        <p:nvSpPr>
          <p:cNvPr id="1009" name="7 CuadroTexto"/>
          <p:cNvSpPr txBox="1"/>
          <p:nvPr/>
        </p:nvSpPr>
        <p:spPr>
          <a:xfrm>
            <a:off x="6508060" y="3577606"/>
            <a:ext cx="5494020" cy="222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sz="2000">
                <a:solidFill>
                  <a:srgbClr val="FFFFFF"/>
                </a:solidFill>
              </a:defRPr>
            </a:pPr>
            <a:r>
              <a:t>免费的标题分析工具</a:t>
            </a:r>
          </a:p>
          <a:p>
            <a:pPr marL="171450" indent="-171450">
              <a:lnSpc>
                <a:spcPct val="150000"/>
              </a:lnSpc>
              <a:buSzPct val="100000"/>
              <a:buFont typeface="Arial"/>
              <a:buChar char="•"/>
              <a:defRPr sz="2000">
                <a:solidFill>
                  <a:srgbClr val="FFFFFF"/>
                </a:solidFill>
              </a:defRPr>
            </a:pPr>
            <a:r>
              <a:t>检查用户提交的标题，对整体质量进行评分；</a:t>
            </a:r>
          </a:p>
          <a:p>
            <a:pPr marL="171450" indent="-171450">
              <a:lnSpc>
                <a:spcPct val="150000"/>
              </a:lnSpc>
              <a:buSzPct val="100000"/>
              <a:buFont typeface="Arial"/>
              <a:buChar char="•"/>
              <a:defRPr sz="2000">
                <a:solidFill>
                  <a:srgbClr val="FFFFFF"/>
                </a:solidFill>
              </a:defRPr>
            </a:pPr>
            <a:r>
              <a:t>对单词和字符数等信息进行分析</a:t>
            </a:r>
          </a:p>
          <a:p>
            <a:pPr marL="171450" indent="-171450">
              <a:lnSpc>
                <a:spcPct val="150000"/>
              </a:lnSpc>
              <a:buSzPct val="100000"/>
              <a:buFont typeface="Arial"/>
              <a:buChar char="•"/>
              <a:defRPr sz="2000">
                <a:solidFill>
                  <a:srgbClr val="FFFFFF"/>
                </a:solidFill>
              </a:defRPr>
            </a:pPr>
            <a:r>
              <a:t>可预览标在谷歌搜索的结果</a:t>
            </a:r>
          </a:p>
          <a:p>
            <a:pPr marL="171450" indent="-171450">
              <a:lnSpc>
                <a:spcPct val="150000"/>
              </a:lnSpc>
              <a:buSzPct val="100000"/>
              <a:buFont typeface="Arial"/>
              <a:buChar char="•"/>
              <a:defRPr sz="2000">
                <a:solidFill>
                  <a:srgbClr val="FFFFFF"/>
                </a:solidFill>
              </a:defRPr>
            </a:pPr>
            <a:r>
              <a:t>评估词汇的平衡性，保留过去的标题分析结果</a:t>
            </a:r>
          </a:p>
        </p:txBody>
      </p:sp>
      <p:sp>
        <p:nvSpPr>
          <p:cNvPr id="1010" name="TextBox 19"/>
          <p:cNvSpPr txBox="1"/>
          <p:nvPr/>
        </p:nvSpPr>
        <p:spPr>
          <a:xfrm>
            <a:off x="5456068" y="465198"/>
            <a:ext cx="5905353"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04</a:t>
            </a:r>
            <a:r>
              <a:t> 海媒辅助编辑工具</a:t>
            </a:r>
          </a:p>
          <a:p>
            <a:pPr>
              <a:defRPr sz="3200">
                <a:ln w="22225">
                  <a:solidFill>
                    <a:schemeClr val="accent2">
                      <a:lumOff val="-8235"/>
                    </a:schemeClr>
                  </a:solidFill>
                </a:ln>
                <a:solidFill>
                  <a:schemeClr val="accent2">
                    <a:lumOff val="-8235"/>
                  </a:schemeClr>
                </a:solidFill>
              </a:defRPr>
            </a:pPr>
            <a:r>
              <a:t>			</a:t>
            </a:r>
            <a:r>
              <a:rPr sz="2800"/>
              <a:t>社交媒体制作工具</a:t>
            </a:r>
          </a:p>
        </p:txBody>
      </p:sp>
      <p:sp>
        <p:nvSpPr>
          <p:cNvPr id="1011" name="Rectangle: Rounded Corners 18"/>
          <p:cNvSpPr/>
          <p:nvPr/>
        </p:nvSpPr>
        <p:spPr>
          <a:xfrm>
            <a:off x="6601603" y="2230426"/>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1012" name="TextBox 21"/>
          <p:cNvSpPr txBox="1"/>
          <p:nvPr/>
        </p:nvSpPr>
        <p:spPr>
          <a:xfrm>
            <a:off x="7290420" y="2129525"/>
            <a:ext cx="4071001" cy="8839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effectLst>
                  <a:outerShdw sx="100000" sy="100000" kx="0" ky="0" algn="b" rotWithShape="0" blurRad="38100" dist="19050" dir="2700000">
                    <a:srgbClr val="000000">
                      <a:alpha val="40000"/>
                    </a:srgbClr>
                  </a:outerShdw>
                </a:effectLst>
                <a:latin typeface="Adobe Garamond Pro"/>
                <a:ea typeface="Adobe Garamond Pro"/>
                <a:cs typeface="Adobe Garamond Pro"/>
                <a:sym typeface="Adobe Garamond Pro"/>
              </a:defRPr>
            </a:lvl1pPr>
          </a:lstStyle>
          <a:p>
            <a:pPr/>
            <a:r>
              <a:t>CoSchedule Headline Analyzer</a:t>
            </a:r>
          </a:p>
        </p:txBody>
      </p:sp>
      <p:sp>
        <p:nvSpPr>
          <p:cNvPr id="1013" name="Freeform 144"/>
          <p:cNvSpPr/>
          <p:nvPr/>
        </p:nvSpPr>
        <p:spPr>
          <a:xfrm>
            <a:off x="6746875" y="2383319"/>
            <a:ext cx="282965" cy="282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0" y="12839"/>
                </a:moveTo>
                <a:lnTo>
                  <a:pt x="1370" y="12839"/>
                </a:lnTo>
                <a:lnTo>
                  <a:pt x="1370" y="2705"/>
                </a:lnTo>
                <a:cubicBezTo>
                  <a:pt x="1370" y="1938"/>
                  <a:pt x="1975" y="1332"/>
                  <a:pt x="2700" y="1332"/>
                </a:cubicBezTo>
                <a:lnTo>
                  <a:pt x="18900" y="1332"/>
                </a:lnTo>
                <a:cubicBezTo>
                  <a:pt x="19625" y="1332"/>
                  <a:pt x="20270" y="1938"/>
                  <a:pt x="20270" y="2705"/>
                </a:cubicBezTo>
                <a:lnTo>
                  <a:pt x="20270" y="12839"/>
                </a:lnTo>
                <a:close/>
                <a:moveTo>
                  <a:pt x="20270" y="14858"/>
                </a:moveTo>
                <a:cubicBezTo>
                  <a:pt x="20270" y="15625"/>
                  <a:pt x="19625" y="16230"/>
                  <a:pt x="18900" y="16230"/>
                </a:cubicBezTo>
                <a:lnTo>
                  <a:pt x="2700" y="16230"/>
                </a:lnTo>
                <a:cubicBezTo>
                  <a:pt x="1975" y="16230"/>
                  <a:pt x="1370" y="15625"/>
                  <a:pt x="1370" y="14858"/>
                </a:cubicBezTo>
                <a:lnTo>
                  <a:pt x="1370" y="14212"/>
                </a:lnTo>
                <a:lnTo>
                  <a:pt x="20270" y="14212"/>
                </a:lnTo>
                <a:lnTo>
                  <a:pt x="20270" y="14858"/>
                </a:lnTo>
                <a:close/>
                <a:moveTo>
                  <a:pt x="8785" y="17563"/>
                </a:moveTo>
                <a:lnTo>
                  <a:pt x="12815" y="17563"/>
                </a:lnTo>
                <a:lnTo>
                  <a:pt x="12815" y="20268"/>
                </a:lnTo>
                <a:lnTo>
                  <a:pt x="8785" y="20268"/>
                </a:lnTo>
                <a:lnTo>
                  <a:pt x="8785" y="17563"/>
                </a:lnTo>
                <a:close/>
                <a:moveTo>
                  <a:pt x="19585" y="0"/>
                </a:moveTo>
                <a:lnTo>
                  <a:pt x="2055" y="0"/>
                </a:lnTo>
                <a:cubicBezTo>
                  <a:pt x="927" y="0"/>
                  <a:pt x="0" y="929"/>
                  <a:pt x="0" y="2019"/>
                </a:cubicBezTo>
                <a:lnTo>
                  <a:pt x="0" y="15544"/>
                </a:lnTo>
                <a:cubicBezTo>
                  <a:pt x="0" y="16674"/>
                  <a:pt x="927" y="17563"/>
                  <a:pt x="2055" y="17563"/>
                </a:cubicBezTo>
                <a:lnTo>
                  <a:pt x="7455" y="17563"/>
                </a:lnTo>
                <a:lnTo>
                  <a:pt x="7455" y="20268"/>
                </a:lnTo>
                <a:lnTo>
                  <a:pt x="6770" y="20268"/>
                </a:lnTo>
                <a:cubicBezTo>
                  <a:pt x="6367" y="20268"/>
                  <a:pt x="6085" y="20591"/>
                  <a:pt x="6085" y="20954"/>
                </a:cubicBezTo>
                <a:cubicBezTo>
                  <a:pt x="6085" y="21317"/>
                  <a:pt x="6367" y="21600"/>
                  <a:pt x="6770" y="21600"/>
                </a:cubicBezTo>
                <a:lnTo>
                  <a:pt x="14830" y="21600"/>
                </a:lnTo>
                <a:cubicBezTo>
                  <a:pt x="15233" y="21600"/>
                  <a:pt x="15515" y="21317"/>
                  <a:pt x="15515" y="20954"/>
                </a:cubicBezTo>
                <a:cubicBezTo>
                  <a:pt x="15515" y="20591"/>
                  <a:pt x="15233" y="20268"/>
                  <a:pt x="14830" y="20268"/>
                </a:cubicBezTo>
                <a:lnTo>
                  <a:pt x="14185" y="20268"/>
                </a:lnTo>
                <a:lnTo>
                  <a:pt x="14185" y="17563"/>
                </a:lnTo>
                <a:lnTo>
                  <a:pt x="19585" y="17563"/>
                </a:lnTo>
                <a:cubicBezTo>
                  <a:pt x="20673" y="17563"/>
                  <a:pt x="21600" y="16674"/>
                  <a:pt x="21600" y="15544"/>
                </a:cubicBezTo>
                <a:lnTo>
                  <a:pt x="21600" y="2019"/>
                </a:lnTo>
                <a:cubicBezTo>
                  <a:pt x="21600" y="929"/>
                  <a:pt x="20673" y="0"/>
                  <a:pt x="19585" y="0"/>
                </a:cubicBezTo>
                <a:close/>
              </a:path>
            </a:pathLst>
          </a:custGeom>
          <a:solidFill>
            <a:srgbClr val="FFFFFF"/>
          </a:solidFill>
          <a:ln w="12700">
            <a:miter lim="400000"/>
          </a:ln>
        </p:spPr>
        <p:txBody>
          <a:bodyPr lIns="45719" rIns="45719" anchor="ctr"/>
          <a:lstStyle/>
          <a:p>
            <a:pPr/>
          </a:p>
        </p:txBody>
      </p:sp>
      <p:pic>
        <p:nvPicPr>
          <p:cNvPr id="1014" name="图片 38" descr="图片 38"/>
          <p:cNvPicPr>
            <a:picLocks noChangeAspect="1"/>
          </p:cNvPicPr>
          <p:nvPr/>
        </p:nvPicPr>
        <p:blipFill>
          <a:blip r:embed="rId3">
            <a:extLst/>
          </a:blip>
          <a:stretch>
            <a:fillRect/>
          </a:stretch>
        </p:blipFill>
        <p:spPr>
          <a:xfrm>
            <a:off x="534708" y="2230426"/>
            <a:ext cx="5706073" cy="3680545"/>
          </a:xfrm>
          <a:prstGeom prst="rect">
            <a:avLst/>
          </a:prstGeom>
          <a:ln w="12700">
            <a:miter lim="400000"/>
          </a:ln>
        </p:spPr>
      </p:pic>
      <p:sp>
        <p:nvSpPr>
          <p:cNvPr id="1015"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pic>
        <p:nvPicPr>
          <p:cNvPr id="1016" name="图片 40" descr="图片 40"/>
          <p:cNvPicPr>
            <a:picLocks noChangeAspect="1"/>
          </p:cNvPicPr>
          <p:nvPr/>
        </p:nvPicPr>
        <p:blipFill>
          <a:blip r:embed="rId4">
            <a:extLst/>
          </a:blip>
          <a:stretch>
            <a:fillRect/>
          </a:stretch>
        </p:blipFill>
        <p:spPr>
          <a:xfrm>
            <a:off x="521354" y="2189640"/>
            <a:ext cx="5732781" cy="37621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015"/>
                                        </p:tgtEl>
                                        <p:attrNameLst>
                                          <p:attrName>style.visibility</p:attrName>
                                        </p:attrNameLst>
                                      </p:cBhvr>
                                      <p:to>
                                        <p:strVal val="visible"/>
                                      </p:to>
                                    </p:set>
                                    <p:anim calcmode="lin" valueType="num">
                                      <p:cBhvr>
                                        <p:cTn id="7" dur="500" fill="hold"/>
                                        <p:tgtEl>
                                          <p:spTgt spid="1015"/>
                                        </p:tgtEl>
                                        <p:attrNameLst>
                                          <p:attrName>ppt_x</p:attrName>
                                        </p:attrNameLst>
                                      </p:cBhvr>
                                      <p:tavLst>
                                        <p:tav tm="0">
                                          <p:val>
                                            <p:strVal val="#ppt_x"/>
                                          </p:val>
                                        </p:tav>
                                        <p:tav tm="100000">
                                          <p:val>
                                            <p:strVal val="#ppt_x"/>
                                          </p:val>
                                        </p:tav>
                                      </p:tavLst>
                                    </p:anim>
                                    <p:anim calcmode="lin" valueType="num">
                                      <p:cBhvr>
                                        <p:cTn id="8" dur="500" fill="hold"/>
                                        <p:tgtEl>
                                          <p:spTgt spid="10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ID="9" grpId="2" fill="hold">
                                  <p:stCondLst>
                                    <p:cond delay="0"/>
                                  </p:stCondLst>
                                  <p:iterate type="el" backwards="0">
                                    <p:tmAbs val="0"/>
                                  </p:iterate>
                                  <p:childTnLst>
                                    <p:set>
                                      <p:cBhvr>
                                        <p:cTn id="12" fill="hold"/>
                                        <p:tgtEl>
                                          <p:spTgt spid="1014"/>
                                        </p:tgtEl>
                                        <p:attrNameLst>
                                          <p:attrName>style.visibility</p:attrName>
                                        </p:attrNameLst>
                                      </p:cBhvr>
                                      <p:to>
                                        <p:strVal val="visible"/>
                                      </p:to>
                                    </p:set>
                                    <p:animEffect filter="dissolve" transition="in">
                                      <p:cBhvr>
                                        <p:cTn id="13" dur="500"/>
                                        <p:tgtEl>
                                          <p:spTgt spid="1014"/>
                                        </p:tgtEl>
                                      </p:cBhvr>
                                    </p:animEffect>
                                  </p:childTnLst>
                                </p:cTn>
                              </p:par>
                            </p:childTnLst>
                          </p:cTn>
                        </p:par>
                        <p:par>
                          <p:cTn id="14" fill="hold">
                            <p:stCondLst>
                              <p:cond delay="500"/>
                            </p:stCondLst>
                            <p:childTnLst>
                              <p:par>
                                <p:cTn id="15" presetClass="entr" nodeType="afterEffect" presetSubtype="4" presetID="2" grpId="3" fill="hold">
                                  <p:stCondLst>
                                    <p:cond delay="0"/>
                                  </p:stCondLst>
                                  <p:iterate type="el" backwards="0">
                                    <p:tmAbs val="0"/>
                                  </p:iterate>
                                  <p:childTnLst>
                                    <p:set>
                                      <p:cBhvr>
                                        <p:cTn id="16" fill="hold"/>
                                        <p:tgtEl>
                                          <p:spTgt spid="1008"/>
                                        </p:tgtEl>
                                        <p:attrNameLst>
                                          <p:attrName>style.visibility</p:attrName>
                                        </p:attrNameLst>
                                      </p:cBhvr>
                                      <p:to>
                                        <p:strVal val="visible"/>
                                      </p:to>
                                    </p:set>
                                    <p:anim calcmode="lin" valueType="num">
                                      <p:cBhvr>
                                        <p:cTn id="17" dur="500" fill="hold"/>
                                        <p:tgtEl>
                                          <p:spTgt spid="1008"/>
                                        </p:tgtEl>
                                        <p:attrNameLst>
                                          <p:attrName>ppt_x</p:attrName>
                                        </p:attrNameLst>
                                      </p:cBhvr>
                                      <p:tavLst>
                                        <p:tav tm="0">
                                          <p:val>
                                            <p:strVal val="#ppt_x"/>
                                          </p:val>
                                        </p:tav>
                                        <p:tav tm="100000">
                                          <p:val>
                                            <p:strVal val="#ppt_x"/>
                                          </p:val>
                                        </p:tav>
                                      </p:tavLst>
                                    </p:anim>
                                    <p:anim calcmode="lin" valueType="num">
                                      <p:cBhvr>
                                        <p:cTn id="18" dur="500" fill="hold"/>
                                        <p:tgtEl>
                                          <p:spTgt spid="100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Class="entr" nodeType="afterEffect" presetSubtype="4" presetID="2" grpId="4" fill="hold">
                                  <p:stCondLst>
                                    <p:cond delay="0"/>
                                  </p:stCondLst>
                                  <p:iterate type="el" backwards="0">
                                    <p:tmAbs val="0"/>
                                  </p:iterate>
                                  <p:childTnLst>
                                    <p:set>
                                      <p:cBhvr>
                                        <p:cTn id="21" fill="hold"/>
                                        <p:tgtEl>
                                          <p:spTgt spid="1009"/>
                                        </p:tgtEl>
                                        <p:attrNameLst>
                                          <p:attrName>style.visibility</p:attrName>
                                        </p:attrNameLst>
                                      </p:cBhvr>
                                      <p:to>
                                        <p:strVal val="visible"/>
                                      </p:to>
                                    </p:set>
                                    <p:anim calcmode="lin" valueType="num">
                                      <p:cBhvr>
                                        <p:cTn id="22" dur="500" fill="hold"/>
                                        <p:tgtEl>
                                          <p:spTgt spid="1009"/>
                                        </p:tgtEl>
                                        <p:attrNameLst>
                                          <p:attrName>ppt_x</p:attrName>
                                        </p:attrNameLst>
                                      </p:cBhvr>
                                      <p:tavLst>
                                        <p:tav tm="0">
                                          <p:val>
                                            <p:strVal val="#ppt_x"/>
                                          </p:val>
                                        </p:tav>
                                        <p:tav tm="100000">
                                          <p:val>
                                            <p:strVal val="#ppt_x"/>
                                          </p:val>
                                        </p:tav>
                                      </p:tavLst>
                                    </p:anim>
                                    <p:anim calcmode="lin" valueType="num">
                                      <p:cBhvr>
                                        <p:cTn id="23" dur="500" fill="hold"/>
                                        <p:tgtEl>
                                          <p:spTgt spid="1009"/>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Class="entr" nodeType="afterEffect" presetSubtype="8" presetID="22" grpId="5" fill="hold">
                                  <p:stCondLst>
                                    <p:cond delay="0"/>
                                  </p:stCondLst>
                                  <p:iterate type="el" backwards="0">
                                    <p:tmAbs val="0"/>
                                  </p:iterate>
                                  <p:childTnLst>
                                    <p:set>
                                      <p:cBhvr>
                                        <p:cTn id="26" fill="hold"/>
                                        <p:tgtEl>
                                          <p:spTgt spid="1010"/>
                                        </p:tgtEl>
                                        <p:attrNameLst>
                                          <p:attrName>style.visibility</p:attrName>
                                        </p:attrNameLst>
                                      </p:cBhvr>
                                      <p:to>
                                        <p:strVal val="visible"/>
                                      </p:to>
                                    </p:set>
                                    <p:animEffect filter="wipe(left)" transition="in">
                                      <p:cBhvr>
                                        <p:cTn id="27" dur="500"/>
                                        <p:tgtEl>
                                          <p:spTgt spid="1010"/>
                                        </p:tgtEl>
                                      </p:cBhvr>
                                    </p:animEffect>
                                  </p:childTnLst>
                                </p:cTn>
                              </p:par>
                            </p:childTnLst>
                          </p:cTn>
                        </p:par>
                        <p:par>
                          <p:cTn id="28" fill="hold">
                            <p:stCondLst>
                              <p:cond delay="2000"/>
                            </p:stCondLst>
                            <p:childTnLst>
                              <p:par>
                                <p:cTn id="29" presetClass="entr" nodeType="afterEffect" presetSubtype="8" presetID="22" grpId="6" fill="hold">
                                  <p:stCondLst>
                                    <p:cond delay="0"/>
                                  </p:stCondLst>
                                  <p:iterate type="el" backwards="0">
                                    <p:tmAbs val="0"/>
                                  </p:iterate>
                                  <p:childTnLst>
                                    <p:set>
                                      <p:cBhvr>
                                        <p:cTn id="30" fill="hold"/>
                                        <p:tgtEl>
                                          <p:spTgt spid="1011"/>
                                        </p:tgtEl>
                                        <p:attrNameLst>
                                          <p:attrName>style.visibility</p:attrName>
                                        </p:attrNameLst>
                                      </p:cBhvr>
                                      <p:to>
                                        <p:strVal val="visible"/>
                                      </p:to>
                                    </p:set>
                                    <p:animEffect filter="wipe(left)" transition="in">
                                      <p:cBhvr>
                                        <p:cTn id="31" dur="500"/>
                                        <p:tgtEl>
                                          <p:spTgt spid="1011"/>
                                        </p:tgtEl>
                                      </p:cBhvr>
                                    </p:animEffect>
                                  </p:childTnLst>
                                </p:cTn>
                              </p:par>
                            </p:childTnLst>
                          </p:cTn>
                        </p:par>
                        <p:par>
                          <p:cTn id="32" fill="hold">
                            <p:stCondLst>
                              <p:cond delay="2500"/>
                            </p:stCondLst>
                            <p:childTnLst>
                              <p:par>
                                <p:cTn id="33" presetClass="entr" nodeType="afterEffect" presetSubtype="8" presetID="22" grpId="7" fill="hold">
                                  <p:stCondLst>
                                    <p:cond delay="0"/>
                                  </p:stCondLst>
                                  <p:iterate type="el" backwards="0">
                                    <p:tmAbs val="0"/>
                                  </p:iterate>
                                  <p:childTnLst>
                                    <p:set>
                                      <p:cBhvr>
                                        <p:cTn id="34" fill="hold"/>
                                        <p:tgtEl>
                                          <p:spTgt spid="1012"/>
                                        </p:tgtEl>
                                        <p:attrNameLst>
                                          <p:attrName>style.visibility</p:attrName>
                                        </p:attrNameLst>
                                      </p:cBhvr>
                                      <p:to>
                                        <p:strVal val="visible"/>
                                      </p:to>
                                    </p:set>
                                    <p:animEffect filter="wipe(left)" transition="in">
                                      <p:cBhvr>
                                        <p:cTn id="35" dur="500"/>
                                        <p:tgtEl>
                                          <p:spTgt spid="1012"/>
                                        </p:tgtEl>
                                      </p:cBhvr>
                                    </p:animEffect>
                                  </p:childTnLst>
                                </p:cTn>
                              </p:par>
                            </p:childTnLst>
                          </p:cTn>
                        </p:par>
                        <p:par>
                          <p:cTn id="36" fill="hold">
                            <p:stCondLst>
                              <p:cond delay="3000"/>
                            </p:stCondLst>
                            <p:childTnLst>
                              <p:par>
                                <p:cTn id="37" presetClass="entr" nodeType="afterEffect" presetSubtype="8" presetID="22" grpId="8" fill="hold">
                                  <p:stCondLst>
                                    <p:cond delay="0"/>
                                  </p:stCondLst>
                                  <p:iterate type="el" backwards="0">
                                    <p:tmAbs val="0"/>
                                  </p:iterate>
                                  <p:childTnLst>
                                    <p:set>
                                      <p:cBhvr>
                                        <p:cTn id="38" fill="hold"/>
                                        <p:tgtEl>
                                          <p:spTgt spid="1013"/>
                                        </p:tgtEl>
                                        <p:attrNameLst>
                                          <p:attrName>style.visibility</p:attrName>
                                        </p:attrNameLst>
                                      </p:cBhvr>
                                      <p:to>
                                        <p:strVal val="visible"/>
                                      </p:to>
                                    </p:set>
                                    <p:animEffect filter="wipe(left)" transition="in">
                                      <p:cBhvr>
                                        <p:cTn id="39" dur="500"/>
                                        <p:tgtEl>
                                          <p:spTgt spid="1013"/>
                                        </p:tgtEl>
                                      </p:cBhvr>
                                    </p:animEffect>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9" fill="hold">
                                  <p:stCondLst>
                                    <p:cond delay="0"/>
                                  </p:stCondLst>
                                  <p:iterate type="el" backwards="0">
                                    <p:tmAbs val="0"/>
                                  </p:iterate>
                                  <p:childTnLst>
                                    <p:set>
                                      <p:cBhvr>
                                        <p:cTn id="43" fill="hold"/>
                                        <p:tgtEl>
                                          <p:spTgt spid="1016"/>
                                        </p:tgtEl>
                                        <p:attrNameLst>
                                          <p:attrName>style.visibility</p:attrName>
                                        </p:attrNameLst>
                                      </p:cBhvr>
                                      <p:to>
                                        <p:strVal val="visible"/>
                                      </p:to>
                                    </p:set>
                                    <p:animEffect filter="dissolve" transition="in">
                                      <p:cBhvr>
                                        <p:cTn id="44" dur="1000"/>
                                        <p:tgtEl>
                                          <p:spTgt spid="10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5" grpId="1"/>
      <p:bldP build="whole" bldLvl="1" animBg="1" rev="0" advAuto="0" spid="1014" grpId="2"/>
      <p:bldP build="whole" bldLvl="1" animBg="1" rev="0" advAuto="0" spid="1008" grpId="3"/>
      <p:bldP build="whole" bldLvl="1" animBg="1" rev="0" advAuto="0" spid="1009" grpId="4"/>
      <p:bldP build="whole" bldLvl="1" animBg="1" rev="0" advAuto="0" spid="1016" grpId="9"/>
      <p:bldP build="whole" bldLvl="1" animBg="1" rev="0" advAuto="0" spid="1011" grpId="6"/>
      <p:bldP build="whole" bldLvl="1" animBg="1" rev="0" advAuto="0" spid="1010" grpId="5"/>
      <p:bldP build="whole" bldLvl="1" animBg="1" rev="0" advAuto="0" spid="1012" grpId="7"/>
      <p:bldP build="whole" bldLvl="1" animBg="1" rev="0" advAuto="0" spid="1013" grpId="8"/>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0" name="Rectangle 8"/>
          <p:cNvSpPr/>
          <p:nvPr/>
        </p:nvSpPr>
        <p:spPr>
          <a:xfrm>
            <a:off x="6531502" y="3522788"/>
            <a:ext cx="5447138" cy="2474700"/>
          </a:xfrm>
          <a:prstGeom prst="rect">
            <a:avLst/>
          </a:prstGeom>
          <a:solidFill>
            <a:schemeClr val="accent1">
              <a:alpha val="81000"/>
            </a:schemeClr>
          </a:solidFill>
          <a:ln w="12700">
            <a:miter lim="400000"/>
          </a:ln>
        </p:spPr>
        <p:txBody>
          <a:bodyPr lIns="45719" rIns="45719" anchor="ctr"/>
          <a:lstStyle/>
          <a:p>
            <a:pPr algn="ctr">
              <a:defRPr>
                <a:solidFill>
                  <a:srgbClr val="FFFFFF"/>
                </a:solidFill>
              </a:defRPr>
            </a:pPr>
          </a:p>
        </p:txBody>
      </p:sp>
      <p:sp>
        <p:nvSpPr>
          <p:cNvPr id="1021" name="7 CuadroTexto"/>
          <p:cNvSpPr txBox="1"/>
          <p:nvPr/>
        </p:nvSpPr>
        <p:spPr>
          <a:xfrm>
            <a:off x="6508060" y="3577606"/>
            <a:ext cx="5494020" cy="21170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sz="2400">
                <a:solidFill>
                  <a:srgbClr val="FFFFFF"/>
                </a:solidFill>
              </a:defRPr>
            </a:pPr>
            <a:r>
              <a:t>免费的在线制作图片工具；</a:t>
            </a:r>
          </a:p>
          <a:p>
            <a:pPr marL="171450" indent="-171450">
              <a:lnSpc>
                <a:spcPct val="150000"/>
              </a:lnSpc>
              <a:buSzPct val="100000"/>
              <a:buFont typeface="Arial"/>
              <a:buChar char="•"/>
              <a:defRPr sz="2400">
                <a:solidFill>
                  <a:srgbClr val="FFFFFF"/>
                </a:solidFill>
              </a:defRPr>
            </a:pPr>
            <a:r>
              <a:t>可利用预设大小模板创建专业的社交媒体图片；</a:t>
            </a:r>
          </a:p>
          <a:p>
            <a:pPr marL="171450" indent="-171450">
              <a:lnSpc>
                <a:spcPct val="150000"/>
              </a:lnSpc>
              <a:buSzPct val="100000"/>
              <a:buFont typeface="Arial"/>
              <a:buChar char="•"/>
              <a:defRPr sz="2400">
                <a:solidFill>
                  <a:srgbClr val="FFFFFF"/>
                </a:solidFill>
              </a:defRPr>
            </a:pPr>
            <a:r>
              <a:t>数百个图片及超炫字体可供免费试用。</a:t>
            </a:r>
          </a:p>
        </p:txBody>
      </p:sp>
      <p:sp>
        <p:nvSpPr>
          <p:cNvPr id="1022" name="TextBox 19"/>
          <p:cNvSpPr txBox="1"/>
          <p:nvPr/>
        </p:nvSpPr>
        <p:spPr>
          <a:xfrm>
            <a:off x="5456068" y="465198"/>
            <a:ext cx="6447661"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04</a:t>
            </a:r>
            <a:r>
              <a:t> 海媒辅助编辑工具</a:t>
            </a:r>
          </a:p>
          <a:p>
            <a:pPr>
              <a:defRPr sz="3200">
                <a:ln w="22225">
                  <a:solidFill>
                    <a:schemeClr val="accent2">
                      <a:lumOff val="-8235"/>
                    </a:schemeClr>
                  </a:solidFill>
                </a:ln>
                <a:solidFill>
                  <a:schemeClr val="accent2">
                    <a:lumOff val="-8235"/>
                  </a:schemeClr>
                </a:solidFill>
              </a:defRPr>
            </a:pPr>
            <a:r>
              <a:t>			</a:t>
            </a:r>
            <a:r>
              <a:rPr sz="2800"/>
              <a:t>社交媒体制作工具</a:t>
            </a:r>
          </a:p>
        </p:txBody>
      </p:sp>
      <p:sp>
        <p:nvSpPr>
          <p:cNvPr id="1023" name="Rectangle: Rounded Corners 18"/>
          <p:cNvSpPr/>
          <p:nvPr/>
        </p:nvSpPr>
        <p:spPr>
          <a:xfrm>
            <a:off x="6601603" y="2230426"/>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1024" name="TextBox 21"/>
          <p:cNvSpPr txBox="1"/>
          <p:nvPr/>
        </p:nvSpPr>
        <p:spPr>
          <a:xfrm>
            <a:off x="7160403" y="2179440"/>
            <a:ext cx="2640333" cy="49276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effectLst>
                  <a:outerShdw sx="100000" sy="100000" kx="0" ky="0" algn="b" rotWithShape="0" blurRad="38100" dist="19050" dir="2700000">
                    <a:srgbClr val="000000">
                      <a:alpha val="40000"/>
                    </a:srgbClr>
                  </a:outerShdw>
                </a:effectLst>
                <a:latin typeface="Adobe Garamond Pro"/>
                <a:ea typeface="Adobe Garamond Pro"/>
                <a:cs typeface="Adobe Garamond Pro"/>
                <a:sym typeface="Adobe Garamond Pro"/>
              </a:defRPr>
            </a:lvl1pPr>
          </a:lstStyle>
          <a:p>
            <a:pPr/>
            <a:r>
              <a:t>Canva</a:t>
            </a:r>
          </a:p>
        </p:txBody>
      </p:sp>
      <p:sp>
        <p:nvSpPr>
          <p:cNvPr id="1025" name="Freeform 144"/>
          <p:cNvSpPr/>
          <p:nvPr/>
        </p:nvSpPr>
        <p:spPr>
          <a:xfrm>
            <a:off x="6746875" y="2383319"/>
            <a:ext cx="282965" cy="282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0" y="12839"/>
                </a:moveTo>
                <a:lnTo>
                  <a:pt x="1370" y="12839"/>
                </a:lnTo>
                <a:lnTo>
                  <a:pt x="1370" y="2705"/>
                </a:lnTo>
                <a:cubicBezTo>
                  <a:pt x="1370" y="1938"/>
                  <a:pt x="1975" y="1332"/>
                  <a:pt x="2700" y="1332"/>
                </a:cubicBezTo>
                <a:lnTo>
                  <a:pt x="18900" y="1332"/>
                </a:lnTo>
                <a:cubicBezTo>
                  <a:pt x="19625" y="1332"/>
                  <a:pt x="20270" y="1938"/>
                  <a:pt x="20270" y="2705"/>
                </a:cubicBezTo>
                <a:lnTo>
                  <a:pt x="20270" y="12839"/>
                </a:lnTo>
                <a:close/>
                <a:moveTo>
                  <a:pt x="20270" y="14858"/>
                </a:moveTo>
                <a:cubicBezTo>
                  <a:pt x="20270" y="15625"/>
                  <a:pt x="19625" y="16230"/>
                  <a:pt x="18900" y="16230"/>
                </a:cubicBezTo>
                <a:lnTo>
                  <a:pt x="2700" y="16230"/>
                </a:lnTo>
                <a:cubicBezTo>
                  <a:pt x="1975" y="16230"/>
                  <a:pt x="1370" y="15625"/>
                  <a:pt x="1370" y="14858"/>
                </a:cubicBezTo>
                <a:lnTo>
                  <a:pt x="1370" y="14212"/>
                </a:lnTo>
                <a:lnTo>
                  <a:pt x="20270" y="14212"/>
                </a:lnTo>
                <a:lnTo>
                  <a:pt x="20270" y="14858"/>
                </a:lnTo>
                <a:close/>
                <a:moveTo>
                  <a:pt x="8785" y="17563"/>
                </a:moveTo>
                <a:lnTo>
                  <a:pt x="12815" y="17563"/>
                </a:lnTo>
                <a:lnTo>
                  <a:pt x="12815" y="20268"/>
                </a:lnTo>
                <a:lnTo>
                  <a:pt x="8785" y="20268"/>
                </a:lnTo>
                <a:lnTo>
                  <a:pt x="8785" y="17563"/>
                </a:lnTo>
                <a:close/>
                <a:moveTo>
                  <a:pt x="19585" y="0"/>
                </a:moveTo>
                <a:lnTo>
                  <a:pt x="2055" y="0"/>
                </a:lnTo>
                <a:cubicBezTo>
                  <a:pt x="927" y="0"/>
                  <a:pt x="0" y="929"/>
                  <a:pt x="0" y="2019"/>
                </a:cubicBezTo>
                <a:lnTo>
                  <a:pt x="0" y="15544"/>
                </a:lnTo>
                <a:cubicBezTo>
                  <a:pt x="0" y="16674"/>
                  <a:pt x="927" y="17563"/>
                  <a:pt x="2055" y="17563"/>
                </a:cubicBezTo>
                <a:lnTo>
                  <a:pt x="7455" y="17563"/>
                </a:lnTo>
                <a:lnTo>
                  <a:pt x="7455" y="20268"/>
                </a:lnTo>
                <a:lnTo>
                  <a:pt x="6770" y="20268"/>
                </a:lnTo>
                <a:cubicBezTo>
                  <a:pt x="6367" y="20268"/>
                  <a:pt x="6085" y="20591"/>
                  <a:pt x="6085" y="20954"/>
                </a:cubicBezTo>
                <a:cubicBezTo>
                  <a:pt x="6085" y="21317"/>
                  <a:pt x="6367" y="21600"/>
                  <a:pt x="6770" y="21600"/>
                </a:cubicBezTo>
                <a:lnTo>
                  <a:pt x="14830" y="21600"/>
                </a:lnTo>
                <a:cubicBezTo>
                  <a:pt x="15233" y="21600"/>
                  <a:pt x="15515" y="21317"/>
                  <a:pt x="15515" y="20954"/>
                </a:cubicBezTo>
                <a:cubicBezTo>
                  <a:pt x="15515" y="20591"/>
                  <a:pt x="15233" y="20268"/>
                  <a:pt x="14830" y="20268"/>
                </a:cubicBezTo>
                <a:lnTo>
                  <a:pt x="14185" y="20268"/>
                </a:lnTo>
                <a:lnTo>
                  <a:pt x="14185" y="17563"/>
                </a:lnTo>
                <a:lnTo>
                  <a:pt x="19585" y="17563"/>
                </a:lnTo>
                <a:cubicBezTo>
                  <a:pt x="20673" y="17563"/>
                  <a:pt x="21600" y="16674"/>
                  <a:pt x="21600" y="15544"/>
                </a:cubicBezTo>
                <a:lnTo>
                  <a:pt x="21600" y="2019"/>
                </a:lnTo>
                <a:cubicBezTo>
                  <a:pt x="21600" y="929"/>
                  <a:pt x="20673" y="0"/>
                  <a:pt x="19585" y="0"/>
                </a:cubicBezTo>
                <a:close/>
              </a:path>
            </a:pathLst>
          </a:custGeom>
          <a:solidFill>
            <a:srgbClr val="FFFFFF"/>
          </a:solidFill>
          <a:ln w="12700">
            <a:miter lim="400000"/>
          </a:ln>
        </p:spPr>
        <p:txBody>
          <a:bodyPr lIns="45719" rIns="45719" anchor="ctr"/>
          <a:lstStyle/>
          <a:p>
            <a:pPr/>
          </a:p>
        </p:txBody>
      </p:sp>
      <p:pic>
        <p:nvPicPr>
          <p:cNvPr id="1026" name="图片 41" descr="图片 41"/>
          <p:cNvPicPr>
            <a:picLocks noChangeAspect="1"/>
          </p:cNvPicPr>
          <p:nvPr/>
        </p:nvPicPr>
        <p:blipFill>
          <a:blip r:embed="rId3">
            <a:extLst/>
          </a:blip>
          <a:stretch>
            <a:fillRect/>
          </a:stretch>
        </p:blipFill>
        <p:spPr>
          <a:xfrm>
            <a:off x="449487" y="1164894"/>
            <a:ext cx="5257801" cy="2583181"/>
          </a:xfrm>
          <a:prstGeom prst="rect">
            <a:avLst/>
          </a:prstGeom>
          <a:ln w="12700">
            <a:miter lim="400000"/>
          </a:ln>
        </p:spPr>
      </p:pic>
      <p:pic>
        <p:nvPicPr>
          <p:cNvPr id="1027" name="图片 42" descr="图片 42"/>
          <p:cNvPicPr>
            <a:picLocks noChangeAspect="1"/>
          </p:cNvPicPr>
          <p:nvPr/>
        </p:nvPicPr>
        <p:blipFill>
          <a:blip r:embed="rId4">
            <a:extLst/>
          </a:blip>
          <a:stretch>
            <a:fillRect/>
          </a:stretch>
        </p:blipFill>
        <p:spPr>
          <a:xfrm>
            <a:off x="429437" y="3953814"/>
            <a:ext cx="5257801" cy="2744166"/>
          </a:xfrm>
          <a:prstGeom prst="rect">
            <a:avLst/>
          </a:prstGeom>
          <a:ln w="12700">
            <a:miter lim="400000"/>
          </a:ln>
        </p:spPr>
      </p:pic>
      <p:sp>
        <p:nvSpPr>
          <p:cNvPr id="1028"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4" presetID="2" grpId="1" fill="hold">
                                  <p:stCondLst>
                                    <p:cond delay="0"/>
                                  </p:stCondLst>
                                  <p:iterate type="el" backwards="0">
                                    <p:tmAbs val="0"/>
                                  </p:iterate>
                                  <p:childTnLst>
                                    <p:set>
                                      <p:cBhvr>
                                        <p:cTn id="6" fill="hold"/>
                                        <p:tgtEl>
                                          <p:spTgt spid="1020"/>
                                        </p:tgtEl>
                                        <p:attrNameLst>
                                          <p:attrName>style.visibility</p:attrName>
                                        </p:attrNameLst>
                                      </p:cBhvr>
                                      <p:to>
                                        <p:strVal val="visible"/>
                                      </p:to>
                                    </p:set>
                                    <p:anim calcmode="lin" valueType="num">
                                      <p:cBhvr>
                                        <p:cTn id="7" dur="500" fill="hold"/>
                                        <p:tgtEl>
                                          <p:spTgt spid="1020"/>
                                        </p:tgtEl>
                                        <p:attrNameLst>
                                          <p:attrName>ppt_x</p:attrName>
                                        </p:attrNameLst>
                                      </p:cBhvr>
                                      <p:tavLst>
                                        <p:tav tm="0">
                                          <p:val>
                                            <p:strVal val="#ppt_x"/>
                                          </p:val>
                                        </p:tav>
                                        <p:tav tm="100000">
                                          <p:val>
                                            <p:strVal val="#ppt_x"/>
                                          </p:val>
                                        </p:tav>
                                      </p:tavLst>
                                    </p:anim>
                                    <p:anim calcmode="lin" valueType="num">
                                      <p:cBhvr>
                                        <p:cTn id="8" dur="500" fill="hold"/>
                                        <p:tgtEl>
                                          <p:spTgt spid="10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Class="entr" nodeType="afterEffect" presetSubtype="4" presetID="2" grpId="2" fill="hold">
                                  <p:stCondLst>
                                    <p:cond delay="0"/>
                                  </p:stCondLst>
                                  <p:iterate type="el" backwards="0">
                                    <p:tmAbs val="0"/>
                                  </p:iterate>
                                  <p:childTnLst>
                                    <p:set>
                                      <p:cBhvr>
                                        <p:cTn id="11" fill="hold"/>
                                        <p:tgtEl>
                                          <p:spTgt spid="1021"/>
                                        </p:tgtEl>
                                        <p:attrNameLst>
                                          <p:attrName>style.visibility</p:attrName>
                                        </p:attrNameLst>
                                      </p:cBhvr>
                                      <p:to>
                                        <p:strVal val="visible"/>
                                      </p:to>
                                    </p:set>
                                    <p:anim calcmode="lin" valueType="num">
                                      <p:cBhvr>
                                        <p:cTn id="12" dur="500" fill="hold"/>
                                        <p:tgtEl>
                                          <p:spTgt spid="1021"/>
                                        </p:tgtEl>
                                        <p:attrNameLst>
                                          <p:attrName>ppt_x</p:attrName>
                                        </p:attrNameLst>
                                      </p:cBhvr>
                                      <p:tavLst>
                                        <p:tav tm="0">
                                          <p:val>
                                            <p:strVal val="#ppt_x"/>
                                          </p:val>
                                        </p:tav>
                                        <p:tav tm="100000">
                                          <p:val>
                                            <p:strVal val="#ppt_x"/>
                                          </p:val>
                                        </p:tav>
                                      </p:tavLst>
                                    </p:anim>
                                    <p:anim calcmode="lin" valueType="num">
                                      <p:cBhvr>
                                        <p:cTn id="13" dur="500" fill="hold"/>
                                        <p:tgtEl>
                                          <p:spTgt spid="102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Class="entr" nodeType="afterEffect" presetSubtype="8" presetID="22" grpId="3" fill="hold">
                                  <p:stCondLst>
                                    <p:cond delay="0"/>
                                  </p:stCondLst>
                                  <p:iterate type="el" backwards="0">
                                    <p:tmAbs val="0"/>
                                  </p:iterate>
                                  <p:childTnLst>
                                    <p:set>
                                      <p:cBhvr>
                                        <p:cTn id="16" fill="hold"/>
                                        <p:tgtEl>
                                          <p:spTgt spid="1022"/>
                                        </p:tgtEl>
                                        <p:attrNameLst>
                                          <p:attrName>style.visibility</p:attrName>
                                        </p:attrNameLst>
                                      </p:cBhvr>
                                      <p:to>
                                        <p:strVal val="visible"/>
                                      </p:to>
                                    </p:set>
                                    <p:animEffect filter="wipe(left)" transition="in">
                                      <p:cBhvr>
                                        <p:cTn id="17" dur="500"/>
                                        <p:tgtEl>
                                          <p:spTgt spid="1022"/>
                                        </p:tgtEl>
                                      </p:cBhvr>
                                    </p:animEffect>
                                  </p:childTnLst>
                                </p:cTn>
                              </p:par>
                            </p:childTnLst>
                          </p:cTn>
                        </p:par>
                        <p:par>
                          <p:cTn id="18" fill="hold">
                            <p:stCondLst>
                              <p:cond delay="1500"/>
                            </p:stCondLst>
                            <p:childTnLst>
                              <p:par>
                                <p:cTn id="19" presetClass="entr" nodeType="afterEffect" presetSubtype="8" presetID="22" grpId="4" fill="hold">
                                  <p:stCondLst>
                                    <p:cond delay="0"/>
                                  </p:stCondLst>
                                  <p:iterate type="el" backwards="0">
                                    <p:tmAbs val="0"/>
                                  </p:iterate>
                                  <p:childTnLst>
                                    <p:set>
                                      <p:cBhvr>
                                        <p:cTn id="20" fill="hold"/>
                                        <p:tgtEl>
                                          <p:spTgt spid="1023"/>
                                        </p:tgtEl>
                                        <p:attrNameLst>
                                          <p:attrName>style.visibility</p:attrName>
                                        </p:attrNameLst>
                                      </p:cBhvr>
                                      <p:to>
                                        <p:strVal val="visible"/>
                                      </p:to>
                                    </p:set>
                                    <p:animEffect filter="wipe(left)" transition="in">
                                      <p:cBhvr>
                                        <p:cTn id="21" dur="500"/>
                                        <p:tgtEl>
                                          <p:spTgt spid="1023"/>
                                        </p:tgtEl>
                                      </p:cBhvr>
                                    </p:animEffect>
                                  </p:childTnLst>
                                </p:cTn>
                              </p:par>
                            </p:childTnLst>
                          </p:cTn>
                        </p:par>
                        <p:par>
                          <p:cTn id="22" fill="hold">
                            <p:stCondLst>
                              <p:cond delay="2000"/>
                            </p:stCondLst>
                            <p:childTnLst>
                              <p:par>
                                <p:cTn id="23" presetClass="entr" nodeType="afterEffect" presetSubtype="8" presetID="22" grpId="5" fill="hold">
                                  <p:stCondLst>
                                    <p:cond delay="0"/>
                                  </p:stCondLst>
                                  <p:iterate type="el" backwards="0">
                                    <p:tmAbs val="0"/>
                                  </p:iterate>
                                  <p:childTnLst>
                                    <p:set>
                                      <p:cBhvr>
                                        <p:cTn id="24" fill="hold"/>
                                        <p:tgtEl>
                                          <p:spTgt spid="1024"/>
                                        </p:tgtEl>
                                        <p:attrNameLst>
                                          <p:attrName>style.visibility</p:attrName>
                                        </p:attrNameLst>
                                      </p:cBhvr>
                                      <p:to>
                                        <p:strVal val="visible"/>
                                      </p:to>
                                    </p:set>
                                    <p:animEffect filter="wipe(left)" transition="in">
                                      <p:cBhvr>
                                        <p:cTn id="25" dur="500"/>
                                        <p:tgtEl>
                                          <p:spTgt spid="1024"/>
                                        </p:tgtEl>
                                      </p:cBhvr>
                                    </p:animEffect>
                                  </p:childTnLst>
                                </p:cTn>
                              </p:par>
                            </p:childTnLst>
                          </p:cTn>
                        </p:par>
                        <p:par>
                          <p:cTn id="26" fill="hold">
                            <p:stCondLst>
                              <p:cond delay="2500"/>
                            </p:stCondLst>
                            <p:childTnLst>
                              <p:par>
                                <p:cTn id="27" presetClass="entr" nodeType="afterEffect" presetSubtype="8" presetID="22" grpId="6" fill="hold">
                                  <p:stCondLst>
                                    <p:cond delay="0"/>
                                  </p:stCondLst>
                                  <p:iterate type="el" backwards="0">
                                    <p:tmAbs val="0"/>
                                  </p:iterate>
                                  <p:childTnLst>
                                    <p:set>
                                      <p:cBhvr>
                                        <p:cTn id="28" fill="hold"/>
                                        <p:tgtEl>
                                          <p:spTgt spid="1025"/>
                                        </p:tgtEl>
                                        <p:attrNameLst>
                                          <p:attrName>style.visibility</p:attrName>
                                        </p:attrNameLst>
                                      </p:cBhvr>
                                      <p:to>
                                        <p:strVal val="visible"/>
                                      </p:to>
                                    </p:set>
                                    <p:animEffect filter="wipe(left)" transition="in">
                                      <p:cBhvr>
                                        <p:cTn id="29" dur="500"/>
                                        <p:tgtEl>
                                          <p:spTgt spid="1025"/>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7" fill="hold">
                                  <p:stCondLst>
                                    <p:cond delay="0"/>
                                  </p:stCondLst>
                                  <p:iterate type="el" backwards="0">
                                    <p:tmAbs val="0"/>
                                  </p:iterate>
                                  <p:childTnLst>
                                    <p:set>
                                      <p:cBhvr>
                                        <p:cTn id="33" fill="hold"/>
                                        <p:tgtEl>
                                          <p:spTgt spid="1026"/>
                                        </p:tgtEl>
                                        <p:attrNameLst>
                                          <p:attrName>style.visibility</p:attrName>
                                        </p:attrNameLst>
                                      </p:cBhvr>
                                      <p:to>
                                        <p:strVal val="visible"/>
                                      </p:to>
                                    </p:set>
                                    <p:animEffect filter="dissolve" transition="in">
                                      <p:cBhvr>
                                        <p:cTn id="34" dur="500"/>
                                        <p:tgtEl>
                                          <p:spTgt spid="1026"/>
                                        </p:tgtEl>
                                      </p:cBhvr>
                                    </p:animEffect>
                                  </p:childTnLst>
                                </p:cTn>
                              </p:par>
                            </p:childTnLst>
                          </p:cTn>
                        </p:par>
                        <p:par>
                          <p:cTn id="35" fill="hold">
                            <p:stCondLst>
                              <p:cond delay="500"/>
                            </p:stCondLst>
                            <p:childTnLst>
                              <p:par>
                                <p:cTn id="36" presetClass="entr" nodeType="afterEffect" presetID="9" grpId="8" fill="hold">
                                  <p:stCondLst>
                                    <p:cond delay="0"/>
                                  </p:stCondLst>
                                  <p:iterate type="el" backwards="0">
                                    <p:tmAbs val="0"/>
                                  </p:iterate>
                                  <p:childTnLst>
                                    <p:set>
                                      <p:cBhvr>
                                        <p:cTn id="37" fill="hold"/>
                                        <p:tgtEl>
                                          <p:spTgt spid="1027"/>
                                        </p:tgtEl>
                                        <p:attrNameLst>
                                          <p:attrName>style.visibility</p:attrName>
                                        </p:attrNameLst>
                                      </p:cBhvr>
                                      <p:to>
                                        <p:strVal val="visible"/>
                                      </p:to>
                                    </p:set>
                                    <p:animEffect filter="dissolve" transition="in">
                                      <p:cBhvr>
                                        <p:cTn id="38" dur="500"/>
                                        <p:tgtEl>
                                          <p:spTgt spid="1027"/>
                                        </p:tgtEl>
                                      </p:cBhvr>
                                    </p:animEffect>
                                  </p:childTnLst>
                                </p:cTn>
                              </p:par>
                            </p:childTnLst>
                          </p:cTn>
                        </p:par>
                        <p:par>
                          <p:cTn id="39" fill="hold">
                            <p:stCondLst>
                              <p:cond delay="1000"/>
                            </p:stCondLst>
                            <p:childTnLst>
                              <p:par>
                                <p:cTn id="40" presetClass="entr" nodeType="afterEffect" presetSubtype="4" presetID="2" grpId="9" fill="hold">
                                  <p:stCondLst>
                                    <p:cond delay="0"/>
                                  </p:stCondLst>
                                  <p:iterate type="el" backwards="0">
                                    <p:tmAbs val="0"/>
                                  </p:iterate>
                                  <p:childTnLst>
                                    <p:set>
                                      <p:cBhvr>
                                        <p:cTn id="41" fill="hold"/>
                                        <p:tgtEl>
                                          <p:spTgt spid="1028"/>
                                        </p:tgtEl>
                                        <p:attrNameLst>
                                          <p:attrName>style.visibility</p:attrName>
                                        </p:attrNameLst>
                                      </p:cBhvr>
                                      <p:to>
                                        <p:strVal val="visible"/>
                                      </p:to>
                                    </p:set>
                                    <p:anim calcmode="lin" valueType="num">
                                      <p:cBhvr>
                                        <p:cTn id="42" dur="500" fill="hold"/>
                                        <p:tgtEl>
                                          <p:spTgt spid="1028"/>
                                        </p:tgtEl>
                                        <p:attrNameLst>
                                          <p:attrName>ppt_x</p:attrName>
                                        </p:attrNameLst>
                                      </p:cBhvr>
                                      <p:tavLst>
                                        <p:tav tm="0">
                                          <p:val>
                                            <p:strVal val="#ppt_x"/>
                                          </p:val>
                                        </p:tav>
                                        <p:tav tm="100000">
                                          <p:val>
                                            <p:strVal val="#ppt_x"/>
                                          </p:val>
                                        </p:tav>
                                      </p:tavLst>
                                    </p:anim>
                                    <p:anim calcmode="lin" valueType="num">
                                      <p:cBhvr>
                                        <p:cTn id="43"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22" grpId="3"/>
      <p:bldP build="whole" bldLvl="1" animBg="1" rev="0" advAuto="0" spid="1021" grpId="2"/>
      <p:bldP build="whole" bldLvl="1" animBg="1" rev="0" advAuto="0" spid="1025" grpId="6"/>
      <p:bldP build="whole" bldLvl="1" animBg="1" rev="0" advAuto="0" spid="1028" grpId="9"/>
      <p:bldP build="whole" bldLvl="1" animBg="1" rev="0" advAuto="0" spid="1020" grpId="1"/>
      <p:bldP build="whole" bldLvl="1" animBg="1" rev="0" advAuto="0" spid="1026" grpId="7"/>
      <p:bldP build="whole" bldLvl="1" animBg="1" rev="0" advAuto="0" spid="1024" grpId="5"/>
      <p:bldP build="whole" bldLvl="1" animBg="1" rev="0" advAuto="0" spid="1023" grpId="4"/>
      <p:bldP build="whole" bldLvl="1" animBg="1" rev="0" advAuto="0" spid="1027" grpId="8"/>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TextBox 1"/>
          <p:cNvSpPr txBox="1"/>
          <p:nvPr/>
        </p:nvSpPr>
        <p:spPr>
          <a:xfrm>
            <a:off x="2465073" y="1059071"/>
            <a:ext cx="6660638"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三大平台账号粉丝量突破 </a:t>
            </a:r>
            <a:r>
              <a:t>1</a:t>
            </a:r>
            <a:r>
              <a:t> 亿</a:t>
            </a:r>
          </a:p>
        </p:txBody>
      </p:sp>
      <p:graphicFrame>
        <p:nvGraphicFramePr>
          <p:cNvPr id="447" name="Chart 7"/>
          <p:cNvGraphicFramePr/>
          <p:nvPr/>
        </p:nvGraphicFramePr>
        <p:xfrm>
          <a:off x="5051268" y="2695274"/>
          <a:ext cx="1522542" cy="1522542"/>
        </p:xfrm>
        <a:graphic xmlns:a="http://schemas.openxmlformats.org/drawingml/2006/main">
          <a:graphicData uri="http://schemas.openxmlformats.org/drawingml/2006/chart">
            <c:chart xmlns:c="http://schemas.openxmlformats.org/drawingml/2006/chart" r:id="rId3"/>
          </a:graphicData>
        </a:graphic>
      </p:graphicFrame>
      <p:graphicFrame>
        <p:nvGraphicFramePr>
          <p:cNvPr id="448" name="Chart 8"/>
          <p:cNvGraphicFramePr/>
          <p:nvPr/>
        </p:nvGraphicFramePr>
        <p:xfrm>
          <a:off x="2647279" y="2764480"/>
          <a:ext cx="1384129" cy="1384129"/>
        </p:xfrm>
        <a:graphic xmlns:a="http://schemas.openxmlformats.org/drawingml/2006/main">
          <a:graphicData uri="http://schemas.openxmlformats.org/drawingml/2006/chart">
            <c:chart xmlns:c="http://schemas.openxmlformats.org/drawingml/2006/chart" r:id="rId4"/>
          </a:graphicData>
        </a:graphic>
      </p:graphicFrame>
      <p:graphicFrame>
        <p:nvGraphicFramePr>
          <p:cNvPr id="449" name="Chart 10"/>
          <p:cNvGraphicFramePr/>
          <p:nvPr/>
        </p:nvGraphicFramePr>
        <p:xfrm>
          <a:off x="7593671" y="2764480"/>
          <a:ext cx="1384129" cy="1384129"/>
        </p:xfrm>
        <a:graphic xmlns:a="http://schemas.openxmlformats.org/drawingml/2006/main">
          <a:graphicData uri="http://schemas.openxmlformats.org/drawingml/2006/chart">
            <c:chart xmlns:c="http://schemas.openxmlformats.org/drawingml/2006/chart" r:id="rId5"/>
          </a:graphicData>
        </a:graphic>
      </p:graphicFrame>
      <p:sp>
        <p:nvSpPr>
          <p:cNvPr id="450" name="TextBox 11"/>
          <p:cNvSpPr txBox="1"/>
          <p:nvPr/>
        </p:nvSpPr>
        <p:spPr>
          <a:xfrm>
            <a:off x="2744285" y="3188409"/>
            <a:ext cx="1182158"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solidFill>
                  <a:srgbClr val="595959"/>
                </a:solidFill>
              </a:defRPr>
            </a:lvl1pPr>
          </a:lstStyle>
          <a:p>
            <a:pPr/>
            <a:r>
              <a:t>17%</a:t>
            </a:r>
          </a:p>
        </p:txBody>
      </p:sp>
      <p:sp>
        <p:nvSpPr>
          <p:cNvPr id="451" name="TextBox 12"/>
          <p:cNvSpPr txBox="1"/>
          <p:nvPr/>
        </p:nvSpPr>
        <p:spPr>
          <a:xfrm>
            <a:off x="5233401" y="3188409"/>
            <a:ext cx="1182157"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solidFill>
                  <a:srgbClr val="595959"/>
                </a:solidFill>
              </a:defRPr>
            </a:lvl1pPr>
          </a:lstStyle>
          <a:p>
            <a:pPr/>
            <a:r>
              <a:t>82%</a:t>
            </a:r>
          </a:p>
        </p:txBody>
      </p:sp>
      <p:sp>
        <p:nvSpPr>
          <p:cNvPr id="452" name="TextBox 13"/>
          <p:cNvSpPr txBox="1"/>
          <p:nvPr/>
        </p:nvSpPr>
        <p:spPr>
          <a:xfrm>
            <a:off x="7711584" y="3188409"/>
            <a:ext cx="1182157"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2800">
                <a:solidFill>
                  <a:srgbClr val="595959"/>
                </a:solidFill>
              </a:defRPr>
            </a:lvl1pPr>
          </a:lstStyle>
          <a:p>
            <a:pPr/>
            <a:r>
              <a:t>1%</a:t>
            </a:r>
          </a:p>
        </p:txBody>
      </p:sp>
      <p:sp>
        <p:nvSpPr>
          <p:cNvPr id="453" name="TextBox 17"/>
          <p:cNvSpPr txBox="1"/>
          <p:nvPr/>
        </p:nvSpPr>
        <p:spPr>
          <a:xfrm>
            <a:off x="2744285" y="4560077"/>
            <a:ext cx="1163869"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8FAADC"/>
                </a:solidFill>
              </a:defRPr>
            </a:lvl1pPr>
          </a:lstStyle>
          <a:p>
            <a:pPr/>
            <a:r>
              <a:t>Twitter</a:t>
            </a:r>
          </a:p>
        </p:txBody>
      </p:sp>
      <p:sp>
        <p:nvSpPr>
          <p:cNvPr id="454" name="TextBox 19"/>
          <p:cNvSpPr txBox="1"/>
          <p:nvPr/>
        </p:nvSpPr>
        <p:spPr>
          <a:xfrm>
            <a:off x="5212079" y="4517363"/>
            <a:ext cx="1804561"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8FAADC"/>
                </a:solidFill>
              </a:defRPr>
            </a:lvl1pPr>
          </a:lstStyle>
          <a:p>
            <a:pPr/>
            <a:r>
              <a:t>Facebook</a:t>
            </a:r>
          </a:p>
        </p:txBody>
      </p:sp>
      <p:sp>
        <p:nvSpPr>
          <p:cNvPr id="455" name="TextBox 21"/>
          <p:cNvSpPr txBox="1"/>
          <p:nvPr/>
        </p:nvSpPr>
        <p:spPr>
          <a:xfrm>
            <a:off x="7695726" y="4532619"/>
            <a:ext cx="1804561"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8FAADC"/>
                </a:solidFill>
              </a:defRPr>
            </a:lvl1pPr>
          </a:lstStyle>
          <a:p>
            <a:pPr/>
            <a:r>
              <a:t>Youtube</a:t>
            </a:r>
          </a:p>
        </p:txBody>
      </p:sp>
      <p:sp>
        <p:nvSpPr>
          <p:cNvPr id="456"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46"/>
                                        </p:tgtEl>
                                        <p:attrNameLst>
                                          <p:attrName>style.visibility</p:attrName>
                                        </p:attrNameLst>
                                      </p:cBhvr>
                                      <p:to>
                                        <p:strVal val="visible"/>
                                      </p:to>
                                    </p:set>
                                    <p:animEffect filter="wipe(left)" transition="in">
                                      <p:cBhvr>
                                        <p:cTn id="7" dur="500"/>
                                        <p:tgtEl>
                                          <p:spTgt spid="44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5" grpId="2" fill="hold">
                                  <p:stCondLst>
                                    <p:cond delay="0"/>
                                  </p:stCondLst>
                                  <p:iterate type="el" backwards="0">
                                    <p:tmAbs val="0"/>
                                  </p:iterate>
                                  <p:childTnLst>
                                    <p:set>
                                      <p:cBhvr>
                                        <p:cTn id="11" fill="hold"/>
                                        <p:tgtEl>
                                          <p:spTgt spid="448"/>
                                        </p:tgtEl>
                                        <p:attrNameLst>
                                          <p:attrName>style.visibility</p:attrName>
                                        </p:attrNameLst>
                                      </p:cBhvr>
                                      <p:to>
                                        <p:strVal val="visible"/>
                                      </p:to>
                                    </p:set>
                                    <p:anim calcmode="lin" valueType="num">
                                      <p:cBhvr>
                                        <p:cTn id="12" dur="500" fill="hold"/>
                                        <p:tgtEl>
                                          <p:spTgt spid="448"/>
                                        </p:tgtEl>
                                        <p:attrNameLst>
                                          <p:attrName>ppt_w</p:attrName>
                                        </p:attrNameLst>
                                      </p:cBhvr>
                                      <p:tavLst>
                                        <p:tav tm="0">
                                          <p:val>
                                            <p:fltVal val="0"/>
                                          </p:val>
                                        </p:tav>
                                        <p:tav tm="100000">
                                          <p:val>
                                            <p:strVal val="#ppt_w"/>
                                          </p:val>
                                        </p:tav>
                                      </p:tavLst>
                                    </p:anim>
                                    <p:anim calcmode="lin" valueType="num">
                                      <p:cBhvr>
                                        <p:cTn id="13" dur="500" fill="hold"/>
                                        <p:tgtEl>
                                          <p:spTgt spid="448"/>
                                        </p:tgtEl>
                                        <p:attrNameLst>
                                          <p:attrName>ppt_h</p:attrName>
                                        </p:attrNameLst>
                                      </p:cBhvr>
                                      <p:tavLst>
                                        <p:tav tm="0">
                                          <p:val>
                                            <p:fltVal val="0"/>
                                          </p:val>
                                        </p:tav>
                                        <p:tav tm="100000">
                                          <p:val>
                                            <p:strVal val="#ppt_h"/>
                                          </p:val>
                                        </p:tav>
                                      </p:tavLst>
                                    </p:anim>
                                    <p:anim calcmode="lin" valueType="num">
                                      <p:cBhvr>
                                        <p:cTn id="14" dur="500" fill="hold"/>
                                        <p:tgtEl>
                                          <p:spTgt spid="448"/>
                                        </p:tgtEl>
                                        <p:attrNameLst>
                                          <p:attrName>ppt_x</p:attrName>
                                        </p:attrNameLst>
                                      </p:cBhvr>
                                      <p:tavLst>
                                        <p:tav tm="0" fmla="#ppt_x+(cos(-2*pi*(1-$))*-#ppt_x-sin(-2*pi*(1-$))*(1-#ppt_y))*(1-$)">
                                          <p:val>
                                            <p:fltVal val="0"/>
                                          </p:val>
                                        </p:tav>
                                        <p:tav tm="100000">
                                          <p:val>
                                            <p:fltVal val="1"/>
                                          </p:val>
                                        </p:tav>
                                      </p:tavLst>
                                    </p:anim>
                                    <p:anim calcmode="lin" valueType="num">
                                      <p:cBhvr>
                                        <p:cTn id="15" dur="500" fill="hold"/>
                                        <p:tgtEl>
                                          <p:spTgt spid="448"/>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500"/>
                            </p:stCondLst>
                            <p:childTnLst>
                              <p:par>
                                <p:cTn id="17" presetClass="entr" nodeType="afterEffect" presetSubtype="0" presetID="15" grpId="3" fill="hold">
                                  <p:stCondLst>
                                    <p:cond delay="0"/>
                                  </p:stCondLst>
                                  <p:iterate type="el" backwards="0">
                                    <p:tmAbs val="0"/>
                                  </p:iterate>
                                  <p:childTnLst>
                                    <p:set>
                                      <p:cBhvr>
                                        <p:cTn id="18" fill="hold"/>
                                        <p:tgtEl>
                                          <p:spTgt spid="450"/>
                                        </p:tgtEl>
                                        <p:attrNameLst>
                                          <p:attrName>style.visibility</p:attrName>
                                        </p:attrNameLst>
                                      </p:cBhvr>
                                      <p:to>
                                        <p:strVal val="visible"/>
                                      </p:to>
                                    </p:set>
                                    <p:anim calcmode="lin" valueType="num">
                                      <p:cBhvr>
                                        <p:cTn id="19" dur="500" fill="hold"/>
                                        <p:tgtEl>
                                          <p:spTgt spid="450"/>
                                        </p:tgtEl>
                                        <p:attrNameLst>
                                          <p:attrName>ppt_w</p:attrName>
                                        </p:attrNameLst>
                                      </p:cBhvr>
                                      <p:tavLst>
                                        <p:tav tm="0">
                                          <p:val>
                                            <p:fltVal val="0"/>
                                          </p:val>
                                        </p:tav>
                                        <p:tav tm="100000">
                                          <p:val>
                                            <p:strVal val="#ppt_w"/>
                                          </p:val>
                                        </p:tav>
                                      </p:tavLst>
                                    </p:anim>
                                    <p:anim calcmode="lin" valueType="num">
                                      <p:cBhvr>
                                        <p:cTn id="20" dur="500" fill="hold"/>
                                        <p:tgtEl>
                                          <p:spTgt spid="450"/>
                                        </p:tgtEl>
                                        <p:attrNameLst>
                                          <p:attrName>ppt_h</p:attrName>
                                        </p:attrNameLst>
                                      </p:cBhvr>
                                      <p:tavLst>
                                        <p:tav tm="0">
                                          <p:val>
                                            <p:fltVal val="0"/>
                                          </p:val>
                                        </p:tav>
                                        <p:tav tm="100000">
                                          <p:val>
                                            <p:strVal val="#ppt_h"/>
                                          </p:val>
                                        </p:tav>
                                      </p:tavLst>
                                    </p:anim>
                                    <p:anim calcmode="lin" valueType="num">
                                      <p:cBhvr>
                                        <p:cTn id="21" dur="500" fill="hold"/>
                                        <p:tgtEl>
                                          <p:spTgt spid="450"/>
                                        </p:tgtEl>
                                        <p:attrNameLst>
                                          <p:attrName>ppt_x</p:attrName>
                                        </p:attrNameLst>
                                      </p:cBhvr>
                                      <p:tavLst>
                                        <p:tav tm="0" fmla="#ppt_x+(cos(-2*pi*(1-$))*-#ppt_x-sin(-2*pi*(1-$))*(1-#ppt_y))*(1-$)">
                                          <p:val>
                                            <p:fltVal val="0"/>
                                          </p:val>
                                        </p:tav>
                                        <p:tav tm="100000">
                                          <p:val>
                                            <p:fltVal val="1"/>
                                          </p:val>
                                        </p:tav>
                                      </p:tavLst>
                                    </p:anim>
                                    <p:anim calcmode="lin" valueType="num">
                                      <p:cBhvr>
                                        <p:cTn id="22" dur="500" fill="hold"/>
                                        <p:tgtEl>
                                          <p:spTgt spid="450"/>
                                        </p:tgtEl>
                                        <p:attrNameLst>
                                          <p:attrName>ppt_y</p:attrName>
                                        </p:attrNameLst>
                                      </p:cBhvr>
                                      <p:tavLst>
                                        <p:tav tm="0" fmla="#ppt_y+(sin(-2*pi*(1-$))*-#ppt_x+cos(-2*pi*(1-$))*(1-#ppt_y))*(1-$)">
                                          <p:val>
                                            <p:fltVal val="0"/>
                                          </p:val>
                                        </p:tav>
                                        <p:tav tm="100000">
                                          <p:val>
                                            <p:fltVal val="1"/>
                                          </p:val>
                                        </p:tav>
                                      </p:tavLst>
                                    </p:anim>
                                  </p:childTnLst>
                                </p:cTn>
                              </p:par>
                            </p:childTnLst>
                          </p:cTn>
                        </p:par>
                        <p:par>
                          <p:cTn id="23" fill="hold">
                            <p:stCondLst>
                              <p:cond delay="1000"/>
                            </p:stCondLst>
                            <p:childTnLst>
                              <p:par>
                                <p:cTn id="24" presetClass="entr" nodeType="afterEffect" presetSubtype="0" presetID="15" grpId="4" fill="hold">
                                  <p:stCondLst>
                                    <p:cond delay="0"/>
                                  </p:stCondLst>
                                  <p:iterate type="el" backwards="0">
                                    <p:tmAbs val="0"/>
                                  </p:iterate>
                                  <p:childTnLst>
                                    <p:set>
                                      <p:cBhvr>
                                        <p:cTn id="25" fill="hold"/>
                                        <p:tgtEl>
                                          <p:spTgt spid="453"/>
                                        </p:tgtEl>
                                        <p:attrNameLst>
                                          <p:attrName>style.visibility</p:attrName>
                                        </p:attrNameLst>
                                      </p:cBhvr>
                                      <p:to>
                                        <p:strVal val="visible"/>
                                      </p:to>
                                    </p:set>
                                    <p:anim calcmode="lin" valueType="num">
                                      <p:cBhvr>
                                        <p:cTn id="26" dur="500" fill="hold"/>
                                        <p:tgtEl>
                                          <p:spTgt spid="453"/>
                                        </p:tgtEl>
                                        <p:attrNameLst>
                                          <p:attrName>ppt_w</p:attrName>
                                        </p:attrNameLst>
                                      </p:cBhvr>
                                      <p:tavLst>
                                        <p:tav tm="0">
                                          <p:val>
                                            <p:fltVal val="0"/>
                                          </p:val>
                                        </p:tav>
                                        <p:tav tm="100000">
                                          <p:val>
                                            <p:strVal val="#ppt_w"/>
                                          </p:val>
                                        </p:tav>
                                      </p:tavLst>
                                    </p:anim>
                                    <p:anim calcmode="lin" valueType="num">
                                      <p:cBhvr>
                                        <p:cTn id="27" dur="500" fill="hold"/>
                                        <p:tgtEl>
                                          <p:spTgt spid="453"/>
                                        </p:tgtEl>
                                        <p:attrNameLst>
                                          <p:attrName>ppt_h</p:attrName>
                                        </p:attrNameLst>
                                      </p:cBhvr>
                                      <p:tavLst>
                                        <p:tav tm="0">
                                          <p:val>
                                            <p:fltVal val="0"/>
                                          </p:val>
                                        </p:tav>
                                        <p:tav tm="100000">
                                          <p:val>
                                            <p:strVal val="#ppt_h"/>
                                          </p:val>
                                        </p:tav>
                                      </p:tavLst>
                                    </p:anim>
                                    <p:anim calcmode="lin" valueType="num">
                                      <p:cBhvr>
                                        <p:cTn id="28" dur="500" fill="hold"/>
                                        <p:tgtEl>
                                          <p:spTgt spid="453"/>
                                        </p:tgtEl>
                                        <p:attrNameLst>
                                          <p:attrName>ppt_x</p:attrName>
                                        </p:attrNameLst>
                                      </p:cBhvr>
                                      <p:tavLst>
                                        <p:tav tm="0" fmla="#ppt_x+(cos(-2*pi*(1-$))*-#ppt_x-sin(-2*pi*(1-$))*(1-#ppt_y))*(1-$)">
                                          <p:val>
                                            <p:fltVal val="0"/>
                                          </p:val>
                                        </p:tav>
                                        <p:tav tm="100000">
                                          <p:val>
                                            <p:fltVal val="1"/>
                                          </p:val>
                                        </p:tav>
                                      </p:tavLst>
                                    </p:anim>
                                    <p:anim calcmode="lin" valueType="num">
                                      <p:cBhvr>
                                        <p:cTn id="29" dur="500" fill="hold"/>
                                        <p:tgtEl>
                                          <p:spTgt spid="45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5" grpId="5" fill="hold">
                                  <p:stCondLst>
                                    <p:cond delay="0"/>
                                  </p:stCondLst>
                                  <p:iterate type="el" backwards="0">
                                    <p:tmAbs val="0"/>
                                  </p:iterate>
                                  <p:childTnLst>
                                    <p:set>
                                      <p:cBhvr>
                                        <p:cTn id="33" fill="hold"/>
                                        <p:tgtEl>
                                          <p:spTgt spid="447"/>
                                        </p:tgtEl>
                                        <p:attrNameLst>
                                          <p:attrName>style.visibility</p:attrName>
                                        </p:attrNameLst>
                                      </p:cBhvr>
                                      <p:to>
                                        <p:strVal val="visible"/>
                                      </p:to>
                                    </p:set>
                                    <p:anim calcmode="lin" valueType="num">
                                      <p:cBhvr>
                                        <p:cTn id="34" dur="500" fill="hold"/>
                                        <p:tgtEl>
                                          <p:spTgt spid="447"/>
                                        </p:tgtEl>
                                        <p:attrNameLst>
                                          <p:attrName>ppt_w</p:attrName>
                                        </p:attrNameLst>
                                      </p:cBhvr>
                                      <p:tavLst>
                                        <p:tav tm="0">
                                          <p:val>
                                            <p:fltVal val="0"/>
                                          </p:val>
                                        </p:tav>
                                        <p:tav tm="100000">
                                          <p:val>
                                            <p:strVal val="#ppt_w"/>
                                          </p:val>
                                        </p:tav>
                                      </p:tavLst>
                                    </p:anim>
                                    <p:anim calcmode="lin" valueType="num">
                                      <p:cBhvr>
                                        <p:cTn id="35" dur="500" fill="hold"/>
                                        <p:tgtEl>
                                          <p:spTgt spid="447"/>
                                        </p:tgtEl>
                                        <p:attrNameLst>
                                          <p:attrName>ppt_h</p:attrName>
                                        </p:attrNameLst>
                                      </p:cBhvr>
                                      <p:tavLst>
                                        <p:tav tm="0">
                                          <p:val>
                                            <p:fltVal val="0"/>
                                          </p:val>
                                        </p:tav>
                                        <p:tav tm="100000">
                                          <p:val>
                                            <p:strVal val="#ppt_h"/>
                                          </p:val>
                                        </p:tav>
                                      </p:tavLst>
                                    </p:anim>
                                    <p:anim calcmode="lin" valueType="num">
                                      <p:cBhvr>
                                        <p:cTn id="36" dur="500" fill="hold"/>
                                        <p:tgtEl>
                                          <p:spTgt spid="447"/>
                                        </p:tgtEl>
                                        <p:attrNameLst>
                                          <p:attrName>ppt_x</p:attrName>
                                        </p:attrNameLst>
                                      </p:cBhvr>
                                      <p:tavLst>
                                        <p:tav tm="0" fmla="#ppt_x+(cos(-2*pi*(1-$))*-#ppt_x-sin(-2*pi*(1-$))*(1-#ppt_y))*(1-$)">
                                          <p:val>
                                            <p:fltVal val="0"/>
                                          </p:val>
                                        </p:tav>
                                        <p:tav tm="100000">
                                          <p:val>
                                            <p:fltVal val="1"/>
                                          </p:val>
                                        </p:tav>
                                      </p:tavLst>
                                    </p:anim>
                                    <p:anim calcmode="lin" valueType="num">
                                      <p:cBhvr>
                                        <p:cTn id="37" dur="500" fill="hold"/>
                                        <p:tgtEl>
                                          <p:spTgt spid="447"/>
                                        </p:tgtEl>
                                        <p:attrNameLst>
                                          <p:attrName>ppt_y</p:attrName>
                                        </p:attrNameLst>
                                      </p:cBhvr>
                                      <p:tavLst>
                                        <p:tav tm="0" fmla="#ppt_y+(sin(-2*pi*(1-$))*-#ppt_x+cos(-2*pi*(1-$))*(1-#ppt_y))*(1-$)">
                                          <p:val>
                                            <p:fltVal val="0"/>
                                          </p:val>
                                        </p:tav>
                                        <p:tav tm="100000">
                                          <p:val>
                                            <p:fltVal val="1"/>
                                          </p:val>
                                        </p:tav>
                                      </p:tavLst>
                                    </p:anim>
                                  </p:childTnLst>
                                </p:cTn>
                              </p:par>
                            </p:childTnLst>
                          </p:cTn>
                        </p:par>
                        <p:par>
                          <p:cTn id="38" fill="hold">
                            <p:stCondLst>
                              <p:cond delay="500"/>
                            </p:stCondLst>
                            <p:childTnLst>
                              <p:par>
                                <p:cTn id="39" presetClass="entr" nodeType="afterEffect" presetSubtype="0" presetID="15" grpId="6" fill="hold">
                                  <p:stCondLst>
                                    <p:cond delay="0"/>
                                  </p:stCondLst>
                                  <p:iterate type="el" backwards="0">
                                    <p:tmAbs val="0"/>
                                  </p:iterate>
                                  <p:childTnLst>
                                    <p:set>
                                      <p:cBhvr>
                                        <p:cTn id="40" fill="hold"/>
                                        <p:tgtEl>
                                          <p:spTgt spid="451"/>
                                        </p:tgtEl>
                                        <p:attrNameLst>
                                          <p:attrName>style.visibility</p:attrName>
                                        </p:attrNameLst>
                                      </p:cBhvr>
                                      <p:to>
                                        <p:strVal val="visible"/>
                                      </p:to>
                                    </p:set>
                                    <p:anim calcmode="lin" valueType="num">
                                      <p:cBhvr>
                                        <p:cTn id="41" dur="500" fill="hold"/>
                                        <p:tgtEl>
                                          <p:spTgt spid="451"/>
                                        </p:tgtEl>
                                        <p:attrNameLst>
                                          <p:attrName>ppt_w</p:attrName>
                                        </p:attrNameLst>
                                      </p:cBhvr>
                                      <p:tavLst>
                                        <p:tav tm="0">
                                          <p:val>
                                            <p:fltVal val="0"/>
                                          </p:val>
                                        </p:tav>
                                        <p:tav tm="100000">
                                          <p:val>
                                            <p:strVal val="#ppt_w"/>
                                          </p:val>
                                        </p:tav>
                                      </p:tavLst>
                                    </p:anim>
                                    <p:anim calcmode="lin" valueType="num">
                                      <p:cBhvr>
                                        <p:cTn id="42" dur="500" fill="hold"/>
                                        <p:tgtEl>
                                          <p:spTgt spid="451"/>
                                        </p:tgtEl>
                                        <p:attrNameLst>
                                          <p:attrName>ppt_h</p:attrName>
                                        </p:attrNameLst>
                                      </p:cBhvr>
                                      <p:tavLst>
                                        <p:tav tm="0">
                                          <p:val>
                                            <p:fltVal val="0"/>
                                          </p:val>
                                        </p:tav>
                                        <p:tav tm="100000">
                                          <p:val>
                                            <p:strVal val="#ppt_h"/>
                                          </p:val>
                                        </p:tav>
                                      </p:tavLst>
                                    </p:anim>
                                    <p:anim calcmode="lin" valueType="num">
                                      <p:cBhvr>
                                        <p:cTn id="43" dur="500" fill="hold"/>
                                        <p:tgtEl>
                                          <p:spTgt spid="451"/>
                                        </p:tgtEl>
                                        <p:attrNameLst>
                                          <p:attrName>ppt_x</p:attrName>
                                        </p:attrNameLst>
                                      </p:cBhvr>
                                      <p:tavLst>
                                        <p:tav tm="0" fmla="#ppt_x+(cos(-2*pi*(1-$))*-#ppt_x-sin(-2*pi*(1-$))*(1-#ppt_y))*(1-$)">
                                          <p:val>
                                            <p:fltVal val="0"/>
                                          </p:val>
                                        </p:tav>
                                        <p:tav tm="100000">
                                          <p:val>
                                            <p:fltVal val="1"/>
                                          </p:val>
                                        </p:tav>
                                      </p:tavLst>
                                    </p:anim>
                                    <p:anim calcmode="lin" valueType="num">
                                      <p:cBhvr>
                                        <p:cTn id="44" dur="500" fill="hold"/>
                                        <p:tgtEl>
                                          <p:spTgt spid="451"/>
                                        </p:tgtEl>
                                        <p:attrNameLst>
                                          <p:attrName>ppt_y</p:attrName>
                                        </p:attrNameLst>
                                      </p:cBhvr>
                                      <p:tavLst>
                                        <p:tav tm="0" fmla="#ppt_y+(sin(-2*pi*(1-$))*-#ppt_x+cos(-2*pi*(1-$))*(1-#ppt_y))*(1-$)">
                                          <p:val>
                                            <p:fltVal val="0"/>
                                          </p:val>
                                        </p:tav>
                                        <p:tav tm="100000">
                                          <p:val>
                                            <p:fltVal val="1"/>
                                          </p:val>
                                        </p:tav>
                                      </p:tavLst>
                                    </p:anim>
                                  </p:childTnLst>
                                </p:cTn>
                              </p:par>
                            </p:childTnLst>
                          </p:cTn>
                        </p:par>
                        <p:par>
                          <p:cTn id="45" fill="hold">
                            <p:stCondLst>
                              <p:cond delay="1000"/>
                            </p:stCondLst>
                            <p:childTnLst>
                              <p:par>
                                <p:cTn id="46" presetClass="entr" nodeType="afterEffect" presetSubtype="0" presetID="15" grpId="7" fill="hold">
                                  <p:stCondLst>
                                    <p:cond delay="0"/>
                                  </p:stCondLst>
                                  <p:iterate type="el" backwards="0">
                                    <p:tmAbs val="0"/>
                                  </p:iterate>
                                  <p:childTnLst>
                                    <p:set>
                                      <p:cBhvr>
                                        <p:cTn id="47" fill="hold"/>
                                        <p:tgtEl>
                                          <p:spTgt spid="454"/>
                                        </p:tgtEl>
                                        <p:attrNameLst>
                                          <p:attrName>style.visibility</p:attrName>
                                        </p:attrNameLst>
                                      </p:cBhvr>
                                      <p:to>
                                        <p:strVal val="visible"/>
                                      </p:to>
                                    </p:set>
                                    <p:anim calcmode="lin" valueType="num">
                                      <p:cBhvr>
                                        <p:cTn id="48" dur="500" fill="hold"/>
                                        <p:tgtEl>
                                          <p:spTgt spid="454"/>
                                        </p:tgtEl>
                                        <p:attrNameLst>
                                          <p:attrName>ppt_w</p:attrName>
                                        </p:attrNameLst>
                                      </p:cBhvr>
                                      <p:tavLst>
                                        <p:tav tm="0">
                                          <p:val>
                                            <p:fltVal val="0"/>
                                          </p:val>
                                        </p:tav>
                                        <p:tav tm="100000">
                                          <p:val>
                                            <p:strVal val="#ppt_w"/>
                                          </p:val>
                                        </p:tav>
                                      </p:tavLst>
                                    </p:anim>
                                    <p:anim calcmode="lin" valueType="num">
                                      <p:cBhvr>
                                        <p:cTn id="49" dur="500" fill="hold"/>
                                        <p:tgtEl>
                                          <p:spTgt spid="454"/>
                                        </p:tgtEl>
                                        <p:attrNameLst>
                                          <p:attrName>ppt_h</p:attrName>
                                        </p:attrNameLst>
                                      </p:cBhvr>
                                      <p:tavLst>
                                        <p:tav tm="0">
                                          <p:val>
                                            <p:fltVal val="0"/>
                                          </p:val>
                                        </p:tav>
                                        <p:tav tm="100000">
                                          <p:val>
                                            <p:strVal val="#ppt_h"/>
                                          </p:val>
                                        </p:tav>
                                      </p:tavLst>
                                    </p:anim>
                                    <p:anim calcmode="lin" valueType="num">
                                      <p:cBhvr>
                                        <p:cTn id="50" dur="500" fill="hold"/>
                                        <p:tgtEl>
                                          <p:spTgt spid="454"/>
                                        </p:tgtEl>
                                        <p:attrNameLst>
                                          <p:attrName>ppt_x</p:attrName>
                                        </p:attrNameLst>
                                      </p:cBhvr>
                                      <p:tavLst>
                                        <p:tav tm="0" fmla="#ppt_x+(cos(-2*pi*(1-$))*-#ppt_x-sin(-2*pi*(1-$))*(1-#ppt_y))*(1-$)">
                                          <p:val>
                                            <p:fltVal val="0"/>
                                          </p:val>
                                        </p:tav>
                                        <p:tav tm="100000">
                                          <p:val>
                                            <p:fltVal val="1"/>
                                          </p:val>
                                        </p:tav>
                                      </p:tavLst>
                                    </p:anim>
                                    <p:anim calcmode="lin" valueType="num">
                                      <p:cBhvr>
                                        <p:cTn id="51" dur="500" fill="hold"/>
                                        <p:tgtEl>
                                          <p:spTgt spid="45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0" presetID="15" grpId="8" fill="hold">
                                  <p:stCondLst>
                                    <p:cond delay="0"/>
                                  </p:stCondLst>
                                  <p:iterate type="el" backwards="0">
                                    <p:tmAbs val="0"/>
                                  </p:iterate>
                                  <p:childTnLst>
                                    <p:set>
                                      <p:cBhvr>
                                        <p:cTn id="55" fill="hold"/>
                                        <p:tgtEl>
                                          <p:spTgt spid="449"/>
                                        </p:tgtEl>
                                        <p:attrNameLst>
                                          <p:attrName>style.visibility</p:attrName>
                                        </p:attrNameLst>
                                      </p:cBhvr>
                                      <p:to>
                                        <p:strVal val="visible"/>
                                      </p:to>
                                    </p:set>
                                    <p:anim calcmode="lin" valueType="num">
                                      <p:cBhvr>
                                        <p:cTn id="56" dur="500" fill="hold"/>
                                        <p:tgtEl>
                                          <p:spTgt spid="449"/>
                                        </p:tgtEl>
                                        <p:attrNameLst>
                                          <p:attrName>ppt_w</p:attrName>
                                        </p:attrNameLst>
                                      </p:cBhvr>
                                      <p:tavLst>
                                        <p:tav tm="0">
                                          <p:val>
                                            <p:fltVal val="0"/>
                                          </p:val>
                                        </p:tav>
                                        <p:tav tm="100000">
                                          <p:val>
                                            <p:strVal val="#ppt_w"/>
                                          </p:val>
                                        </p:tav>
                                      </p:tavLst>
                                    </p:anim>
                                    <p:anim calcmode="lin" valueType="num">
                                      <p:cBhvr>
                                        <p:cTn id="57" dur="500" fill="hold"/>
                                        <p:tgtEl>
                                          <p:spTgt spid="449"/>
                                        </p:tgtEl>
                                        <p:attrNameLst>
                                          <p:attrName>ppt_h</p:attrName>
                                        </p:attrNameLst>
                                      </p:cBhvr>
                                      <p:tavLst>
                                        <p:tav tm="0">
                                          <p:val>
                                            <p:fltVal val="0"/>
                                          </p:val>
                                        </p:tav>
                                        <p:tav tm="100000">
                                          <p:val>
                                            <p:strVal val="#ppt_h"/>
                                          </p:val>
                                        </p:tav>
                                      </p:tavLst>
                                    </p:anim>
                                    <p:anim calcmode="lin" valueType="num">
                                      <p:cBhvr>
                                        <p:cTn id="58" dur="500" fill="hold"/>
                                        <p:tgtEl>
                                          <p:spTgt spid="449"/>
                                        </p:tgtEl>
                                        <p:attrNameLst>
                                          <p:attrName>ppt_x</p:attrName>
                                        </p:attrNameLst>
                                      </p:cBhvr>
                                      <p:tavLst>
                                        <p:tav tm="0" fmla="#ppt_x+(cos(-2*pi*(1-$))*-#ppt_x-sin(-2*pi*(1-$))*(1-#ppt_y))*(1-$)">
                                          <p:val>
                                            <p:fltVal val="0"/>
                                          </p:val>
                                        </p:tav>
                                        <p:tav tm="100000">
                                          <p:val>
                                            <p:fltVal val="1"/>
                                          </p:val>
                                        </p:tav>
                                      </p:tavLst>
                                    </p:anim>
                                    <p:anim calcmode="lin" valueType="num">
                                      <p:cBhvr>
                                        <p:cTn id="59" dur="500" fill="hold"/>
                                        <p:tgtEl>
                                          <p:spTgt spid="449"/>
                                        </p:tgtEl>
                                        <p:attrNameLst>
                                          <p:attrName>ppt_y</p:attrName>
                                        </p:attrNameLst>
                                      </p:cBhvr>
                                      <p:tavLst>
                                        <p:tav tm="0" fmla="#ppt_y+(sin(-2*pi*(1-$))*-#ppt_x+cos(-2*pi*(1-$))*(1-#ppt_y))*(1-$)">
                                          <p:val>
                                            <p:fltVal val="0"/>
                                          </p:val>
                                        </p:tav>
                                        <p:tav tm="100000">
                                          <p:val>
                                            <p:fltVal val="1"/>
                                          </p:val>
                                        </p:tav>
                                      </p:tavLst>
                                    </p:anim>
                                  </p:childTnLst>
                                </p:cTn>
                              </p:par>
                            </p:childTnLst>
                          </p:cTn>
                        </p:par>
                        <p:par>
                          <p:cTn id="60" fill="hold">
                            <p:stCondLst>
                              <p:cond delay="500"/>
                            </p:stCondLst>
                            <p:childTnLst>
                              <p:par>
                                <p:cTn id="61" presetClass="entr" nodeType="afterEffect" presetSubtype="0" presetID="15" grpId="9" fill="hold">
                                  <p:stCondLst>
                                    <p:cond delay="0"/>
                                  </p:stCondLst>
                                  <p:iterate type="el" backwards="0">
                                    <p:tmAbs val="0"/>
                                  </p:iterate>
                                  <p:childTnLst>
                                    <p:set>
                                      <p:cBhvr>
                                        <p:cTn id="62" fill="hold"/>
                                        <p:tgtEl>
                                          <p:spTgt spid="452"/>
                                        </p:tgtEl>
                                        <p:attrNameLst>
                                          <p:attrName>style.visibility</p:attrName>
                                        </p:attrNameLst>
                                      </p:cBhvr>
                                      <p:to>
                                        <p:strVal val="visible"/>
                                      </p:to>
                                    </p:set>
                                    <p:anim calcmode="lin" valueType="num">
                                      <p:cBhvr>
                                        <p:cTn id="63" dur="500" fill="hold"/>
                                        <p:tgtEl>
                                          <p:spTgt spid="452"/>
                                        </p:tgtEl>
                                        <p:attrNameLst>
                                          <p:attrName>ppt_w</p:attrName>
                                        </p:attrNameLst>
                                      </p:cBhvr>
                                      <p:tavLst>
                                        <p:tav tm="0">
                                          <p:val>
                                            <p:fltVal val="0"/>
                                          </p:val>
                                        </p:tav>
                                        <p:tav tm="100000">
                                          <p:val>
                                            <p:strVal val="#ppt_w"/>
                                          </p:val>
                                        </p:tav>
                                      </p:tavLst>
                                    </p:anim>
                                    <p:anim calcmode="lin" valueType="num">
                                      <p:cBhvr>
                                        <p:cTn id="64" dur="500" fill="hold"/>
                                        <p:tgtEl>
                                          <p:spTgt spid="452"/>
                                        </p:tgtEl>
                                        <p:attrNameLst>
                                          <p:attrName>ppt_h</p:attrName>
                                        </p:attrNameLst>
                                      </p:cBhvr>
                                      <p:tavLst>
                                        <p:tav tm="0">
                                          <p:val>
                                            <p:fltVal val="0"/>
                                          </p:val>
                                        </p:tav>
                                        <p:tav tm="100000">
                                          <p:val>
                                            <p:strVal val="#ppt_h"/>
                                          </p:val>
                                        </p:tav>
                                      </p:tavLst>
                                    </p:anim>
                                    <p:anim calcmode="lin" valueType="num">
                                      <p:cBhvr>
                                        <p:cTn id="65" dur="500" fill="hold"/>
                                        <p:tgtEl>
                                          <p:spTgt spid="452"/>
                                        </p:tgtEl>
                                        <p:attrNameLst>
                                          <p:attrName>ppt_x</p:attrName>
                                        </p:attrNameLst>
                                      </p:cBhvr>
                                      <p:tavLst>
                                        <p:tav tm="0" fmla="#ppt_x+(cos(-2*pi*(1-$))*-#ppt_x-sin(-2*pi*(1-$))*(1-#ppt_y))*(1-$)">
                                          <p:val>
                                            <p:fltVal val="0"/>
                                          </p:val>
                                        </p:tav>
                                        <p:tav tm="100000">
                                          <p:val>
                                            <p:fltVal val="1"/>
                                          </p:val>
                                        </p:tav>
                                      </p:tavLst>
                                    </p:anim>
                                    <p:anim calcmode="lin" valueType="num">
                                      <p:cBhvr>
                                        <p:cTn id="66" dur="500" fill="hold"/>
                                        <p:tgtEl>
                                          <p:spTgt spid="452"/>
                                        </p:tgtEl>
                                        <p:attrNameLst>
                                          <p:attrName>ppt_y</p:attrName>
                                        </p:attrNameLst>
                                      </p:cBhvr>
                                      <p:tavLst>
                                        <p:tav tm="0" fmla="#ppt_y+(sin(-2*pi*(1-$))*-#ppt_x+cos(-2*pi*(1-$))*(1-#ppt_y))*(1-$)">
                                          <p:val>
                                            <p:fltVal val="0"/>
                                          </p:val>
                                        </p:tav>
                                        <p:tav tm="100000">
                                          <p:val>
                                            <p:fltVal val="1"/>
                                          </p:val>
                                        </p:tav>
                                      </p:tavLst>
                                    </p:anim>
                                  </p:childTnLst>
                                </p:cTn>
                              </p:par>
                            </p:childTnLst>
                          </p:cTn>
                        </p:par>
                        <p:par>
                          <p:cTn id="67" fill="hold">
                            <p:stCondLst>
                              <p:cond delay="1000"/>
                            </p:stCondLst>
                            <p:childTnLst>
                              <p:par>
                                <p:cTn id="68" presetClass="entr" nodeType="afterEffect" presetSubtype="0" presetID="15" grpId="10" fill="hold">
                                  <p:stCondLst>
                                    <p:cond delay="0"/>
                                  </p:stCondLst>
                                  <p:iterate type="el" backwards="0">
                                    <p:tmAbs val="0"/>
                                  </p:iterate>
                                  <p:childTnLst>
                                    <p:set>
                                      <p:cBhvr>
                                        <p:cTn id="69" fill="hold"/>
                                        <p:tgtEl>
                                          <p:spTgt spid="455"/>
                                        </p:tgtEl>
                                        <p:attrNameLst>
                                          <p:attrName>style.visibility</p:attrName>
                                        </p:attrNameLst>
                                      </p:cBhvr>
                                      <p:to>
                                        <p:strVal val="visible"/>
                                      </p:to>
                                    </p:set>
                                    <p:anim calcmode="lin" valueType="num">
                                      <p:cBhvr>
                                        <p:cTn id="70" dur="500" fill="hold"/>
                                        <p:tgtEl>
                                          <p:spTgt spid="455"/>
                                        </p:tgtEl>
                                        <p:attrNameLst>
                                          <p:attrName>ppt_w</p:attrName>
                                        </p:attrNameLst>
                                      </p:cBhvr>
                                      <p:tavLst>
                                        <p:tav tm="0">
                                          <p:val>
                                            <p:fltVal val="0"/>
                                          </p:val>
                                        </p:tav>
                                        <p:tav tm="100000">
                                          <p:val>
                                            <p:strVal val="#ppt_w"/>
                                          </p:val>
                                        </p:tav>
                                      </p:tavLst>
                                    </p:anim>
                                    <p:anim calcmode="lin" valueType="num">
                                      <p:cBhvr>
                                        <p:cTn id="71" dur="500" fill="hold"/>
                                        <p:tgtEl>
                                          <p:spTgt spid="455"/>
                                        </p:tgtEl>
                                        <p:attrNameLst>
                                          <p:attrName>ppt_h</p:attrName>
                                        </p:attrNameLst>
                                      </p:cBhvr>
                                      <p:tavLst>
                                        <p:tav tm="0">
                                          <p:val>
                                            <p:fltVal val="0"/>
                                          </p:val>
                                        </p:tav>
                                        <p:tav tm="100000">
                                          <p:val>
                                            <p:strVal val="#ppt_h"/>
                                          </p:val>
                                        </p:tav>
                                      </p:tavLst>
                                    </p:anim>
                                    <p:anim calcmode="lin" valueType="num">
                                      <p:cBhvr>
                                        <p:cTn id="72" dur="500" fill="hold"/>
                                        <p:tgtEl>
                                          <p:spTgt spid="455"/>
                                        </p:tgtEl>
                                        <p:attrNameLst>
                                          <p:attrName>ppt_x</p:attrName>
                                        </p:attrNameLst>
                                      </p:cBhvr>
                                      <p:tavLst>
                                        <p:tav tm="0" fmla="#ppt_x+(cos(-2*pi*(1-$))*-#ppt_x-sin(-2*pi*(1-$))*(1-#ppt_y))*(1-$)">
                                          <p:val>
                                            <p:fltVal val="0"/>
                                          </p:val>
                                        </p:tav>
                                        <p:tav tm="100000">
                                          <p:val>
                                            <p:fltVal val="1"/>
                                          </p:val>
                                        </p:tav>
                                      </p:tavLst>
                                    </p:anim>
                                    <p:anim calcmode="lin" valueType="num">
                                      <p:cBhvr>
                                        <p:cTn id="73" dur="500" fill="hold"/>
                                        <p:tgtEl>
                                          <p:spTgt spid="455"/>
                                        </p:tgtEl>
                                        <p:attrNameLst>
                                          <p:attrName>ppt_y</p:attrName>
                                        </p:attrNameLst>
                                      </p:cBhvr>
                                      <p:tavLst>
                                        <p:tav tm="0" fmla="#ppt_y+(sin(-2*pi*(1-$))*-#ppt_x+cos(-2*pi*(1-$))*(1-#ppt_y))*(1-$)">
                                          <p:val>
                                            <p:fltVal val="0"/>
                                          </p:val>
                                        </p:tav>
                                        <p:tav tm="100000">
                                          <p:val>
                                            <p:fltVal val="1"/>
                                          </p:val>
                                        </p:tav>
                                      </p:tavLst>
                                    </p:anim>
                                  </p:childTnLst>
                                </p:cTn>
                              </p:par>
                            </p:childTnLst>
                          </p:cTn>
                        </p:par>
                        <p:par>
                          <p:cTn id="74" fill="hold">
                            <p:stCondLst>
                              <p:cond delay="1500"/>
                            </p:stCondLst>
                            <p:childTnLst>
                              <p:par>
                                <p:cTn id="75" presetClass="entr" nodeType="afterEffect" presetSubtype="4" presetID="2" grpId="11" fill="hold">
                                  <p:stCondLst>
                                    <p:cond delay="0"/>
                                  </p:stCondLst>
                                  <p:iterate type="el" backwards="0">
                                    <p:tmAbs val="0"/>
                                  </p:iterate>
                                  <p:childTnLst>
                                    <p:set>
                                      <p:cBhvr>
                                        <p:cTn id="76" fill="hold"/>
                                        <p:tgtEl>
                                          <p:spTgt spid="456"/>
                                        </p:tgtEl>
                                        <p:attrNameLst>
                                          <p:attrName>style.visibility</p:attrName>
                                        </p:attrNameLst>
                                      </p:cBhvr>
                                      <p:to>
                                        <p:strVal val="visible"/>
                                      </p:to>
                                    </p:set>
                                    <p:anim calcmode="lin" valueType="num">
                                      <p:cBhvr>
                                        <p:cTn id="77" dur="500" fill="hold"/>
                                        <p:tgtEl>
                                          <p:spTgt spid="456"/>
                                        </p:tgtEl>
                                        <p:attrNameLst>
                                          <p:attrName>ppt_x</p:attrName>
                                        </p:attrNameLst>
                                      </p:cBhvr>
                                      <p:tavLst>
                                        <p:tav tm="0">
                                          <p:val>
                                            <p:strVal val="#ppt_x"/>
                                          </p:val>
                                        </p:tav>
                                        <p:tav tm="100000">
                                          <p:val>
                                            <p:strVal val="#ppt_x"/>
                                          </p:val>
                                        </p:tav>
                                      </p:tavLst>
                                    </p:anim>
                                    <p:anim calcmode="lin" valueType="num">
                                      <p:cBhvr>
                                        <p:cTn id="78" dur="500" fill="hold"/>
                                        <p:tgtEl>
                                          <p:spTgt spid="4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9" grpId="8"/>
      <p:bldP build="whole" bldLvl="1" animBg="1" rev="0" advAuto="0" spid="452" grpId="9"/>
      <p:bldP build="whole" bldLvl="1" animBg="1" rev="0" advAuto="0" spid="455" grpId="10"/>
      <p:bldP build="whole" bldLvl="1" animBg="1" rev="0" advAuto="0" spid="448" grpId="2"/>
      <p:bldP build="whole" bldLvl="1" animBg="1" rev="0" advAuto="0" spid="456" grpId="11"/>
      <p:bldP build="whole" bldLvl="1" animBg="1" rev="0" advAuto="0" spid="450" grpId="3"/>
      <p:bldP build="whole" bldLvl="1" animBg="1" rev="0" advAuto="0" spid="446" grpId="1"/>
      <p:bldP build="whole" bldLvl="1" animBg="1" rev="0" advAuto="0" spid="447" grpId="5"/>
      <p:bldP build="whole" bldLvl="1" animBg="1" rev="0" advAuto="0" spid="454" grpId="7"/>
      <p:bldP build="whole" bldLvl="1" animBg="1" rev="0" advAuto="0" spid="451" grpId="6"/>
      <p:bldP build="whole" bldLvl="1" animBg="1" rev="0" advAuto="0" spid="453" grpId="4"/>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Rectangle 8"/>
          <p:cNvSpPr/>
          <p:nvPr/>
        </p:nvSpPr>
        <p:spPr>
          <a:xfrm>
            <a:off x="6531502" y="3522788"/>
            <a:ext cx="5447138" cy="2474700"/>
          </a:xfrm>
          <a:prstGeom prst="rect">
            <a:avLst/>
          </a:prstGeom>
          <a:solidFill>
            <a:schemeClr val="accent1">
              <a:alpha val="81000"/>
            </a:schemeClr>
          </a:solidFill>
          <a:ln w="12700">
            <a:miter lim="400000"/>
          </a:ln>
        </p:spPr>
        <p:txBody>
          <a:bodyPr lIns="45719" rIns="45719" anchor="ctr"/>
          <a:lstStyle/>
          <a:p>
            <a:pPr algn="ctr">
              <a:defRPr>
                <a:solidFill>
                  <a:srgbClr val="FFFFFF"/>
                </a:solidFill>
              </a:defRPr>
            </a:pPr>
          </a:p>
        </p:txBody>
      </p:sp>
      <p:sp>
        <p:nvSpPr>
          <p:cNvPr id="1033" name="7 CuadroTexto"/>
          <p:cNvSpPr txBox="1"/>
          <p:nvPr/>
        </p:nvSpPr>
        <p:spPr>
          <a:xfrm>
            <a:off x="6508060" y="3748544"/>
            <a:ext cx="5683940"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sz="2000">
                <a:solidFill>
                  <a:srgbClr val="FFFFFF"/>
                </a:solidFill>
              </a:defRPr>
            </a:pPr>
            <a:r>
              <a:t>基于</a:t>
            </a:r>
            <a:r>
              <a:t>Web</a:t>
            </a:r>
            <a:r>
              <a:t>的线上云端视频编辑工具</a:t>
            </a:r>
          </a:p>
          <a:p>
            <a:pPr marL="171450" indent="-171450">
              <a:lnSpc>
                <a:spcPct val="150000"/>
              </a:lnSpc>
              <a:buSzPct val="100000"/>
              <a:buFont typeface="Arial"/>
              <a:buChar char="•"/>
              <a:defRPr sz="2000">
                <a:solidFill>
                  <a:srgbClr val="FFFFFF"/>
                </a:solidFill>
              </a:defRPr>
            </a:pPr>
            <a:r>
              <a:t>支持多种滤镜特效、视频模板和字幕</a:t>
            </a:r>
          </a:p>
          <a:p>
            <a:pPr marL="171450" indent="-171450">
              <a:lnSpc>
                <a:spcPct val="150000"/>
              </a:lnSpc>
              <a:buSzPct val="100000"/>
              <a:buFont typeface="Arial"/>
              <a:buChar char="•"/>
              <a:defRPr sz="2000">
                <a:solidFill>
                  <a:srgbClr val="FFFFFF"/>
                </a:solidFill>
              </a:defRPr>
            </a:pPr>
            <a:r>
              <a:t>提供</a:t>
            </a:r>
            <a:r>
              <a:t>Android</a:t>
            </a:r>
            <a:r>
              <a:t>、</a:t>
            </a:r>
            <a:r>
              <a:t>IOS</a:t>
            </a:r>
            <a:r>
              <a:t>版的移动端</a:t>
            </a:r>
            <a:r>
              <a:t>App</a:t>
            </a:r>
          </a:p>
          <a:p>
            <a:pPr marL="171450" indent="-171450">
              <a:lnSpc>
                <a:spcPct val="150000"/>
              </a:lnSpc>
              <a:buSzPct val="100000"/>
              <a:buFont typeface="Arial"/>
              <a:buChar char="•"/>
              <a:defRPr sz="2000">
                <a:solidFill>
                  <a:srgbClr val="FFFFFF"/>
                </a:solidFill>
              </a:defRPr>
            </a:pPr>
            <a:r>
              <a:t>可直接分享至</a:t>
            </a:r>
            <a:r>
              <a:t>Facebook</a:t>
            </a:r>
            <a:r>
              <a:t>、</a:t>
            </a:r>
            <a:r>
              <a:t>Twitter</a:t>
            </a:r>
            <a:r>
              <a:t>和</a:t>
            </a:r>
            <a:r>
              <a:t>YouTube</a:t>
            </a:r>
          </a:p>
        </p:txBody>
      </p:sp>
      <p:sp>
        <p:nvSpPr>
          <p:cNvPr id="1034" name="TextBox 19"/>
          <p:cNvSpPr txBox="1"/>
          <p:nvPr/>
        </p:nvSpPr>
        <p:spPr>
          <a:xfrm>
            <a:off x="5456068" y="465198"/>
            <a:ext cx="5996793"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04</a:t>
            </a:r>
            <a:r>
              <a:t> 海媒辅助编辑工具</a:t>
            </a:r>
          </a:p>
          <a:p>
            <a:pPr>
              <a:defRPr sz="3200">
                <a:ln w="22225">
                  <a:solidFill>
                    <a:schemeClr val="accent2">
                      <a:lumOff val="-8235"/>
                    </a:schemeClr>
                  </a:solidFill>
                </a:ln>
                <a:solidFill>
                  <a:schemeClr val="accent2">
                    <a:lumOff val="-8235"/>
                  </a:schemeClr>
                </a:solidFill>
              </a:defRPr>
            </a:pPr>
            <a:r>
              <a:t>			</a:t>
            </a:r>
            <a:r>
              <a:rPr sz="2800"/>
              <a:t>社交媒体制作工具</a:t>
            </a:r>
          </a:p>
        </p:txBody>
      </p:sp>
      <p:sp>
        <p:nvSpPr>
          <p:cNvPr id="1035" name="Rectangle: Rounded Corners 18"/>
          <p:cNvSpPr/>
          <p:nvPr/>
        </p:nvSpPr>
        <p:spPr>
          <a:xfrm>
            <a:off x="6601603" y="2230426"/>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1036" name="TextBox 21"/>
          <p:cNvSpPr txBox="1"/>
          <p:nvPr/>
        </p:nvSpPr>
        <p:spPr>
          <a:xfrm>
            <a:off x="7160403" y="2179440"/>
            <a:ext cx="2640333"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effectLst>
                  <a:outerShdw sx="100000" sy="100000" kx="0" ky="0" algn="b" rotWithShape="0" blurRad="38100" dist="19050" dir="2700000">
                    <a:srgbClr val="000000">
                      <a:alpha val="40000"/>
                    </a:srgbClr>
                  </a:outerShdw>
                </a:effectLst>
              </a:defRPr>
            </a:lvl1pPr>
          </a:lstStyle>
          <a:p>
            <a:pPr/>
            <a:r>
              <a:t>WeVideo</a:t>
            </a:r>
          </a:p>
        </p:txBody>
      </p:sp>
      <p:sp>
        <p:nvSpPr>
          <p:cNvPr id="1037" name="Freeform 144"/>
          <p:cNvSpPr/>
          <p:nvPr/>
        </p:nvSpPr>
        <p:spPr>
          <a:xfrm>
            <a:off x="6746875" y="2383319"/>
            <a:ext cx="282965" cy="282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0" y="12839"/>
                </a:moveTo>
                <a:lnTo>
                  <a:pt x="1370" y="12839"/>
                </a:lnTo>
                <a:lnTo>
                  <a:pt x="1370" y="2705"/>
                </a:lnTo>
                <a:cubicBezTo>
                  <a:pt x="1370" y="1938"/>
                  <a:pt x="1975" y="1332"/>
                  <a:pt x="2700" y="1332"/>
                </a:cubicBezTo>
                <a:lnTo>
                  <a:pt x="18900" y="1332"/>
                </a:lnTo>
                <a:cubicBezTo>
                  <a:pt x="19625" y="1332"/>
                  <a:pt x="20270" y="1938"/>
                  <a:pt x="20270" y="2705"/>
                </a:cubicBezTo>
                <a:lnTo>
                  <a:pt x="20270" y="12839"/>
                </a:lnTo>
                <a:close/>
                <a:moveTo>
                  <a:pt x="20270" y="14858"/>
                </a:moveTo>
                <a:cubicBezTo>
                  <a:pt x="20270" y="15625"/>
                  <a:pt x="19625" y="16230"/>
                  <a:pt x="18900" y="16230"/>
                </a:cubicBezTo>
                <a:lnTo>
                  <a:pt x="2700" y="16230"/>
                </a:lnTo>
                <a:cubicBezTo>
                  <a:pt x="1975" y="16230"/>
                  <a:pt x="1370" y="15625"/>
                  <a:pt x="1370" y="14858"/>
                </a:cubicBezTo>
                <a:lnTo>
                  <a:pt x="1370" y="14212"/>
                </a:lnTo>
                <a:lnTo>
                  <a:pt x="20270" y="14212"/>
                </a:lnTo>
                <a:lnTo>
                  <a:pt x="20270" y="14858"/>
                </a:lnTo>
                <a:close/>
                <a:moveTo>
                  <a:pt x="8785" y="17563"/>
                </a:moveTo>
                <a:lnTo>
                  <a:pt x="12815" y="17563"/>
                </a:lnTo>
                <a:lnTo>
                  <a:pt x="12815" y="20268"/>
                </a:lnTo>
                <a:lnTo>
                  <a:pt x="8785" y="20268"/>
                </a:lnTo>
                <a:lnTo>
                  <a:pt x="8785" y="17563"/>
                </a:lnTo>
                <a:close/>
                <a:moveTo>
                  <a:pt x="19585" y="0"/>
                </a:moveTo>
                <a:lnTo>
                  <a:pt x="2055" y="0"/>
                </a:lnTo>
                <a:cubicBezTo>
                  <a:pt x="927" y="0"/>
                  <a:pt x="0" y="929"/>
                  <a:pt x="0" y="2019"/>
                </a:cubicBezTo>
                <a:lnTo>
                  <a:pt x="0" y="15544"/>
                </a:lnTo>
                <a:cubicBezTo>
                  <a:pt x="0" y="16674"/>
                  <a:pt x="927" y="17563"/>
                  <a:pt x="2055" y="17563"/>
                </a:cubicBezTo>
                <a:lnTo>
                  <a:pt x="7455" y="17563"/>
                </a:lnTo>
                <a:lnTo>
                  <a:pt x="7455" y="20268"/>
                </a:lnTo>
                <a:lnTo>
                  <a:pt x="6770" y="20268"/>
                </a:lnTo>
                <a:cubicBezTo>
                  <a:pt x="6367" y="20268"/>
                  <a:pt x="6085" y="20591"/>
                  <a:pt x="6085" y="20954"/>
                </a:cubicBezTo>
                <a:cubicBezTo>
                  <a:pt x="6085" y="21317"/>
                  <a:pt x="6367" y="21600"/>
                  <a:pt x="6770" y="21600"/>
                </a:cubicBezTo>
                <a:lnTo>
                  <a:pt x="14830" y="21600"/>
                </a:lnTo>
                <a:cubicBezTo>
                  <a:pt x="15233" y="21600"/>
                  <a:pt x="15515" y="21317"/>
                  <a:pt x="15515" y="20954"/>
                </a:cubicBezTo>
                <a:cubicBezTo>
                  <a:pt x="15515" y="20591"/>
                  <a:pt x="15233" y="20268"/>
                  <a:pt x="14830" y="20268"/>
                </a:cubicBezTo>
                <a:lnTo>
                  <a:pt x="14185" y="20268"/>
                </a:lnTo>
                <a:lnTo>
                  <a:pt x="14185" y="17563"/>
                </a:lnTo>
                <a:lnTo>
                  <a:pt x="19585" y="17563"/>
                </a:lnTo>
                <a:cubicBezTo>
                  <a:pt x="20673" y="17563"/>
                  <a:pt x="21600" y="16674"/>
                  <a:pt x="21600" y="15544"/>
                </a:cubicBezTo>
                <a:lnTo>
                  <a:pt x="21600" y="2019"/>
                </a:lnTo>
                <a:cubicBezTo>
                  <a:pt x="21600" y="929"/>
                  <a:pt x="20673" y="0"/>
                  <a:pt x="19585" y="0"/>
                </a:cubicBezTo>
                <a:close/>
              </a:path>
            </a:pathLst>
          </a:custGeom>
          <a:solidFill>
            <a:srgbClr val="FFFFFF"/>
          </a:solidFill>
          <a:ln w="12700">
            <a:miter lim="400000"/>
          </a:ln>
        </p:spPr>
        <p:txBody>
          <a:bodyPr lIns="45719" rIns="45719" anchor="ctr"/>
          <a:lstStyle/>
          <a:p>
            <a:pPr/>
          </a:p>
        </p:txBody>
      </p:sp>
      <p:pic>
        <p:nvPicPr>
          <p:cNvPr id="1038" name="图片 43" descr="图片 43"/>
          <p:cNvPicPr>
            <a:picLocks noChangeAspect="1"/>
          </p:cNvPicPr>
          <p:nvPr/>
        </p:nvPicPr>
        <p:blipFill>
          <a:blip r:embed="rId3">
            <a:extLst/>
          </a:blip>
          <a:stretch>
            <a:fillRect/>
          </a:stretch>
        </p:blipFill>
        <p:spPr>
          <a:xfrm>
            <a:off x="444395" y="1122986"/>
            <a:ext cx="5257801" cy="2808934"/>
          </a:xfrm>
          <a:prstGeom prst="rect">
            <a:avLst/>
          </a:prstGeom>
          <a:ln w="12700">
            <a:miter lim="400000"/>
          </a:ln>
        </p:spPr>
      </p:pic>
      <p:pic>
        <p:nvPicPr>
          <p:cNvPr id="1039" name="图片 44" descr="图片 44"/>
          <p:cNvPicPr>
            <a:picLocks noChangeAspect="1"/>
          </p:cNvPicPr>
          <p:nvPr/>
        </p:nvPicPr>
        <p:blipFill>
          <a:blip r:embed="rId4">
            <a:extLst/>
          </a:blip>
          <a:stretch>
            <a:fillRect/>
          </a:stretch>
        </p:blipFill>
        <p:spPr>
          <a:xfrm>
            <a:off x="444395" y="4052780"/>
            <a:ext cx="5257801" cy="2713781"/>
          </a:xfrm>
          <a:prstGeom prst="rect">
            <a:avLst/>
          </a:prstGeom>
          <a:ln w="12700">
            <a:miter lim="400000"/>
          </a:ln>
        </p:spPr>
      </p:pic>
      <p:sp>
        <p:nvSpPr>
          <p:cNvPr id="1040"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038"/>
                                        </p:tgtEl>
                                        <p:attrNameLst>
                                          <p:attrName>style.visibility</p:attrName>
                                        </p:attrNameLst>
                                      </p:cBhvr>
                                      <p:to>
                                        <p:strVal val="visible"/>
                                      </p:to>
                                    </p:set>
                                    <p:animEffect filter="dissolve" transition="in">
                                      <p:cBhvr>
                                        <p:cTn id="7" dur="500"/>
                                        <p:tgtEl>
                                          <p:spTgt spid="1038"/>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1039"/>
                                        </p:tgtEl>
                                        <p:attrNameLst>
                                          <p:attrName>style.visibility</p:attrName>
                                        </p:attrNameLst>
                                      </p:cBhvr>
                                      <p:to>
                                        <p:strVal val="visible"/>
                                      </p:to>
                                    </p:set>
                                    <p:animEffect filter="dissolve" transition="in">
                                      <p:cBhvr>
                                        <p:cTn id="11" dur="500"/>
                                        <p:tgtEl>
                                          <p:spTgt spid="1039"/>
                                        </p:tgtEl>
                                      </p:cBhvr>
                                    </p:animEffect>
                                  </p:childTnLst>
                                </p:cTn>
                              </p:par>
                            </p:childTnLst>
                          </p:cTn>
                        </p:par>
                        <p:par>
                          <p:cTn id="12" fill="hold">
                            <p:stCondLst>
                              <p:cond delay="1000"/>
                            </p:stCondLst>
                            <p:childTnLst>
                              <p:par>
                                <p:cTn id="13" presetClass="entr" nodeType="afterEffect" presetSubtype="4" presetID="2" grpId="3" fill="hold">
                                  <p:stCondLst>
                                    <p:cond delay="0"/>
                                  </p:stCondLst>
                                  <p:iterate type="el" backwards="0">
                                    <p:tmAbs val="0"/>
                                  </p:iterate>
                                  <p:childTnLst>
                                    <p:set>
                                      <p:cBhvr>
                                        <p:cTn id="14" fill="hold"/>
                                        <p:tgtEl>
                                          <p:spTgt spid="1032"/>
                                        </p:tgtEl>
                                        <p:attrNameLst>
                                          <p:attrName>style.visibility</p:attrName>
                                        </p:attrNameLst>
                                      </p:cBhvr>
                                      <p:to>
                                        <p:strVal val="visible"/>
                                      </p:to>
                                    </p:set>
                                    <p:anim calcmode="lin" valueType="num">
                                      <p:cBhvr>
                                        <p:cTn id="15" dur="500" fill="hold"/>
                                        <p:tgtEl>
                                          <p:spTgt spid="1032"/>
                                        </p:tgtEl>
                                        <p:attrNameLst>
                                          <p:attrName>ppt_x</p:attrName>
                                        </p:attrNameLst>
                                      </p:cBhvr>
                                      <p:tavLst>
                                        <p:tav tm="0">
                                          <p:val>
                                            <p:strVal val="#ppt_x"/>
                                          </p:val>
                                        </p:tav>
                                        <p:tav tm="100000">
                                          <p:val>
                                            <p:strVal val="#ppt_x"/>
                                          </p:val>
                                        </p:tav>
                                      </p:tavLst>
                                    </p:anim>
                                    <p:anim calcmode="lin" valueType="num">
                                      <p:cBhvr>
                                        <p:cTn id="16" dur="500" fill="hold"/>
                                        <p:tgtEl>
                                          <p:spTgt spid="103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Class="entr" nodeType="afterEffect" presetSubtype="4" presetID="2" grpId="4" fill="hold">
                                  <p:stCondLst>
                                    <p:cond delay="0"/>
                                  </p:stCondLst>
                                  <p:iterate type="el" backwards="0">
                                    <p:tmAbs val="0"/>
                                  </p:iterate>
                                  <p:childTnLst>
                                    <p:set>
                                      <p:cBhvr>
                                        <p:cTn id="19" fill="hold"/>
                                        <p:tgtEl>
                                          <p:spTgt spid="1033"/>
                                        </p:tgtEl>
                                        <p:attrNameLst>
                                          <p:attrName>style.visibility</p:attrName>
                                        </p:attrNameLst>
                                      </p:cBhvr>
                                      <p:to>
                                        <p:strVal val="visible"/>
                                      </p:to>
                                    </p:set>
                                    <p:anim calcmode="lin" valueType="num">
                                      <p:cBhvr>
                                        <p:cTn id="20" dur="500" fill="hold"/>
                                        <p:tgtEl>
                                          <p:spTgt spid="1033"/>
                                        </p:tgtEl>
                                        <p:attrNameLst>
                                          <p:attrName>ppt_x</p:attrName>
                                        </p:attrNameLst>
                                      </p:cBhvr>
                                      <p:tavLst>
                                        <p:tav tm="0">
                                          <p:val>
                                            <p:strVal val="#ppt_x"/>
                                          </p:val>
                                        </p:tav>
                                        <p:tav tm="100000">
                                          <p:val>
                                            <p:strVal val="#ppt_x"/>
                                          </p:val>
                                        </p:tav>
                                      </p:tavLst>
                                    </p:anim>
                                    <p:anim calcmode="lin" valueType="num">
                                      <p:cBhvr>
                                        <p:cTn id="21" dur="500" fill="hold"/>
                                        <p:tgtEl>
                                          <p:spTgt spid="103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Class="entr" nodeType="afterEffect" presetSubtype="8" presetID="22" grpId="5" fill="hold">
                                  <p:stCondLst>
                                    <p:cond delay="0"/>
                                  </p:stCondLst>
                                  <p:iterate type="el" backwards="0">
                                    <p:tmAbs val="0"/>
                                  </p:iterate>
                                  <p:childTnLst>
                                    <p:set>
                                      <p:cBhvr>
                                        <p:cTn id="24" fill="hold"/>
                                        <p:tgtEl>
                                          <p:spTgt spid="1034"/>
                                        </p:tgtEl>
                                        <p:attrNameLst>
                                          <p:attrName>style.visibility</p:attrName>
                                        </p:attrNameLst>
                                      </p:cBhvr>
                                      <p:to>
                                        <p:strVal val="visible"/>
                                      </p:to>
                                    </p:set>
                                    <p:animEffect filter="wipe(left)" transition="in">
                                      <p:cBhvr>
                                        <p:cTn id="25" dur="500"/>
                                        <p:tgtEl>
                                          <p:spTgt spid="1034"/>
                                        </p:tgtEl>
                                      </p:cBhvr>
                                    </p:animEffect>
                                  </p:childTnLst>
                                </p:cTn>
                              </p:par>
                            </p:childTnLst>
                          </p:cTn>
                        </p:par>
                        <p:par>
                          <p:cTn id="26" fill="hold">
                            <p:stCondLst>
                              <p:cond delay="2500"/>
                            </p:stCondLst>
                            <p:childTnLst>
                              <p:par>
                                <p:cTn id="27" presetClass="entr" nodeType="afterEffect" presetSubtype="8" presetID="22" grpId="6" fill="hold">
                                  <p:stCondLst>
                                    <p:cond delay="0"/>
                                  </p:stCondLst>
                                  <p:iterate type="el" backwards="0">
                                    <p:tmAbs val="0"/>
                                  </p:iterate>
                                  <p:childTnLst>
                                    <p:set>
                                      <p:cBhvr>
                                        <p:cTn id="28" fill="hold"/>
                                        <p:tgtEl>
                                          <p:spTgt spid="1035"/>
                                        </p:tgtEl>
                                        <p:attrNameLst>
                                          <p:attrName>style.visibility</p:attrName>
                                        </p:attrNameLst>
                                      </p:cBhvr>
                                      <p:to>
                                        <p:strVal val="visible"/>
                                      </p:to>
                                    </p:set>
                                    <p:animEffect filter="wipe(left)" transition="in">
                                      <p:cBhvr>
                                        <p:cTn id="29" dur="500"/>
                                        <p:tgtEl>
                                          <p:spTgt spid="1035"/>
                                        </p:tgtEl>
                                      </p:cBhvr>
                                    </p:animEffect>
                                  </p:childTnLst>
                                </p:cTn>
                              </p:par>
                            </p:childTnLst>
                          </p:cTn>
                        </p:par>
                        <p:par>
                          <p:cTn id="30" fill="hold">
                            <p:stCondLst>
                              <p:cond delay="3000"/>
                            </p:stCondLst>
                            <p:childTnLst>
                              <p:par>
                                <p:cTn id="31" presetClass="entr" nodeType="afterEffect" presetSubtype="8" presetID="22" grpId="7" fill="hold">
                                  <p:stCondLst>
                                    <p:cond delay="0"/>
                                  </p:stCondLst>
                                  <p:iterate type="el" backwards="0">
                                    <p:tmAbs val="0"/>
                                  </p:iterate>
                                  <p:childTnLst>
                                    <p:set>
                                      <p:cBhvr>
                                        <p:cTn id="32" fill="hold"/>
                                        <p:tgtEl>
                                          <p:spTgt spid="1036"/>
                                        </p:tgtEl>
                                        <p:attrNameLst>
                                          <p:attrName>style.visibility</p:attrName>
                                        </p:attrNameLst>
                                      </p:cBhvr>
                                      <p:to>
                                        <p:strVal val="visible"/>
                                      </p:to>
                                    </p:set>
                                    <p:animEffect filter="wipe(left)" transition="in">
                                      <p:cBhvr>
                                        <p:cTn id="33" dur="500"/>
                                        <p:tgtEl>
                                          <p:spTgt spid="1036"/>
                                        </p:tgtEl>
                                      </p:cBhvr>
                                    </p:animEffect>
                                  </p:childTnLst>
                                </p:cTn>
                              </p:par>
                            </p:childTnLst>
                          </p:cTn>
                        </p:par>
                        <p:par>
                          <p:cTn id="34" fill="hold">
                            <p:stCondLst>
                              <p:cond delay="3500"/>
                            </p:stCondLst>
                            <p:childTnLst>
                              <p:par>
                                <p:cTn id="35" presetClass="entr" nodeType="afterEffect" presetSubtype="8" presetID="22" grpId="8" fill="hold">
                                  <p:stCondLst>
                                    <p:cond delay="0"/>
                                  </p:stCondLst>
                                  <p:iterate type="el" backwards="0">
                                    <p:tmAbs val="0"/>
                                  </p:iterate>
                                  <p:childTnLst>
                                    <p:set>
                                      <p:cBhvr>
                                        <p:cTn id="36" fill="hold"/>
                                        <p:tgtEl>
                                          <p:spTgt spid="1037"/>
                                        </p:tgtEl>
                                        <p:attrNameLst>
                                          <p:attrName>style.visibility</p:attrName>
                                        </p:attrNameLst>
                                      </p:cBhvr>
                                      <p:to>
                                        <p:strVal val="visible"/>
                                      </p:to>
                                    </p:set>
                                    <p:animEffect filter="wipe(left)" transition="in">
                                      <p:cBhvr>
                                        <p:cTn id="37" dur="500"/>
                                        <p:tgtEl>
                                          <p:spTgt spid="1037"/>
                                        </p:tgtEl>
                                      </p:cBhvr>
                                    </p:animEffect>
                                  </p:childTnLst>
                                </p:cTn>
                              </p:par>
                            </p:childTnLst>
                          </p:cTn>
                        </p:par>
                        <p:par>
                          <p:cTn id="38" fill="hold">
                            <p:stCondLst>
                              <p:cond delay="4000"/>
                            </p:stCondLst>
                            <p:childTnLst>
                              <p:par>
                                <p:cTn id="39" presetClass="entr" nodeType="afterEffect" presetSubtype="4" presetID="2" grpId="9" fill="hold">
                                  <p:stCondLst>
                                    <p:cond delay="0"/>
                                  </p:stCondLst>
                                  <p:iterate type="el" backwards="0">
                                    <p:tmAbs val="0"/>
                                  </p:iterate>
                                  <p:childTnLst>
                                    <p:set>
                                      <p:cBhvr>
                                        <p:cTn id="40" fill="hold"/>
                                        <p:tgtEl>
                                          <p:spTgt spid="1040"/>
                                        </p:tgtEl>
                                        <p:attrNameLst>
                                          <p:attrName>style.visibility</p:attrName>
                                        </p:attrNameLst>
                                      </p:cBhvr>
                                      <p:to>
                                        <p:strVal val="visible"/>
                                      </p:to>
                                    </p:set>
                                    <p:anim calcmode="lin" valueType="num">
                                      <p:cBhvr>
                                        <p:cTn id="41" dur="500" fill="hold"/>
                                        <p:tgtEl>
                                          <p:spTgt spid="1040"/>
                                        </p:tgtEl>
                                        <p:attrNameLst>
                                          <p:attrName>ppt_x</p:attrName>
                                        </p:attrNameLst>
                                      </p:cBhvr>
                                      <p:tavLst>
                                        <p:tav tm="0">
                                          <p:val>
                                            <p:strVal val="#ppt_x"/>
                                          </p:val>
                                        </p:tav>
                                        <p:tav tm="100000">
                                          <p:val>
                                            <p:strVal val="#ppt_x"/>
                                          </p:val>
                                        </p:tav>
                                      </p:tavLst>
                                    </p:anim>
                                    <p:anim calcmode="lin" valueType="num">
                                      <p:cBhvr>
                                        <p:cTn id="42" dur="500" fill="hold"/>
                                        <p:tgtEl>
                                          <p:spTgt spid="10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33" grpId="4"/>
      <p:bldP build="whole" bldLvl="1" animBg="1" rev="0" advAuto="0" spid="1032" grpId="3"/>
      <p:bldP build="whole" bldLvl="1" animBg="1" rev="0" advAuto="0" spid="1037" grpId="8"/>
      <p:bldP build="whole" bldLvl="1" animBg="1" rev="0" advAuto="0" spid="1034" grpId="5"/>
      <p:bldP build="whole" bldLvl="1" animBg="1" rev="0" advAuto="0" spid="1036" grpId="7"/>
      <p:bldP build="whole" bldLvl="1" animBg="1" rev="0" advAuto="0" spid="1038" grpId="1"/>
      <p:bldP build="whole" bldLvl="1" animBg="1" rev="0" advAuto="0" spid="1035" grpId="6"/>
      <p:bldP build="whole" bldLvl="1" animBg="1" rev="0" advAuto="0" spid="1040" grpId="9"/>
      <p:bldP build="whole" bldLvl="1" animBg="1" rev="0" advAuto="0" spid="1039" grpId="2"/>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4" name="Rectangle: Rounded Corners 15"/>
          <p:cNvSpPr/>
          <p:nvPr/>
        </p:nvSpPr>
        <p:spPr>
          <a:xfrm>
            <a:off x="1314687" y="2150054"/>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1045" name="TextBox 16"/>
          <p:cNvSpPr txBox="1"/>
          <p:nvPr/>
        </p:nvSpPr>
        <p:spPr>
          <a:xfrm>
            <a:off x="2038962" y="2134814"/>
            <a:ext cx="1804561"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04040"/>
                </a:solidFill>
              </a:defRPr>
            </a:lvl1pPr>
          </a:lstStyle>
          <a:p>
            <a:pPr/>
            <a:r>
              <a:t>Mazwai</a:t>
            </a:r>
          </a:p>
        </p:txBody>
      </p:sp>
      <p:sp>
        <p:nvSpPr>
          <p:cNvPr id="1046" name="7 CuadroTexto"/>
          <p:cNvSpPr txBox="1"/>
          <p:nvPr/>
        </p:nvSpPr>
        <p:spPr>
          <a:xfrm>
            <a:off x="1261722" y="2843556"/>
            <a:ext cx="4544718" cy="789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a:solidFill>
                  <a:srgbClr val="808080"/>
                </a:solidFill>
              </a:defRPr>
            </a:pPr>
            <a:r>
              <a:t>提供免费有创意的高清视频片段和花絮</a:t>
            </a:r>
          </a:p>
          <a:p>
            <a:pPr marL="171450" indent="-171450">
              <a:lnSpc>
                <a:spcPct val="150000"/>
              </a:lnSpc>
              <a:buSzPct val="100000"/>
              <a:buFont typeface="Arial"/>
              <a:buChar char="•"/>
              <a:defRPr>
                <a:solidFill>
                  <a:srgbClr val="808080"/>
                </a:solidFill>
              </a:defRPr>
            </a:pPr>
            <a:r>
              <a:t>无需注册即可下载免费资源用于商业用途</a:t>
            </a:r>
          </a:p>
        </p:txBody>
      </p:sp>
      <p:sp>
        <p:nvSpPr>
          <p:cNvPr id="1047" name="Rectangle: Rounded Corners 18"/>
          <p:cNvSpPr/>
          <p:nvPr/>
        </p:nvSpPr>
        <p:spPr>
          <a:xfrm>
            <a:off x="1314687" y="3970663"/>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1048" name="TextBox 21"/>
          <p:cNvSpPr txBox="1"/>
          <p:nvPr/>
        </p:nvSpPr>
        <p:spPr>
          <a:xfrm>
            <a:off x="2038962" y="3932563"/>
            <a:ext cx="1804561"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404040"/>
                </a:solidFill>
              </a:defRPr>
            </a:lvl1pPr>
          </a:lstStyle>
          <a:p>
            <a:pPr/>
            <a:r>
              <a:t>Picography</a:t>
            </a:r>
          </a:p>
        </p:txBody>
      </p:sp>
      <p:sp>
        <p:nvSpPr>
          <p:cNvPr id="1049" name="7 CuadroTexto"/>
          <p:cNvSpPr txBox="1"/>
          <p:nvPr/>
        </p:nvSpPr>
        <p:spPr>
          <a:xfrm>
            <a:off x="1222094" y="4785819"/>
            <a:ext cx="5117655" cy="1767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71450" indent="-171450">
              <a:lnSpc>
                <a:spcPct val="150000"/>
              </a:lnSpc>
              <a:buSzPct val="100000"/>
              <a:buFont typeface="Arial"/>
              <a:buChar char="•"/>
              <a:defRPr sz="2000">
                <a:solidFill>
                  <a:srgbClr val="808080"/>
                </a:solidFill>
              </a:defRPr>
            </a:pPr>
            <a:r>
              <a:t>提供免费、高质量。高解析度的精彩照片</a:t>
            </a:r>
          </a:p>
          <a:p>
            <a:pPr marL="171450" indent="-171450">
              <a:lnSpc>
                <a:spcPct val="150000"/>
              </a:lnSpc>
              <a:buSzPct val="100000"/>
              <a:buFont typeface="Arial"/>
              <a:buChar char="•"/>
              <a:defRPr sz="2000">
                <a:solidFill>
                  <a:srgbClr val="808080"/>
                </a:solidFill>
              </a:defRPr>
            </a:pPr>
            <a:r>
              <a:t>不限制照片用途</a:t>
            </a:r>
          </a:p>
          <a:p>
            <a:pPr marL="171450" indent="-171450">
              <a:lnSpc>
                <a:spcPct val="150000"/>
              </a:lnSpc>
              <a:buSzPct val="100000"/>
              <a:buFont typeface="Arial"/>
              <a:buChar char="•"/>
              <a:defRPr sz="2000">
                <a:solidFill>
                  <a:srgbClr val="808080"/>
                </a:solidFill>
              </a:defRPr>
            </a:pPr>
            <a:r>
              <a:t>针对当前图片会智能推荐在主题、内容、拍摄内容等相关的图片，方便用户使用</a:t>
            </a:r>
          </a:p>
        </p:txBody>
      </p:sp>
      <p:sp>
        <p:nvSpPr>
          <p:cNvPr id="1050" name="Freeform 143"/>
          <p:cNvSpPr/>
          <p:nvPr/>
        </p:nvSpPr>
        <p:spPr>
          <a:xfrm>
            <a:off x="1493083" y="2288721"/>
            <a:ext cx="202729" cy="2946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820" y="2705"/>
                </a:moveTo>
                <a:lnTo>
                  <a:pt x="8839" y="2705"/>
                </a:lnTo>
                <a:cubicBezTo>
                  <a:pt x="8312" y="2705"/>
                  <a:pt x="7902" y="2988"/>
                  <a:pt x="7902" y="3351"/>
                </a:cubicBezTo>
                <a:cubicBezTo>
                  <a:pt x="7902" y="3755"/>
                  <a:pt x="8312" y="4037"/>
                  <a:pt x="8839" y="4037"/>
                </a:cubicBezTo>
                <a:lnTo>
                  <a:pt x="12820" y="4037"/>
                </a:lnTo>
                <a:cubicBezTo>
                  <a:pt x="13346" y="4037"/>
                  <a:pt x="13756" y="3755"/>
                  <a:pt x="13756" y="3351"/>
                </a:cubicBezTo>
                <a:cubicBezTo>
                  <a:pt x="13756" y="2988"/>
                  <a:pt x="13346" y="2705"/>
                  <a:pt x="12820" y="2705"/>
                </a:cubicBezTo>
                <a:close/>
                <a:moveTo>
                  <a:pt x="10829" y="16230"/>
                </a:moveTo>
                <a:cubicBezTo>
                  <a:pt x="9776" y="16230"/>
                  <a:pt x="8839" y="16836"/>
                  <a:pt x="8839" y="17563"/>
                </a:cubicBezTo>
                <a:cubicBezTo>
                  <a:pt x="8839" y="18330"/>
                  <a:pt x="9776" y="18895"/>
                  <a:pt x="10829" y="18895"/>
                </a:cubicBezTo>
                <a:cubicBezTo>
                  <a:pt x="11883" y="18895"/>
                  <a:pt x="12820" y="18330"/>
                  <a:pt x="12820" y="17563"/>
                </a:cubicBezTo>
                <a:cubicBezTo>
                  <a:pt x="12820" y="16836"/>
                  <a:pt x="11883" y="16230"/>
                  <a:pt x="10829" y="16230"/>
                </a:cubicBezTo>
                <a:close/>
                <a:moveTo>
                  <a:pt x="19668" y="18895"/>
                </a:moveTo>
                <a:cubicBezTo>
                  <a:pt x="19668" y="19662"/>
                  <a:pt x="18790" y="20268"/>
                  <a:pt x="17678" y="20268"/>
                </a:cubicBezTo>
                <a:lnTo>
                  <a:pt x="3980" y="20268"/>
                </a:lnTo>
                <a:cubicBezTo>
                  <a:pt x="2868" y="20268"/>
                  <a:pt x="1990" y="19662"/>
                  <a:pt x="1990" y="18895"/>
                </a:cubicBezTo>
                <a:lnTo>
                  <a:pt x="1990" y="2705"/>
                </a:lnTo>
                <a:cubicBezTo>
                  <a:pt x="1990" y="1938"/>
                  <a:pt x="2868" y="1332"/>
                  <a:pt x="3980" y="1332"/>
                </a:cubicBezTo>
                <a:lnTo>
                  <a:pt x="17678" y="1332"/>
                </a:lnTo>
                <a:cubicBezTo>
                  <a:pt x="18790" y="1332"/>
                  <a:pt x="19668" y="1938"/>
                  <a:pt x="19668" y="2705"/>
                </a:cubicBezTo>
                <a:lnTo>
                  <a:pt x="19668" y="18895"/>
                </a:lnTo>
                <a:close/>
                <a:moveTo>
                  <a:pt x="18615" y="0"/>
                </a:moveTo>
                <a:lnTo>
                  <a:pt x="2985" y="0"/>
                </a:lnTo>
                <a:cubicBezTo>
                  <a:pt x="1346" y="0"/>
                  <a:pt x="0" y="929"/>
                  <a:pt x="0" y="2019"/>
                </a:cubicBezTo>
                <a:lnTo>
                  <a:pt x="0" y="19581"/>
                </a:lnTo>
                <a:cubicBezTo>
                  <a:pt x="0" y="20752"/>
                  <a:pt x="1346" y="21600"/>
                  <a:pt x="2985" y="21600"/>
                </a:cubicBezTo>
                <a:lnTo>
                  <a:pt x="18615" y="21600"/>
                </a:lnTo>
                <a:cubicBezTo>
                  <a:pt x="20312" y="21600"/>
                  <a:pt x="21600" y="20752"/>
                  <a:pt x="21600" y="19581"/>
                </a:cubicBezTo>
                <a:lnTo>
                  <a:pt x="21600" y="2019"/>
                </a:lnTo>
                <a:cubicBezTo>
                  <a:pt x="21600" y="929"/>
                  <a:pt x="20312" y="0"/>
                  <a:pt x="18615" y="0"/>
                </a:cubicBezTo>
                <a:close/>
              </a:path>
            </a:pathLst>
          </a:custGeom>
          <a:solidFill>
            <a:srgbClr val="FFFFFF"/>
          </a:solidFill>
          <a:ln w="12700">
            <a:miter lim="400000"/>
          </a:ln>
        </p:spPr>
        <p:txBody>
          <a:bodyPr lIns="45719" rIns="45719" anchor="ctr"/>
          <a:lstStyle/>
          <a:p>
            <a:pPr/>
          </a:p>
        </p:txBody>
      </p:sp>
      <p:sp>
        <p:nvSpPr>
          <p:cNvPr id="1051" name="Freeform 144"/>
          <p:cNvSpPr/>
          <p:nvPr/>
        </p:nvSpPr>
        <p:spPr>
          <a:xfrm>
            <a:off x="1459960" y="4123556"/>
            <a:ext cx="282966" cy="282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70" y="12839"/>
                </a:moveTo>
                <a:lnTo>
                  <a:pt x="1370" y="12839"/>
                </a:lnTo>
                <a:lnTo>
                  <a:pt x="1370" y="2705"/>
                </a:lnTo>
                <a:cubicBezTo>
                  <a:pt x="1370" y="1938"/>
                  <a:pt x="1975" y="1332"/>
                  <a:pt x="2700" y="1332"/>
                </a:cubicBezTo>
                <a:lnTo>
                  <a:pt x="18900" y="1332"/>
                </a:lnTo>
                <a:cubicBezTo>
                  <a:pt x="19625" y="1332"/>
                  <a:pt x="20270" y="1938"/>
                  <a:pt x="20270" y="2705"/>
                </a:cubicBezTo>
                <a:lnTo>
                  <a:pt x="20270" y="12839"/>
                </a:lnTo>
                <a:close/>
                <a:moveTo>
                  <a:pt x="20270" y="14858"/>
                </a:moveTo>
                <a:cubicBezTo>
                  <a:pt x="20270" y="15625"/>
                  <a:pt x="19625" y="16230"/>
                  <a:pt x="18900" y="16230"/>
                </a:cubicBezTo>
                <a:lnTo>
                  <a:pt x="2700" y="16230"/>
                </a:lnTo>
                <a:cubicBezTo>
                  <a:pt x="1975" y="16230"/>
                  <a:pt x="1370" y="15625"/>
                  <a:pt x="1370" y="14858"/>
                </a:cubicBezTo>
                <a:lnTo>
                  <a:pt x="1370" y="14212"/>
                </a:lnTo>
                <a:lnTo>
                  <a:pt x="20270" y="14212"/>
                </a:lnTo>
                <a:lnTo>
                  <a:pt x="20270" y="14858"/>
                </a:lnTo>
                <a:close/>
                <a:moveTo>
                  <a:pt x="8785" y="17563"/>
                </a:moveTo>
                <a:lnTo>
                  <a:pt x="12815" y="17563"/>
                </a:lnTo>
                <a:lnTo>
                  <a:pt x="12815" y="20268"/>
                </a:lnTo>
                <a:lnTo>
                  <a:pt x="8785" y="20268"/>
                </a:lnTo>
                <a:lnTo>
                  <a:pt x="8785" y="17563"/>
                </a:lnTo>
                <a:close/>
                <a:moveTo>
                  <a:pt x="19585" y="0"/>
                </a:moveTo>
                <a:lnTo>
                  <a:pt x="2055" y="0"/>
                </a:lnTo>
                <a:cubicBezTo>
                  <a:pt x="927" y="0"/>
                  <a:pt x="0" y="929"/>
                  <a:pt x="0" y="2019"/>
                </a:cubicBezTo>
                <a:lnTo>
                  <a:pt x="0" y="15544"/>
                </a:lnTo>
                <a:cubicBezTo>
                  <a:pt x="0" y="16674"/>
                  <a:pt x="927" y="17563"/>
                  <a:pt x="2055" y="17563"/>
                </a:cubicBezTo>
                <a:lnTo>
                  <a:pt x="7455" y="17563"/>
                </a:lnTo>
                <a:lnTo>
                  <a:pt x="7455" y="20268"/>
                </a:lnTo>
                <a:lnTo>
                  <a:pt x="6770" y="20268"/>
                </a:lnTo>
                <a:cubicBezTo>
                  <a:pt x="6367" y="20268"/>
                  <a:pt x="6085" y="20591"/>
                  <a:pt x="6085" y="20954"/>
                </a:cubicBezTo>
                <a:cubicBezTo>
                  <a:pt x="6085" y="21317"/>
                  <a:pt x="6367" y="21600"/>
                  <a:pt x="6770" y="21600"/>
                </a:cubicBezTo>
                <a:lnTo>
                  <a:pt x="14830" y="21600"/>
                </a:lnTo>
                <a:cubicBezTo>
                  <a:pt x="15233" y="21600"/>
                  <a:pt x="15515" y="21317"/>
                  <a:pt x="15515" y="20954"/>
                </a:cubicBezTo>
                <a:cubicBezTo>
                  <a:pt x="15515" y="20591"/>
                  <a:pt x="15233" y="20268"/>
                  <a:pt x="14830" y="20268"/>
                </a:cubicBezTo>
                <a:lnTo>
                  <a:pt x="14185" y="20268"/>
                </a:lnTo>
                <a:lnTo>
                  <a:pt x="14185" y="17563"/>
                </a:lnTo>
                <a:lnTo>
                  <a:pt x="19585" y="17563"/>
                </a:lnTo>
                <a:cubicBezTo>
                  <a:pt x="20673" y="17563"/>
                  <a:pt x="21600" y="16674"/>
                  <a:pt x="21600" y="15544"/>
                </a:cubicBezTo>
                <a:lnTo>
                  <a:pt x="21600" y="2019"/>
                </a:lnTo>
                <a:cubicBezTo>
                  <a:pt x="21600" y="929"/>
                  <a:pt x="20673" y="0"/>
                  <a:pt x="19585" y="0"/>
                </a:cubicBezTo>
                <a:close/>
              </a:path>
            </a:pathLst>
          </a:custGeom>
          <a:solidFill>
            <a:srgbClr val="FFFFFF"/>
          </a:solidFill>
          <a:ln w="12700">
            <a:miter lim="400000"/>
          </a:ln>
        </p:spPr>
        <p:txBody>
          <a:bodyPr lIns="45719" rIns="45719" anchor="ctr"/>
          <a:lstStyle/>
          <a:p>
            <a:pPr/>
          </a:p>
        </p:txBody>
      </p:sp>
      <p:sp>
        <p:nvSpPr>
          <p:cNvPr id="1052" name="TextBox 19"/>
          <p:cNvSpPr txBox="1"/>
          <p:nvPr/>
        </p:nvSpPr>
        <p:spPr>
          <a:xfrm>
            <a:off x="727503" y="491541"/>
            <a:ext cx="5434591" cy="112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04</a:t>
            </a:r>
            <a:r>
              <a:t> 海媒辅助编辑工具</a:t>
            </a:r>
          </a:p>
          <a:p>
            <a:pPr>
              <a:defRPr sz="3200">
                <a:ln w="22225">
                  <a:solidFill>
                    <a:schemeClr val="accent2">
                      <a:lumOff val="-8235"/>
                    </a:schemeClr>
                  </a:solidFill>
                </a:ln>
                <a:solidFill>
                  <a:schemeClr val="accent2">
                    <a:lumOff val="-8235"/>
                  </a:schemeClr>
                </a:solidFill>
              </a:defRPr>
            </a:pPr>
            <a:r>
              <a:t>			</a:t>
            </a:r>
            <a:r>
              <a:rPr sz="2800"/>
              <a:t>社交媒体资源</a:t>
            </a:r>
          </a:p>
        </p:txBody>
      </p:sp>
      <p:pic>
        <p:nvPicPr>
          <p:cNvPr id="1053" name="图片 45" descr="图片 45"/>
          <p:cNvPicPr>
            <a:picLocks noChangeAspect="1"/>
          </p:cNvPicPr>
          <p:nvPr/>
        </p:nvPicPr>
        <p:blipFill>
          <a:blip r:embed="rId3">
            <a:extLst/>
          </a:blip>
          <a:stretch>
            <a:fillRect/>
          </a:stretch>
        </p:blipFill>
        <p:spPr>
          <a:xfrm>
            <a:off x="6625235" y="539307"/>
            <a:ext cx="5257801" cy="3175001"/>
          </a:xfrm>
          <a:prstGeom prst="rect">
            <a:avLst/>
          </a:prstGeom>
          <a:ln w="12700">
            <a:miter lim="400000"/>
          </a:ln>
        </p:spPr>
      </p:pic>
      <p:pic>
        <p:nvPicPr>
          <p:cNvPr id="1054" name="图片 46" descr="图片 46"/>
          <p:cNvPicPr>
            <a:picLocks noChangeAspect="1"/>
          </p:cNvPicPr>
          <p:nvPr/>
        </p:nvPicPr>
        <p:blipFill>
          <a:blip r:embed="rId4">
            <a:extLst/>
          </a:blip>
          <a:stretch>
            <a:fillRect/>
          </a:stretch>
        </p:blipFill>
        <p:spPr>
          <a:xfrm>
            <a:off x="6625235" y="3789503"/>
            <a:ext cx="5257801" cy="3136901"/>
          </a:xfrm>
          <a:prstGeom prst="rect">
            <a:avLst/>
          </a:prstGeom>
          <a:ln w="12700">
            <a:miter lim="400000"/>
          </a:ln>
        </p:spPr>
      </p:pic>
      <p:pic>
        <p:nvPicPr>
          <p:cNvPr id="1055" name="图片 47" descr="图片 47"/>
          <p:cNvPicPr>
            <a:picLocks noChangeAspect="1"/>
          </p:cNvPicPr>
          <p:nvPr/>
        </p:nvPicPr>
        <p:blipFill>
          <a:blip r:embed="rId5">
            <a:extLst/>
          </a:blip>
          <a:stretch>
            <a:fillRect/>
          </a:stretch>
        </p:blipFill>
        <p:spPr>
          <a:xfrm>
            <a:off x="6592582" y="496324"/>
            <a:ext cx="5257801" cy="3136901"/>
          </a:xfrm>
          <a:prstGeom prst="rect">
            <a:avLst/>
          </a:prstGeom>
          <a:ln w="12700">
            <a:solidFill>
              <a:srgbClr val="DDDDDD"/>
            </a:solidFill>
            <a:miter lim="400000"/>
          </a:ln>
        </p:spPr>
      </p:pic>
      <p:pic>
        <p:nvPicPr>
          <p:cNvPr id="1056" name="图片 48" descr="图片 48"/>
          <p:cNvPicPr>
            <a:picLocks noChangeAspect="1"/>
          </p:cNvPicPr>
          <p:nvPr/>
        </p:nvPicPr>
        <p:blipFill>
          <a:blip r:embed="rId6">
            <a:extLst/>
          </a:blip>
          <a:stretch>
            <a:fillRect/>
          </a:stretch>
        </p:blipFill>
        <p:spPr>
          <a:xfrm>
            <a:off x="6602375" y="3728594"/>
            <a:ext cx="5257801" cy="3187701"/>
          </a:xfrm>
          <a:prstGeom prst="rect">
            <a:avLst/>
          </a:prstGeom>
          <a:ln w="12700">
            <a:miter lim="400000"/>
          </a:ln>
        </p:spPr>
      </p:pic>
      <p:sp>
        <p:nvSpPr>
          <p:cNvPr id="1057"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switc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044"/>
                                        </p:tgtEl>
                                        <p:attrNameLst>
                                          <p:attrName>style.visibility</p:attrName>
                                        </p:attrNameLst>
                                      </p:cBhvr>
                                      <p:to>
                                        <p:strVal val="visible"/>
                                      </p:to>
                                    </p:set>
                                    <p:animEffect filter="wipe(left)" transition="in">
                                      <p:cBhvr>
                                        <p:cTn id="7" dur="500"/>
                                        <p:tgtEl>
                                          <p:spTgt spid="1044"/>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1045"/>
                                        </p:tgtEl>
                                        <p:attrNameLst>
                                          <p:attrName>style.visibility</p:attrName>
                                        </p:attrNameLst>
                                      </p:cBhvr>
                                      <p:to>
                                        <p:strVal val="visible"/>
                                      </p:to>
                                    </p:set>
                                    <p:animEffect filter="wipe(left)" transition="in">
                                      <p:cBhvr>
                                        <p:cTn id="11" dur="500"/>
                                        <p:tgtEl>
                                          <p:spTgt spid="1045"/>
                                        </p:tgtEl>
                                      </p:cBhvr>
                                    </p:animEffect>
                                  </p:childTnLst>
                                </p:cTn>
                              </p:par>
                            </p:childTnLst>
                          </p:cTn>
                        </p:par>
                        <p:par>
                          <p:cTn id="12" fill="hold">
                            <p:stCondLst>
                              <p:cond delay="1000"/>
                            </p:stCondLst>
                            <p:childTnLst>
                              <p:par>
                                <p:cTn id="13" presetClass="entr" nodeType="afterEffect" presetSubtype="8" presetID="22" grpId="3" fill="hold">
                                  <p:stCondLst>
                                    <p:cond delay="0"/>
                                  </p:stCondLst>
                                  <p:iterate type="el" backwards="0">
                                    <p:tmAbs val="0"/>
                                  </p:iterate>
                                  <p:childTnLst>
                                    <p:set>
                                      <p:cBhvr>
                                        <p:cTn id="14" fill="hold"/>
                                        <p:tgtEl>
                                          <p:spTgt spid="1046"/>
                                        </p:tgtEl>
                                        <p:attrNameLst>
                                          <p:attrName>style.visibility</p:attrName>
                                        </p:attrNameLst>
                                      </p:cBhvr>
                                      <p:to>
                                        <p:strVal val="visible"/>
                                      </p:to>
                                    </p:set>
                                    <p:animEffect filter="wipe(left)" transition="in">
                                      <p:cBhvr>
                                        <p:cTn id="15" dur="500"/>
                                        <p:tgtEl>
                                          <p:spTgt spid="1046"/>
                                        </p:tgtEl>
                                      </p:cBhvr>
                                    </p:animEffect>
                                  </p:childTnLst>
                                </p:cTn>
                              </p:par>
                            </p:childTnLst>
                          </p:cTn>
                        </p:par>
                        <p:par>
                          <p:cTn id="16" fill="hold">
                            <p:stCondLst>
                              <p:cond delay="1500"/>
                            </p:stCondLst>
                            <p:childTnLst>
                              <p:par>
                                <p:cTn id="17" presetClass="entr" nodeType="afterEffect" presetSubtype="8" presetID="22" grpId="4" fill="hold">
                                  <p:stCondLst>
                                    <p:cond delay="0"/>
                                  </p:stCondLst>
                                  <p:iterate type="el" backwards="0">
                                    <p:tmAbs val="0"/>
                                  </p:iterate>
                                  <p:childTnLst>
                                    <p:set>
                                      <p:cBhvr>
                                        <p:cTn id="18" fill="hold"/>
                                        <p:tgtEl>
                                          <p:spTgt spid="1047"/>
                                        </p:tgtEl>
                                        <p:attrNameLst>
                                          <p:attrName>style.visibility</p:attrName>
                                        </p:attrNameLst>
                                      </p:cBhvr>
                                      <p:to>
                                        <p:strVal val="visible"/>
                                      </p:to>
                                    </p:set>
                                    <p:animEffect filter="wipe(left)" transition="in">
                                      <p:cBhvr>
                                        <p:cTn id="19" dur="500"/>
                                        <p:tgtEl>
                                          <p:spTgt spid="1047"/>
                                        </p:tgtEl>
                                      </p:cBhvr>
                                    </p:animEffect>
                                  </p:childTnLst>
                                </p:cTn>
                              </p:par>
                            </p:childTnLst>
                          </p:cTn>
                        </p:par>
                        <p:par>
                          <p:cTn id="20" fill="hold">
                            <p:stCondLst>
                              <p:cond delay="2000"/>
                            </p:stCondLst>
                            <p:childTnLst>
                              <p:par>
                                <p:cTn id="21" presetClass="entr" nodeType="afterEffect" presetSubtype="8" presetID="22" grpId="5" fill="hold">
                                  <p:stCondLst>
                                    <p:cond delay="0"/>
                                  </p:stCondLst>
                                  <p:iterate type="el" backwards="0">
                                    <p:tmAbs val="0"/>
                                  </p:iterate>
                                  <p:childTnLst>
                                    <p:set>
                                      <p:cBhvr>
                                        <p:cTn id="22" fill="hold"/>
                                        <p:tgtEl>
                                          <p:spTgt spid="1048"/>
                                        </p:tgtEl>
                                        <p:attrNameLst>
                                          <p:attrName>style.visibility</p:attrName>
                                        </p:attrNameLst>
                                      </p:cBhvr>
                                      <p:to>
                                        <p:strVal val="visible"/>
                                      </p:to>
                                    </p:set>
                                    <p:animEffect filter="wipe(left)" transition="in">
                                      <p:cBhvr>
                                        <p:cTn id="23" dur="500"/>
                                        <p:tgtEl>
                                          <p:spTgt spid="1048"/>
                                        </p:tgtEl>
                                      </p:cBhvr>
                                    </p:animEffect>
                                  </p:childTnLst>
                                </p:cTn>
                              </p:par>
                            </p:childTnLst>
                          </p:cTn>
                        </p:par>
                        <p:par>
                          <p:cTn id="24" fill="hold">
                            <p:stCondLst>
                              <p:cond delay="2500"/>
                            </p:stCondLst>
                            <p:childTnLst>
                              <p:par>
                                <p:cTn id="25" presetClass="entr" nodeType="afterEffect" presetSubtype="8" presetID="22" grpId="6" fill="hold">
                                  <p:stCondLst>
                                    <p:cond delay="0"/>
                                  </p:stCondLst>
                                  <p:iterate type="el" backwards="0">
                                    <p:tmAbs val="0"/>
                                  </p:iterate>
                                  <p:childTnLst>
                                    <p:set>
                                      <p:cBhvr>
                                        <p:cTn id="26" fill="hold"/>
                                        <p:tgtEl>
                                          <p:spTgt spid="1049"/>
                                        </p:tgtEl>
                                        <p:attrNameLst>
                                          <p:attrName>style.visibility</p:attrName>
                                        </p:attrNameLst>
                                      </p:cBhvr>
                                      <p:to>
                                        <p:strVal val="visible"/>
                                      </p:to>
                                    </p:set>
                                    <p:animEffect filter="wipe(left)" transition="in">
                                      <p:cBhvr>
                                        <p:cTn id="27" dur="500"/>
                                        <p:tgtEl>
                                          <p:spTgt spid="1049"/>
                                        </p:tgtEl>
                                      </p:cBhvr>
                                    </p:animEffect>
                                  </p:childTnLst>
                                </p:cTn>
                              </p:par>
                            </p:childTnLst>
                          </p:cTn>
                        </p:par>
                        <p:par>
                          <p:cTn id="28" fill="hold">
                            <p:stCondLst>
                              <p:cond delay="3000"/>
                            </p:stCondLst>
                            <p:childTnLst>
                              <p:par>
                                <p:cTn id="29" presetClass="entr" nodeType="afterEffect" presetSubtype="8" presetID="22" grpId="7" fill="hold">
                                  <p:stCondLst>
                                    <p:cond delay="0"/>
                                  </p:stCondLst>
                                  <p:iterate type="el" backwards="0">
                                    <p:tmAbs val="0"/>
                                  </p:iterate>
                                  <p:childTnLst>
                                    <p:set>
                                      <p:cBhvr>
                                        <p:cTn id="30" fill="hold"/>
                                        <p:tgtEl>
                                          <p:spTgt spid="1050"/>
                                        </p:tgtEl>
                                        <p:attrNameLst>
                                          <p:attrName>style.visibility</p:attrName>
                                        </p:attrNameLst>
                                      </p:cBhvr>
                                      <p:to>
                                        <p:strVal val="visible"/>
                                      </p:to>
                                    </p:set>
                                    <p:animEffect filter="wipe(left)" transition="in">
                                      <p:cBhvr>
                                        <p:cTn id="31" dur="500"/>
                                        <p:tgtEl>
                                          <p:spTgt spid="1050"/>
                                        </p:tgtEl>
                                      </p:cBhvr>
                                    </p:animEffect>
                                  </p:childTnLst>
                                </p:cTn>
                              </p:par>
                            </p:childTnLst>
                          </p:cTn>
                        </p:par>
                        <p:par>
                          <p:cTn id="32" fill="hold">
                            <p:stCondLst>
                              <p:cond delay="3500"/>
                            </p:stCondLst>
                            <p:childTnLst>
                              <p:par>
                                <p:cTn id="33" presetClass="entr" nodeType="afterEffect" presetSubtype="8" presetID="22" grpId="8" fill="hold">
                                  <p:stCondLst>
                                    <p:cond delay="0"/>
                                  </p:stCondLst>
                                  <p:iterate type="el" backwards="0">
                                    <p:tmAbs val="0"/>
                                  </p:iterate>
                                  <p:childTnLst>
                                    <p:set>
                                      <p:cBhvr>
                                        <p:cTn id="34" fill="hold"/>
                                        <p:tgtEl>
                                          <p:spTgt spid="1051"/>
                                        </p:tgtEl>
                                        <p:attrNameLst>
                                          <p:attrName>style.visibility</p:attrName>
                                        </p:attrNameLst>
                                      </p:cBhvr>
                                      <p:to>
                                        <p:strVal val="visible"/>
                                      </p:to>
                                    </p:set>
                                    <p:animEffect filter="wipe(left)" transition="in">
                                      <p:cBhvr>
                                        <p:cTn id="35" dur="500"/>
                                        <p:tgtEl>
                                          <p:spTgt spid="1051"/>
                                        </p:tgtEl>
                                      </p:cBhvr>
                                    </p:animEffect>
                                  </p:childTnLst>
                                </p:cTn>
                              </p:par>
                            </p:childTnLst>
                          </p:cTn>
                        </p:par>
                        <p:par>
                          <p:cTn id="36" fill="hold">
                            <p:stCondLst>
                              <p:cond delay="4000"/>
                            </p:stCondLst>
                            <p:childTnLst>
                              <p:par>
                                <p:cTn id="37" presetClass="entr" nodeType="afterEffect" presetSubtype="8" presetID="22" grpId="9" fill="hold">
                                  <p:stCondLst>
                                    <p:cond delay="0"/>
                                  </p:stCondLst>
                                  <p:iterate type="el" backwards="0">
                                    <p:tmAbs val="0"/>
                                  </p:iterate>
                                  <p:childTnLst>
                                    <p:set>
                                      <p:cBhvr>
                                        <p:cTn id="38" fill="hold"/>
                                        <p:tgtEl>
                                          <p:spTgt spid="1052"/>
                                        </p:tgtEl>
                                        <p:attrNameLst>
                                          <p:attrName>style.visibility</p:attrName>
                                        </p:attrNameLst>
                                      </p:cBhvr>
                                      <p:to>
                                        <p:strVal val="visible"/>
                                      </p:to>
                                    </p:set>
                                    <p:animEffect filter="wipe(left)" transition="in">
                                      <p:cBhvr>
                                        <p:cTn id="39" dur="500"/>
                                        <p:tgtEl>
                                          <p:spTgt spid="1052"/>
                                        </p:tgtEl>
                                      </p:cBhvr>
                                    </p:animEffect>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10" fill="hold">
                                  <p:stCondLst>
                                    <p:cond delay="0"/>
                                  </p:stCondLst>
                                  <p:iterate type="el" backwards="0">
                                    <p:tmAbs val="0"/>
                                  </p:iterate>
                                  <p:childTnLst>
                                    <p:set>
                                      <p:cBhvr>
                                        <p:cTn id="43" fill="hold"/>
                                        <p:tgtEl>
                                          <p:spTgt spid="1054"/>
                                        </p:tgtEl>
                                        <p:attrNameLst>
                                          <p:attrName>style.visibility</p:attrName>
                                        </p:attrNameLst>
                                      </p:cBhvr>
                                      <p:to>
                                        <p:strVal val="visible"/>
                                      </p:to>
                                    </p:set>
                                    <p:animEffect filter="dissolve" transition="in">
                                      <p:cBhvr>
                                        <p:cTn id="44" dur="500"/>
                                        <p:tgtEl>
                                          <p:spTgt spid="1054"/>
                                        </p:tgtEl>
                                      </p:cBhvr>
                                    </p:animEffect>
                                  </p:childTnLst>
                                </p:cTn>
                              </p:par>
                            </p:childTnLst>
                          </p:cTn>
                        </p:par>
                        <p:par>
                          <p:cTn id="45" fill="hold">
                            <p:stCondLst>
                              <p:cond delay="500"/>
                            </p:stCondLst>
                            <p:childTnLst>
                              <p:par>
                                <p:cTn id="46" presetClass="entr" nodeType="afterEffect" presetID="9" grpId="11" fill="hold">
                                  <p:stCondLst>
                                    <p:cond delay="0"/>
                                  </p:stCondLst>
                                  <p:iterate type="el" backwards="0">
                                    <p:tmAbs val="0"/>
                                  </p:iterate>
                                  <p:childTnLst>
                                    <p:set>
                                      <p:cBhvr>
                                        <p:cTn id="47" fill="hold"/>
                                        <p:tgtEl>
                                          <p:spTgt spid="1053"/>
                                        </p:tgtEl>
                                        <p:attrNameLst>
                                          <p:attrName>style.visibility</p:attrName>
                                        </p:attrNameLst>
                                      </p:cBhvr>
                                      <p:to>
                                        <p:strVal val="visible"/>
                                      </p:to>
                                    </p:set>
                                    <p:animEffect filter="dissolve" transition="in">
                                      <p:cBhvr>
                                        <p:cTn id="48" dur="500"/>
                                        <p:tgtEl>
                                          <p:spTgt spid="1053"/>
                                        </p:tgtEl>
                                      </p:cBhvr>
                                    </p:animEffect>
                                  </p:childTnLst>
                                </p:cTn>
                              </p:par>
                            </p:childTnLst>
                          </p:cTn>
                        </p:par>
                      </p:childTnLst>
                    </p:cTn>
                  </p:par>
                  <p:par>
                    <p:cTn id="49" fill="hold">
                      <p:stCondLst>
                        <p:cond delay="indefinite"/>
                      </p:stCondLst>
                      <p:childTnLst>
                        <p:par>
                          <p:cTn id="50" fill="hold">
                            <p:stCondLst>
                              <p:cond delay="0"/>
                            </p:stCondLst>
                            <p:childTnLst>
                              <p:par>
                                <p:cTn id="51" presetClass="exit" nodeType="clickEffect" presetID="9" grpId="12" fill="hold">
                                  <p:stCondLst>
                                    <p:cond delay="0"/>
                                  </p:stCondLst>
                                  <p:iterate type="el" backwards="0">
                                    <p:tmAbs val="0"/>
                                  </p:iterate>
                                  <p:childTnLst>
                                    <p:animEffect filter="dissolve" transition="out">
                                      <p:cBhvr>
                                        <p:cTn id="52" dur="500" fill="hold"/>
                                        <p:tgtEl>
                                          <p:spTgt spid="1053"/>
                                        </p:tgtEl>
                                      </p:cBhvr>
                                    </p:animEffect>
                                    <p:set>
                                      <p:cBhvr>
                                        <p:cTn id="53" fill="hold">
                                          <p:stCondLst>
                                            <p:cond delay="499"/>
                                          </p:stCondLst>
                                        </p:cTn>
                                        <p:tgtEl>
                                          <p:spTgt spid="1053"/>
                                        </p:tgtEl>
                                        <p:attrNameLst>
                                          <p:attrName>style.visibility</p:attrName>
                                        </p:attrNameLst>
                                      </p:cBhvr>
                                      <p:to>
                                        <p:strVal val="hidden"/>
                                      </p:to>
                                    </p:set>
                                  </p:childTnLst>
                                </p:cTn>
                              </p:par>
                            </p:childTnLst>
                          </p:cTn>
                        </p:par>
                        <p:par>
                          <p:cTn id="54" fill="hold">
                            <p:stCondLst>
                              <p:cond delay="500"/>
                            </p:stCondLst>
                            <p:childTnLst>
                              <p:par>
                                <p:cTn id="55" presetClass="exit" nodeType="afterEffect" presetID="9" grpId="13" fill="hold">
                                  <p:stCondLst>
                                    <p:cond delay="0"/>
                                  </p:stCondLst>
                                  <p:iterate type="el" backwards="0">
                                    <p:tmAbs val="0"/>
                                  </p:iterate>
                                  <p:childTnLst>
                                    <p:animEffect filter="dissolve" transition="out">
                                      <p:cBhvr>
                                        <p:cTn id="56" dur="500" fill="hold"/>
                                        <p:tgtEl>
                                          <p:spTgt spid="1054"/>
                                        </p:tgtEl>
                                      </p:cBhvr>
                                    </p:animEffect>
                                    <p:set>
                                      <p:cBhvr>
                                        <p:cTn id="57" fill="hold">
                                          <p:stCondLst>
                                            <p:cond delay="499"/>
                                          </p:stCondLst>
                                        </p:cTn>
                                        <p:tgtEl>
                                          <p:spTgt spid="1054"/>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Class="entr" nodeType="clickEffect" presetID="9" grpId="14" fill="hold">
                                  <p:stCondLst>
                                    <p:cond delay="0"/>
                                  </p:stCondLst>
                                  <p:iterate type="el" backwards="0">
                                    <p:tmAbs val="0"/>
                                  </p:iterate>
                                  <p:childTnLst>
                                    <p:set>
                                      <p:cBhvr>
                                        <p:cTn id="61" fill="hold"/>
                                        <p:tgtEl>
                                          <p:spTgt spid="1056"/>
                                        </p:tgtEl>
                                        <p:attrNameLst>
                                          <p:attrName>style.visibility</p:attrName>
                                        </p:attrNameLst>
                                      </p:cBhvr>
                                      <p:to>
                                        <p:strVal val="visible"/>
                                      </p:to>
                                    </p:set>
                                    <p:animEffect filter="dissolve" transition="in">
                                      <p:cBhvr>
                                        <p:cTn id="62" dur="500"/>
                                        <p:tgtEl>
                                          <p:spTgt spid="1056"/>
                                        </p:tgtEl>
                                      </p:cBhvr>
                                    </p:animEffect>
                                  </p:childTnLst>
                                </p:cTn>
                              </p:par>
                            </p:childTnLst>
                          </p:cTn>
                        </p:par>
                        <p:par>
                          <p:cTn id="63" fill="hold">
                            <p:stCondLst>
                              <p:cond delay="500"/>
                            </p:stCondLst>
                            <p:childTnLst>
                              <p:par>
                                <p:cTn id="64" presetClass="entr" nodeType="afterEffect" presetID="9" grpId="15" fill="hold">
                                  <p:stCondLst>
                                    <p:cond delay="0"/>
                                  </p:stCondLst>
                                  <p:iterate type="el" backwards="0">
                                    <p:tmAbs val="0"/>
                                  </p:iterate>
                                  <p:childTnLst>
                                    <p:set>
                                      <p:cBhvr>
                                        <p:cTn id="65" fill="hold"/>
                                        <p:tgtEl>
                                          <p:spTgt spid="1055"/>
                                        </p:tgtEl>
                                        <p:attrNameLst>
                                          <p:attrName>style.visibility</p:attrName>
                                        </p:attrNameLst>
                                      </p:cBhvr>
                                      <p:to>
                                        <p:strVal val="visible"/>
                                      </p:to>
                                    </p:set>
                                    <p:animEffect filter="dissolve" transition="in">
                                      <p:cBhvr>
                                        <p:cTn id="66" dur="500"/>
                                        <p:tgtEl>
                                          <p:spTgt spid="1055"/>
                                        </p:tgtEl>
                                      </p:cBhvr>
                                    </p:animEffect>
                                  </p:childTnLst>
                                </p:cTn>
                              </p:par>
                            </p:childTnLst>
                          </p:cTn>
                        </p:par>
                      </p:childTnLst>
                    </p:cTn>
                  </p:par>
                  <p:par>
                    <p:cTn id="67" fill="hold">
                      <p:stCondLst>
                        <p:cond delay="indefinite"/>
                      </p:stCondLst>
                      <p:childTnLst>
                        <p:par>
                          <p:cTn id="68" fill="hold">
                            <p:stCondLst>
                              <p:cond delay="0"/>
                            </p:stCondLst>
                            <p:childTnLst>
                              <p:par>
                                <p:cTn id="69" presetClass="exit" nodeType="clickEffect" presetID="9" grpId="16" fill="hold">
                                  <p:stCondLst>
                                    <p:cond delay="0"/>
                                  </p:stCondLst>
                                  <p:iterate type="el" backwards="0">
                                    <p:tmAbs val="0"/>
                                  </p:iterate>
                                  <p:childTnLst>
                                    <p:animEffect filter="dissolve" transition="out">
                                      <p:cBhvr>
                                        <p:cTn id="70" dur="500" fill="hold"/>
                                        <p:tgtEl>
                                          <p:spTgt spid="1055"/>
                                        </p:tgtEl>
                                      </p:cBhvr>
                                    </p:animEffect>
                                    <p:set>
                                      <p:cBhvr>
                                        <p:cTn id="71" fill="hold">
                                          <p:stCondLst>
                                            <p:cond delay="499"/>
                                          </p:stCondLst>
                                        </p:cTn>
                                        <p:tgtEl>
                                          <p:spTgt spid="1055"/>
                                        </p:tgtEl>
                                        <p:attrNameLst>
                                          <p:attrName>style.visibility</p:attrName>
                                        </p:attrNameLst>
                                      </p:cBhvr>
                                      <p:to>
                                        <p:strVal val="hidden"/>
                                      </p:to>
                                    </p:set>
                                  </p:childTnLst>
                                </p:cTn>
                              </p:par>
                            </p:childTnLst>
                          </p:cTn>
                        </p:par>
                        <p:par>
                          <p:cTn id="72" fill="hold">
                            <p:stCondLst>
                              <p:cond delay="500"/>
                            </p:stCondLst>
                            <p:childTnLst>
                              <p:par>
                                <p:cTn id="73" presetClass="exit" nodeType="afterEffect" presetID="9" grpId="17" fill="hold">
                                  <p:stCondLst>
                                    <p:cond delay="0"/>
                                  </p:stCondLst>
                                  <p:iterate type="el" backwards="0">
                                    <p:tmAbs val="0"/>
                                  </p:iterate>
                                  <p:childTnLst>
                                    <p:animEffect filter="dissolve" transition="out">
                                      <p:cBhvr>
                                        <p:cTn id="74" dur="500" fill="hold"/>
                                        <p:tgtEl>
                                          <p:spTgt spid="1056"/>
                                        </p:tgtEl>
                                      </p:cBhvr>
                                    </p:animEffect>
                                    <p:set>
                                      <p:cBhvr>
                                        <p:cTn id="75" fill="hold">
                                          <p:stCondLst>
                                            <p:cond delay="499"/>
                                          </p:stCondLst>
                                        </p:cTn>
                                        <p:tgtEl>
                                          <p:spTgt spid="1056"/>
                                        </p:tgtEl>
                                        <p:attrNameLst>
                                          <p:attrName>style.visibility</p:attrName>
                                        </p:attrNameLst>
                                      </p:cBhvr>
                                      <p:to>
                                        <p:strVal val="hidden"/>
                                      </p:to>
                                    </p:set>
                                  </p:childTnLst>
                                </p:cTn>
                              </p:par>
                            </p:childTnLst>
                          </p:cTn>
                        </p:par>
                        <p:par>
                          <p:cTn id="76" fill="hold">
                            <p:stCondLst>
                              <p:cond delay="1000"/>
                            </p:stCondLst>
                            <p:childTnLst>
                              <p:par>
                                <p:cTn id="77" presetClass="entr" nodeType="afterEffect" presetSubtype="4" presetID="2" grpId="18" fill="hold">
                                  <p:stCondLst>
                                    <p:cond delay="0"/>
                                  </p:stCondLst>
                                  <p:iterate type="el" backwards="0">
                                    <p:tmAbs val="0"/>
                                  </p:iterate>
                                  <p:childTnLst>
                                    <p:set>
                                      <p:cBhvr>
                                        <p:cTn id="78" fill="hold"/>
                                        <p:tgtEl>
                                          <p:spTgt spid="1057"/>
                                        </p:tgtEl>
                                        <p:attrNameLst>
                                          <p:attrName>style.visibility</p:attrName>
                                        </p:attrNameLst>
                                      </p:cBhvr>
                                      <p:to>
                                        <p:strVal val="visible"/>
                                      </p:to>
                                    </p:set>
                                    <p:anim calcmode="lin" valueType="num">
                                      <p:cBhvr>
                                        <p:cTn id="79" dur="500" fill="hold"/>
                                        <p:tgtEl>
                                          <p:spTgt spid="1057"/>
                                        </p:tgtEl>
                                        <p:attrNameLst>
                                          <p:attrName>ppt_x</p:attrName>
                                        </p:attrNameLst>
                                      </p:cBhvr>
                                      <p:tavLst>
                                        <p:tav tm="0">
                                          <p:val>
                                            <p:strVal val="#ppt_x"/>
                                          </p:val>
                                        </p:tav>
                                        <p:tav tm="100000">
                                          <p:val>
                                            <p:strVal val="#ppt_x"/>
                                          </p:val>
                                        </p:tav>
                                      </p:tavLst>
                                    </p:anim>
                                    <p:anim calcmode="lin" valueType="num">
                                      <p:cBhvr>
                                        <p:cTn id="80" dur="500" fill="hold"/>
                                        <p:tgtEl>
                                          <p:spTgt spid="1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3" grpId="11"/>
      <p:bldP build="whole" bldLvl="1" animBg="1" rev="0" advAuto="0" spid="1053" grpId="12"/>
      <p:bldP build="whole" bldLvl="1" animBg="1" rev="0" advAuto="0" spid="1045" grpId="2"/>
      <p:bldP build="whole" bldLvl="1" animBg="1" rev="0" advAuto="0" spid="1044" grpId="1"/>
      <p:bldP build="whole" bldLvl="1" animBg="1" rev="0" advAuto="0" spid="1052" grpId="9"/>
      <p:bldP build="whole" bldLvl="1" animBg="1" rev="0" advAuto="0" spid="1049" grpId="6"/>
      <p:bldP build="whole" bldLvl="1" animBg="1" rev="0" advAuto="0" spid="1047" grpId="4"/>
      <p:bldP build="whole" bldLvl="1" animBg="1" rev="0" advAuto="0" spid="1050" grpId="7"/>
      <p:bldP build="whole" bldLvl="1" animBg="1" rev="0" advAuto="0" spid="1048" grpId="5"/>
      <p:bldP build="whole" bldLvl="1" animBg="1" rev="0" advAuto="0" spid="1051" grpId="8"/>
      <p:bldP build="whole" bldLvl="1" animBg="1" rev="0" advAuto="0" spid="1046" grpId="3"/>
      <p:bldP build="whole" bldLvl="1" animBg="1" rev="0" advAuto="0" spid="1055" grpId="15"/>
      <p:bldP build="whole" bldLvl="1" animBg="1" rev="0" advAuto="0" spid="1055" grpId="16"/>
      <p:bldP build="whole" bldLvl="1" animBg="1" rev="0" advAuto="0" spid="1057" grpId="18"/>
      <p:bldP build="whole" bldLvl="1" animBg="1" rev="0" advAuto="0" spid="1056" grpId="14"/>
      <p:bldP build="whole" bldLvl="1" animBg="1" rev="0" advAuto="0" spid="1054" grpId="10"/>
      <p:bldP build="whole" bldLvl="1" animBg="1" rev="0" advAuto="0" spid="1056" grpId="17"/>
      <p:bldP build="whole" bldLvl="1" animBg="1" rev="0" advAuto="0" spid="1054" grpId="13"/>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61" name="Picture 29" descr="Picture 29"/>
          <p:cNvPicPr>
            <a:picLocks noChangeAspect="1"/>
          </p:cNvPicPr>
          <p:nvPr/>
        </p:nvPicPr>
        <p:blipFill>
          <a:blip r:embed="rId3">
            <a:extLst/>
          </a:blip>
          <a:stretch>
            <a:fillRect/>
          </a:stretch>
        </p:blipFill>
        <p:spPr>
          <a:xfrm>
            <a:off x="7174438" y="623455"/>
            <a:ext cx="5017562" cy="6234546"/>
          </a:xfrm>
          <a:prstGeom prst="rect">
            <a:avLst/>
          </a:prstGeom>
          <a:ln w="12700">
            <a:miter lim="400000"/>
          </a:ln>
        </p:spPr>
      </p:pic>
      <p:sp>
        <p:nvSpPr>
          <p:cNvPr id="1062" name="TextBox 30"/>
          <p:cNvSpPr txBox="1"/>
          <p:nvPr/>
        </p:nvSpPr>
        <p:spPr>
          <a:xfrm>
            <a:off x="1023369" y="647590"/>
            <a:ext cx="6048956"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ln w="22225">
                  <a:solidFill>
                    <a:schemeClr val="accent2">
                      <a:lumOff val="-8235"/>
                    </a:schemeClr>
                  </a:solidFill>
                </a:ln>
                <a:solidFill>
                  <a:schemeClr val="accent2">
                    <a:lumOff val="-8235"/>
                  </a:schemeClr>
                </a:solidFill>
              </a:defRPr>
            </a:pPr>
            <a:r>
              <a:t>04</a:t>
            </a:r>
            <a:r>
              <a:t> 海媒辅助编辑工具</a:t>
            </a:r>
            <a:r>
              <a:t>-</a:t>
            </a:r>
            <a:r>
              <a:t>总结</a:t>
            </a:r>
          </a:p>
        </p:txBody>
      </p:sp>
      <p:sp>
        <p:nvSpPr>
          <p:cNvPr id="1063" name="Rectangle: Rounded Corners 17"/>
          <p:cNvSpPr/>
          <p:nvPr/>
        </p:nvSpPr>
        <p:spPr>
          <a:xfrm>
            <a:off x="887521" y="1930935"/>
            <a:ext cx="558801" cy="558801"/>
          </a:xfrm>
          <a:prstGeom prst="roundRect">
            <a:avLst>
              <a:gd name="adj" fmla="val 16667"/>
            </a:avLst>
          </a:prstGeom>
          <a:solidFill>
            <a:schemeClr val="accent1"/>
          </a:solidFill>
          <a:ln w="12700">
            <a:miter lim="400000"/>
          </a:ln>
        </p:spPr>
        <p:txBody>
          <a:bodyPr lIns="45719" rIns="45719" anchor="ctr"/>
          <a:lstStyle/>
          <a:p>
            <a:pPr algn="ctr">
              <a:defRPr sz="2000">
                <a:solidFill>
                  <a:srgbClr val="FFFFFF"/>
                </a:solidFill>
              </a:defRPr>
            </a:pPr>
          </a:p>
        </p:txBody>
      </p:sp>
      <p:sp>
        <p:nvSpPr>
          <p:cNvPr id="1064" name="TextBox 18"/>
          <p:cNvSpPr txBox="1"/>
          <p:nvPr/>
        </p:nvSpPr>
        <p:spPr>
          <a:xfrm>
            <a:off x="1611797" y="1892835"/>
            <a:ext cx="2617806"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atOff val="-4802"/>
                    <a:lumOff val="-10313"/>
                  </a:schemeClr>
                </a:solidFill>
                <a:effectLst>
                  <a:outerShdw sx="100000" sy="100000" kx="0" ky="0" algn="b" rotWithShape="0" blurRad="38100" dist="25400" dir="5400000">
                    <a:srgbClr val="6E747A">
                      <a:alpha val="43000"/>
                    </a:srgbClr>
                  </a:outerShdw>
                </a:effectLst>
              </a:defRPr>
            </a:lvl1pPr>
          </a:lstStyle>
          <a:p>
            <a:pPr/>
            <a:r>
              <a:t>功能划分细致，均是轻量级应用</a:t>
            </a:r>
          </a:p>
        </p:txBody>
      </p:sp>
      <p:sp>
        <p:nvSpPr>
          <p:cNvPr id="1065" name="7 CuadroTexto"/>
          <p:cNvSpPr txBox="1"/>
          <p:nvPr/>
        </p:nvSpPr>
        <p:spPr>
          <a:xfrm>
            <a:off x="777855" y="2746385"/>
            <a:ext cx="3919758" cy="10414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lnSpc>
                <a:spcPct val="120000"/>
              </a:lnSpc>
              <a:buSzPct val="100000"/>
              <a:buChar char="●"/>
              <a:defRPr>
                <a:effectLst>
                  <a:outerShdw sx="100000" sy="100000" kx="0" ky="0" algn="b" rotWithShape="0" blurRad="38100" dist="19050" dir="2700000">
                    <a:srgbClr val="000000">
                      <a:alpha val="40000"/>
                    </a:srgbClr>
                  </a:outerShdw>
                </a:effectLst>
              </a:defRPr>
            </a:pPr>
            <a:r>
              <a:t>各类工具专注于某一功能</a:t>
            </a:r>
          </a:p>
          <a:p>
            <a:pPr marL="285750" indent="-285750">
              <a:lnSpc>
                <a:spcPct val="120000"/>
              </a:lnSpc>
              <a:buSzPct val="100000"/>
              <a:buChar char="●"/>
              <a:defRPr>
                <a:effectLst>
                  <a:outerShdw sx="100000" sy="100000" kx="0" ky="0" algn="b" rotWithShape="0" blurRad="38100" dist="19050" dir="2700000">
                    <a:srgbClr val="000000">
                      <a:alpha val="40000"/>
                    </a:srgbClr>
                  </a:outerShdw>
                </a:effectLst>
              </a:defRPr>
            </a:pPr>
            <a:r>
              <a:t>基于</a:t>
            </a:r>
            <a:r>
              <a:t>Web</a:t>
            </a:r>
            <a:r>
              <a:t>端开发和运行，用户使用便捷，维护成本降低</a:t>
            </a:r>
          </a:p>
        </p:txBody>
      </p:sp>
      <p:sp>
        <p:nvSpPr>
          <p:cNvPr id="1066" name="Rectangle: Rounded Corners 20"/>
          <p:cNvSpPr/>
          <p:nvPr/>
        </p:nvSpPr>
        <p:spPr>
          <a:xfrm>
            <a:off x="887521" y="3952371"/>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1067" name="TextBox 21"/>
          <p:cNvSpPr txBox="1"/>
          <p:nvPr/>
        </p:nvSpPr>
        <p:spPr>
          <a:xfrm>
            <a:off x="1611796" y="3914271"/>
            <a:ext cx="2397924" cy="828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atOff val="-4802"/>
                    <a:lumOff val="-10313"/>
                  </a:schemeClr>
                </a:solidFill>
                <a:effectLst>
                  <a:outerShdw sx="100000" sy="100000" kx="0" ky="0" algn="b" rotWithShape="0" blurRad="38100" dist="25400" dir="5400000">
                    <a:srgbClr val="6E747A">
                      <a:alpha val="43000"/>
                    </a:srgbClr>
                  </a:outerShdw>
                </a:effectLst>
              </a:defRPr>
            </a:lvl1pPr>
          </a:lstStyle>
          <a:p>
            <a:pPr/>
            <a:r>
              <a:t>人工智能和大数据分析成为趋势</a:t>
            </a:r>
          </a:p>
        </p:txBody>
      </p:sp>
      <p:sp>
        <p:nvSpPr>
          <p:cNvPr id="1068" name="7 CuadroTexto"/>
          <p:cNvSpPr txBox="1"/>
          <p:nvPr/>
        </p:nvSpPr>
        <p:spPr>
          <a:xfrm>
            <a:off x="909241" y="4722407"/>
            <a:ext cx="3656986" cy="1493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20000"/>
              </a:lnSpc>
              <a:defRPr sz="2000">
                <a:effectLst>
                  <a:outerShdw sx="100000" sy="100000" kx="0" ky="0" algn="b" rotWithShape="0" blurRad="38100" dist="19050" dir="2700000">
                    <a:srgbClr val="000000">
                      <a:alpha val="40000"/>
                    </a:srgbClr>
                  </a:outerShdw>
                </a:effectLst>
              </a:defRPr>
            </a:pPr>
            <a:r>
              <a:t>通过智能化算法，提升用户使用工具的效率；</a:t>
            </a:r>
          </a:p>
          <a:p>
            <a:pPr>
              <a:lnSpc>
                <a:spcPct val="120000"/>
              </a:lnSpc>
              <a:defRPr sz="2000">
                <a:effectLst>
                  <a:outerShdw sx="100000" sy="100000" kx="0" ky="0" algn="b" rotWithShape="0" blurRad="38100" dist="19050" dir="2700000">
                    <a:srgbClr val="000000">
                      <a:alpha val="40000"/>
                    </a:srgbClr>
                  </a:outerShdw>
                </a:effectLst>
              </a:defRPr>
            </a:pPr>
            <a:r>
              <a:t>提供符合社交媒体运营和制作的系统数据。</a:t>
            </a:r>
          </a:p>
        </p:txBody>
      </p:sp>
      <p:sp>
        <p:nvSpPr>
          <p:cNvPr id="1069" name="Rectangle: Rounded Corners 23"/>
          <p:cNvSpPr/>
          <p:nvPr/>
        </p:nvSpPr>
        <p:spPr>
          <a:xfrm>
            <a:off x="4623677" y="1930935"/>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1070" name="TextBox 24"/>
          <p:cNvSpPr txBox="1"/>
          <p:nvPr/>
        </p:nvSpPr>
        <p:spPr>
          <a:xfrm>
            <a:off x="5347951" y="1892835"/>
            <a:ext cx="2617808"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atOff val="-4802"/>
                    <a:lumOff val="-10313"/>
                  </a:schemeClr>
                </a:solidFill>
                <a:effectLst>
                  <a:outerShdw sx="100000" sy="100000" kx="0" ky="0" algn="b" rotWithShape="0" blurRad="38100" dist="25400" dir="5400000">
                    <a:srgbClr val="6E747A">
                      <a:alpha val="43000"/>
                    </a:srgbClr>
                  </a:outerShdw>
                </a:effectLst>
              </a:defRPr>
            </a:lvl1pPr>
          </a:lstStyle>
          <a:p>
            <a:pPr/>
            <a:r>
              <a:t>接口功能丰富</a:t>
            </a:r>
          </a:p>
        </p:txBody>
      </p:sp>
      <p:sp>
        <p:nvSpPr>
          <p:cNvPr id="1071" name="7 CuadroTexto"/>
          <p:cNvSpPr txBox="1"/>
          <p:nvPr/>
        </p:nvSpPr>
        <p:spPr>
          <a:xfrm>
            <a:off x="4868307" y="2746385"/>
            <a:ext cx="3215737" cy="10414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20000"/>
              </a:lnSpc>
              <a:defRPr>
                <a:effectLst>
                  <a:outerShdw sx="100000" sy="100000" kx="0" ky="0" algn="b" rotWithShape="0" blurRad="38100" dist="19050" dir="2700000">
                    <a:srgbClr val="000000">
                      <a:alpha val="40000"/>
                    </a:srgbClr>
                  </a:outerShdw>
                </a:effectLst>
              </a:defRPr>
            </a:lvl1pPr>
          </a:lstStyle>
          <a:p>
            <a:pPr/>
            <a:r>
              <a:t>所有工具均提供了接入海外社交媒体平台的接口，可方便将内容直接分享至对应的平台。</a:t>
            </a:r>
          </a:p>
        </p:txBody>
      </p:sp>
      <p:sp>
        <p:nvSpPr>
          <p:cNvPr id="1072" name="Rectangle: Rounded Corners 26"/>
          <p:cNvSpPr/>
          <p:nvPr/>
        </p:nvSpPr>
        <p:spPr>
          <a:xfrm>
            <a:off x="4623677" y="3952371"/>
            <a:ext cx="558801" cy="558801"/>
          </a:xfrm>
          <a:prstGeom prst="roundRect">
            <a:avLst>
              <a:gd name="adj" fmla="val 16667"/>
            </a:avLst>
          </a:prstGeom>
          <a:solidFill>
            <a:schemeClr val="accent1"/>
          </a:solidFill>
          <a:ln w="12700">
            <a:miter lim="400000"/>
          </a:ln>
        </p:spPr>
        <p:txBody>
          <a:bodyPr lIns="45719" rIns="45719" anchor="ctr"/>
          <a:lstStyle/>
          <a:p>
            <a:pPr algn="ctr">
              <a:defRPr>
                <a:solidFill>
                  <a:srgbClr val="FFFFFF"/>
                </a:solidFill>
              </a:defRPr>
            </a:pPr>
          </a:p>
        </p:txBody>
      </p:sp>
      <p:sp>
        <p:nvSpPr>
          <p:cNvPr id="1073" name="TextBox 27"/>
          <p:cNvSpPr txBox="1"/>
          <p:nvPr/>
        </p:nvSpPr>
        <p:spPr>
          <a:xfrm>
            <a:off x="5347953" y="3914271"/>
            <a:ext cx="2617806"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chemeClr val="accent1">
                    <a:satOff val="-4802"/>
                    <a:lumOff val="-10313"/>
                  </a:schemeClr>
                </a:solidFill>
                <a:effectLst>
                  <a:outerShdw sx="100000" sy="100000" kx="0" ky="0" algn="b" rotWithShape="0" blurRad="38100" dist="25400" dir="5400000">
                    <a:srgbClr val="6E747A">
                      <a:alpha val="43000"/>
                    </a:srgbClr>
                  </a:outerShdw>
                </a:effectLst>
              </a:defRPr>
            </a:lvl1pPr>
          </a:lstStyle>
          <a:p>
            <a:pPr/>
            <a:r>
              <a:t>移动化</a:t>
            </a:r>
          </a:p>
        </p:txBody>
      </p:sp>
      <p:sp>
        <p:nvSpPr>
          <p:cNvPr id="1074" name="7 CuadroTexto"/>
          <p:cNvSpPr txBox="1"/>
          <p:nvPr/>
        </p:nvSpPr>
        <p:spPr>
          <a:xfrm>
            <a:off x="4878985" y="4844098"/>
            <a:ext cx="3670654" cy="11277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20000"/>
              </a:lnSpc>
              <a:defRPr sz="2000">
                <a:effectLst>
                  <a:outerShdw sx="100000" sy="100000" kx="0" ky="0" algn="b" rotWithShape="0" blurRad="38100" dist="19050" dir="2700000">
                    <a:srgbClr val="000000">
                      <a:alpha val="40000"/>
                    </a:srgbClr>
                  </a:outerShdw>
                </a:effectLst>
              </a:defRPr>
            </a:lvl1pPr>
          </a:lstStyle>
          <a:p>
            <a:pPr/>
            <a:r>
              <a:t>随着移动网的普及和网速的提升，移动终端已成为主要的平台流量入口。</a:t>
            </a:r>
          </a:p>
        </p:txBody>
      </p:sp>
      <p:sp>
        <p:nvSpPr>
          <p:cNvPr id="1075" name="Freeform 49"/>
          <p:cNvSpPr/>
          <p:nvPr/>
        </p:nvSpPr>
        <p:spPr>
          <a:xfrm>
            <a:off x="1028335" y="2058598"/>
            <a:ext cx="283039" cy="282657"/>
          </a:xfrm>
          <a:custGeom>
            <a:avLst/>
            <a:gdLst/>
            <a:ahLst/>
            <a:cxnLst>
              <a:cxn ang="0">
                <a:pos x="wd2" y="hd2"/>
              </a:cxn>
              <a:cxn ang="5400000">
                <a:pos x="wd2" y="hd2"/>
              </a:cxn>
              <a:cxn ang="10800000">
                <a:pos x="wd2" y="hd2"/>
              </a:cxn>
              <a:cxn ang="16200000">
                <a:pos x="wd2" y="hd2"/>
              </a:cxn>
            </a:cxnLst>
            <a:rect l="0" t="0" r="r" b="b"/>
            <a:pathLst>
              <a:path w="20749" h="20721" fill="norm" stroke="1" extrusionOk="0">
                <a:moveTo>
                  <a:pt x="18684" y="5807"/>
                </a:moveTo>
                <a:lnTo>
                  <a:pt x="17753" y="6736"/>
                </a:lnTo>
                <a:lnTo>
                  <a:pt x="14030" y="3019"/>
                </a:lnTo>
                <a:lnTo>
                  <a:pt x="14961" y="2052"/>
                </a:lnTo>
                <a:cubicBezTo>
                  <a:pt x="15969" y="1045"/>
                  <a:pt x="17676" y="1045"/>
                  <a:pt x="18684" y="2052"/>
                </a:cubicBezTo>
                <a:cubicBezTo>
                  <a:pt x="19731" y="3097"/>
                  <a:pt x="19731" y="4761"/>
                  <a:pt x="18684" y="5807"/>
                </a:cubicBezTo>
                <a:close/>
                <a:moveTo>
                  <a:pt x="7128" y="17342"/>
                </a:moveTo>
                <a:cubicBezTo>
                  <a:pt x="7089" y="17381"/>
                  <a:pt x="7050" y="17458"/>
                  <a:pt x="6934" y="17497"/>
                </a:cubicBezTo>
                <a:cubicBezTo>
                  <a:pt x="6895" y="16839"/>
                  <a:pt x="6624" y="16219"/>
                  <a:pt x="6119" y="15716"/>
                </a:cubicBezTo>
                <a:lnTo>
                  <a:pt x="6042" y="15639"/>
                </a:lnTo>
                <a:lnTo>
                  <a:pt x="15426" y="6232"/>
                </a:lnTo>
                <a:lnTo>
                  <a:pt x="16861" y="7665"/>
                </a:lnTo>
                <a:lnTo>
                  <a:pt x="7128" y="17342"/>
                </a:lnTo>
                <a:close/>
                <a:moveTo>
                  <a:pt x="1388" y="19394"/>
                </a:moveTo>
                <a:cubicBezTo>
                  <a:pt x="1078" y="19084"/>
                  <a:pt x="1815" y="16452"/>
                  <a:pt x="2629" y="14787"/>
                </a:cubicBezTo>
                <a:cubicBezTo>
                  <a:pt x="3250" y="14942"/>
                  <a:pt x="3793" y="15213"/>
                  <a:pt x="4258" y="15678"/>
                </a:cubicBezTo>
                <a:lnTo>
                  <a:pt x="4801" y="16181"/>
                </a:lnTo>
                <a:cubicBezTo>
                  <a:pt x="5344" y="16761"/>
                  <a:pt x="5732" y="17458"/>
                  <a:pt x="5809" y="18155"/>
                </a:cubicBezTo>
                <a:cubicBezTo>
                  <a:pt x="4142" y="18968"/>
                  <a:pt x="1660" y="19626"/>
                  <a:pt x="1388" y="19394"/>
                </a:cubicBezTo>
                <a:close/>
                <a:moveTo>
                  <a:pt x="3405" y="13587"/>
                </a:moveTo>
                <a:lnTo>
                  <a:pt x="13100" y="3948"/>
                </a:lnTo>
                <a:lnTo>
                  <a:pt x="14535" y="5342"/>
                </a:lnTo>
                <a:lnTo>
                  <a:pt x="5111" y="14748"/>
                </a:lnTo>
                <a:lnTo>
                  <a:pt x="4762" y="14400"/>
                </a:lnTo>
                <a:cubicBezTo>
                  <a:pt x="4336" y="14013"/>
                  <a:pt x="3870" y="13781"/>
                  <a:pt x="3366" y="13665"/>
                </a:cubicBezTo>
                <a:cubicBezTo>
                  <a:pt x="3366" y="13626"/>
                  <a:pt x="3405" y="13626"/>
                  <a:pt x="3405" y="13587"/>
                </a:cubicBezTo>
                <a:close/>
                <a:moveTo>
                  <a:pt x="19615" y="1161"/>
                </a:moveTo>
                <a:cubicBezTo>
                  <a:pt x="18063" y="-387"/>
                  <a:pt x="15582" y="-387"/>
                  <a:pt x="14030" y="1161"/>
                </a:cubicBezTo>
                <a:lnTo>
                  <a:pt x="2086" y="13123"/>
                </a:lnTo>
                <a:cubicBezTo>
                  <a:pt x="729" y="14478"/>
                  <a:pt x="-473" y="19858"/>
                  <a:pt x="186" y="20516"/>
                </a:cubicBezTo>
                <a:cubicBezTo>
                  <a:pt x="962" y="21213"/>
                  <a:pt x="6275" y="20013"/>
                  <a:pt x="7671" y="18658"/>
                </a:cubicBezTo>
                <a:lnTo>
                  <a:pt x="19615" y="6697"/>
                </a:lnTo>
                <a:cubicBezTo>
                  <a:pt x="21127" y="5187"/>
                  <a:pt x="21127" y="2671"/>
                  <a:pt x="19615" y="1161"/>
                </a:cubicBezTo>
                <a:close/>
              </a:path>
            </a:pathLst>
          </a:custGeom>
          <a:solidFill>
            <a:srgbClr val="FFFFFF"/>
          </a:solidFill>
          <a:ln w="12700">
            <a:miter lim="400000"/>
          </a:ln>
        </p:spPr>
        <p:txBody>
          <a:bodyPr lIns="45719" rIns="45719" anchor="ctr"/>
          <a:lstStyle/>
          <a:p>
            <a:pPr/>
          </a:p>
        </p:txBody>
      </p:sp>
      <p:sp>
        <p:nvSpPr>
          <p:cNvPr id="1076" name="Freeform 50"/>
          <p:cNvSpPr/>
          <p:nvPr/>
        </p:nvSpPr>
        <p:spPr>
          <a:xfrm>
            <a:off x="4765402" y="2051507"/>
            <a:ext cx="281445" cy="283033"/>
          </a:xfrm>
          <a:custGeom>
            <a:avLst/>
            <a:gdLst/>
            <a:ahLst/>
            <a:cxnLst>
              <a:cxn ang="0">
                <a:pos x="wd2" y="hd2"/>
              </a:cxn>
              <a:cxn ang="5400000">
                <a:pos x="wd2" y="hd2"/>
              </a:cxn>
              <a:cxn ang="10800000">
                <a:pos x="wd2" y="hd2"/>
              </a:cxn>
              <a:cxn ang="16200000">
                <a:pos x="wd2" y="hd2"/>
              </a:cxn>
            </a:cxnLst>
            <a:rect l="0" t="0" r="r" b="b"/>
            <a:pathLst>
              <a:path w="21479" h="21600" fill="norm" stroke="1" extrusionOk="0">
                <a:moveTo>
                  <a:pt x="10705" y="20230"/>
                </a:moveTo>
                <a:cubicBezTo>
                  <a:pt x="2515" y="20230"/>
                  <a:pt x="1390" y="19142"/>
                  <a:pt x="1390" y="19101"/>
                </a:cubicBezTo>
                <a:cubicBezTo>
                  <a:pt x="2113" y="17167"/>
                  <a:pt x="3237" y="16845"/>
                  <a:pt x="4241" y="16643"/>
                </a:cubicBezTo>
                <a:cubicBezTo>
                  <a:pt x="5445" y="16442"/>
                  <a:pt x="6690" y="15999"/>
                  <a:pt x="7332" y="15676"/>
                </a:cubicBezTo>
                <a:lnTo>
                  <a:pt x="8015" y="15313"/>
                </a:lnTo>
                <a:cubicBezTo>
                  <a:pt x="8015" y="15313"/>
                  <a:pt x="8015" y="14467"/>
                  <a:pt x="8055" y="13943"/>
                </a:cubicBezTo>
                <a:cubicBezTo>
                  <a:pt x="8818" y="14507"/>
                  <a:pt x="9741" y="14830"/>
                  <a:pt x="10705" y="14830"/>
                </a:cubicBezTo>
                <a:cubicBezTo>
                  <a:pt x="11668" y="14830"/>
                  <a:pt x="12592" y="14507"/>
                  <a:pt x="13395" y="13943"/>
                </a:cubicBezTo>
                <a:cubicBezTo>
                  <a:pt x="13395" y="14467"/>
                  <a:pt x="13435" y="15313"/>
                  <a:pt x="13435" y="15313"/>
                </a:cubicBezTo>
                <a:lnTo>
                  <a:pt x="14077" y="15676"/>
                </a:lnTo>
                <a:cubicBezTo>
                  <a:pt x="14720" y="15999"/>
                  <a:pt x="16004" y="16442"/>
                  <a:pt x="17209" y="16643"/>
                </a:cubicBezTo>
                <a:cubicBezTo>
                  <a:pt x="18173" y="16845"/>
                  <a:pt x="19337" y="17167"/>
                  <a:pt x="20059" y="19101"/>
                </a:cubicBezTo>
                <a:cubicBezTo>
                  <a:pt x="20059" y="19142"/>
                  <a:pt x="18935" y="20230"/>
                  <a:pt x="10705" y="20230"/>
                </a:cubicBezTo>
                <a:close/>
                <a:moveTo>
                  <a:pt x="6007" y="7415"/>
                </a:moveTo>
                <a:cubicBezTo>
                  <a:pt x="6007" y="4070"/>
                  <a:pt x="7573" y="1330"/>
                  <a:pt x="10705" y="1330"/>
                </a:cubicBezTo>
                <a:cubicBezTo>
                  <a:pt x="13877" y="1330"/>
                  <a:pt x="15442" y="4070"/>
                  <a:pt x="15442" y="7415"/>
                </a:cubicBezTo>
                <a:cubicBezTo>
                  <a:pt x="15442" y="10155"/>
                  <a:pt x="13315" y="13500"/>
                  <a:pt x="10705" y="13500"/>
                </a:cubicBezTo>
                <a:cubicBezTo>
                  <a:pt x="8135" y="13500"/>
                  <a:pt x="6007" y="10196"/>
                  <a:pt x="6007" y="7415"/>
                </a:cubicBezTo>
                <a:close/>
                <a:moveTo>
                  <a:pt x="21384" y="18658"/>
                </a:moveTo>
                <a:cubicBezTo>
                  <a:pt x="20421" y="16160"/>
                  <a:pt x="18735" y="15555"/>
                  <a:pt x="17410" y="15313"/>
                </a:cubicBezTo>
                <a:cubicBezTo>
                  <a:pt x="16326" y="15152"/>
                  <a:pt x="15242" y="14709"/>
                  <a:pt x="14760" y="14467"/>
                </a:cubicBezTo>
                <a:cubicBezTo>
                  <a:pt x="14760" y="13339"/>
                  <a:pt x="14720" y="12976"/>
                  <a:pt x="14720" y="12694"/>
                </a:cubicBezTo>
                <a:cubicBezTo>
                  <a:pt x="16004" y="11243"/>
                  <a:pt x="16767" y="9228"/>
                  <a:pt x="16767" y="7415"/>
                </a:cubicBezTo>
                <a:cubicBezTo>
                  <a:pt x="16767" y="3304"/>
                  <a:pt x="14760" y="0"/>
                  <a:pt x="10705" y="0"/>
                </a:cubicBezTo>
                <a:cubicBezTo>
                  <a:pt x="6730" y="0"/>
                  <a:pt x="4683" y="3304"/>
                  <a:pt x="4683" y="7415"/>
                </a:cubicBezTo>
                <a:cubicBezTo>
                  <a:pt x="4683" y="9228"/>
                  <a:pt x="5445" y="11203"/>
                  <a:pt x="6690" y="12694"/>
                </a:cubicBezTo>
                <a:cubicBezTo>
                  <a:pt x="6690" y="13339"/>
                  <a:pt x="6690" y="14346"/>
                  <a:pt x="6690" y="14467"/>
                </a:cubicBezTo>
                <a:cubicBezTo>
                  <a:pt x="6168" y="14709"/>
                  <a:pt x="5084" y="15152"/>
                  <a:pt x="4000" y="15313"/>
                </a:cubicBezTo>
                <a:cubicBezTo>
                  <a:pt x="2675" y="15555"/>
                  <a:pt x="1029" y="16160"/>
                  <a:pt x="65" y="18658"/>
                </a:cubicBezTo>
                <a:cubicBezTo>
                  <a:pt x="-55" y="19061"/>
                  <a:pt x="-15" y="19504"/>
                  <a:pt x="226" y="19867"/>
                </a:cubicBezTo>
                <a:cubicBezTo>
                  <a:pt x="1230" y="21278"/>
                  <a:pt x="6489" y="21600"/>
                  <a:pt x="10705" y="21600"/>
                </a:cubicBezTo>
                <a:cubicBezTo>
                  <a:pt x="14961" y="21600"/>
                  <a:pt x="20220" y="21278"/>
                  <a:pt x="21224" y="19867"/>
                </a:cubicBezTo>
                <a:cubicBezTo>
                  <a:pt x="21505" y="19504"/>
                  <a:pt x="21545" y="19061"/>
                  <a:pt x="21384" y="18658"/>
                </a:cubicBezTo>
                <a:close/>
              </a:path>
            </a:pathLst>
          </a:custGeom>
          <a:solidFill>
            <a:srgbClr val="FFFFFF"/>
          </a:solidFill>
          <a:ln w="12700">
            <a:miter lim="400000"/>
          </a:ln>
        </p:spPr>
        <p:txBody>
          <a:bodyPr lIns="45719" rIns="45719" anchor="ctr"/>
          <a:lstStyle/>
          <a:p>
            <a:pPr/>
          </a:p>
        </p:txBody>
      </p:sp>
      <p:sp>
        <p:nvSpPr>
          <p:cNvPr id="1077" name="Freeform 139"/>
          <p:cNvSpPr/>
          <p:nvPr/>
        </p:nvSpPr>
        <p:spPr>
          <a:xfrm>
            <a:off x="1028347" y="4080058"/>
            <a:ext cx="291838" cy="289458"/>
          </a:xfrm>
          <a:custGeom>
            <a:avLst/>
            <a:gdLst/>
            <a:ahLst/>
            <a:cxnLst>
              <a:cxn ang="0">
                <a:pos x="wd2" y="hd2"/>
              </a:cxn>
              <a:cxn ang="5400000">
                <a:pos x="wd2" y="hd2"/>
              </a:cxn>
              <a:cxn ang="10800000">
                <a:pos x="wd2" y="hd2"/>
              </a:cxn>
              <a:cxn ang="16200000">
                <a:pos x="wd2" y="hd2"/>
              </a:cxn>
            </a:cxnLst>
            <a:rect l="0" t="0" r="r" b="b"/>
            <a:pathLst>
              <a:path w="21600" h="21424" fill="norm" stroke="1" extrusionOk="0">
                <a:moveTo>
                  <a:pt x="7455" y="9375"/>
                </a:moveTo>
                <a:lnTo>
                  <a:pt x="14185" y="9375"/>
                </a:lnTo>
                <a:lnTo>
                  <a:pt x="14185" y="8690"/>
                </a:lnTo>
                <a:lnTo>
                  <a:pt x="7455" y="8690"/>
                </a:lnTo>
                <a:lnTo>
                  <a:pt x="7455" y="9375"/>
                </a:lnTo>
                <a:close/>
                <a:moveTo>
                  <a:pt x="7455" y="8005"/>
                </a:moveTo>
                <a:lnTo>
                  <a:pt x="14830" y="8005"/>
                </a:lnTo>
                <a:lnTo>
                  <a:pt x="14830" y="7360"/>
                </a:lnTo>
                <a:lnTo>
                  <a:pt x="7455" y="7360"/>
                </a:lnTo>
                <a:lnTo>
                  <a:pt x="7455" y="8005"/>
                </a:lnTo>
                <a:close/>
                <a:moveTo>
                  <a:pt x="7455" y="6675"/>
                </a:moveTo>
                <a:lnTo>
                  <a:pt x="12815" y="6675"/>
                </a:lnTo>
                <a:lnTo>
                  <a:pt x="12815" y="6030"/>
                </a:lnTo>
                <a:lnTo>
                  <a:pt x="7455" y="6030"/>
                </a:lnTo>
                <a:lnTo>
                  <a:pt x="7455" y="6675"/>
                </a:lnTo>
                <a:close/>
                <a:moveTo>
                  <a:pt x="20270" y="18764"/>
                </a:moveTo>
                <a:cubicBezTo>
                  <a:pt x="20270" y="18885"/>
                  <a:pt x="20230" y="19006"/>
                  <a:pt x="20190" y="19167"/>
                </a:cubicBezTo>
                <a:lnTo>
                  <a:pt x="14628" y="14251"/>
                </a:lnTo>
                <a:lnTo>
                  <a:pt x="20109" y="9455"/>
                </a:lnTo>
                <a:cubicBezTo>
                  <a:pt x="20190" y="9657"/>
                  <a:pt x="20270" y="9858"/>
                  <a:pt x="20270" y="10020"/>
                </a:cubicBezTo>
                <a:lnTo>
                  <a:pt x="20270" y="18764"/>
                </a:lnTo>
                <a:close/>
                <a:moveTo>
                  <a:pt x="18900" y="20094"/>
                </a:moveTo>
                <a:lnTo>
                  <a:pt x="2700" y="20094"/>
                </a:lnTo>
                <a:cubicBezTo>
                  <a:pt x="2619" y="20094"/>
                  <a:pt x="2539" y="20094"/>
                  <a:pt x="2418" y="20054"/>
                </a:cubicBezTo>
                <a:lnTo>
                  <a:pt x="8140" y="15017"/>
                </a:lnTo>
                <a:lnTo>
                  <a:pt x="8100" y="15017"/>
                </a:lnTo>
                <a:lnTo>
                  <a:pt x="9470" y="16266"/>
                </a:lnTo>
                <a:cubicBezTo>
                  <a:pt x="10316" y="16911"/>
                  <a:pt x="11445" y="16911"/>
                  <a:pt x="12210" y="16266"/>
                </a:cubicBezTo>
                <a:lnTo>
                  <a:pt x="13581" y="15137"/>
                </a:lnTo>
                <a:lnTo>
                  <a:pt x="19182" y="20054"/>
                </a:lnTo>
                <a:cubicBezTo>
                  <a:pt x="19101" y="20094"/>
                  <a:pt x="18981" y="20094"/>
                  <a:pt x="18900" y="20094"/>
                </a:cubicBezTo>
                <a:close/>
                <a:moveTo>
                  <a:pt x="1410" y="19167"/>
                </a:moveTo>
                <a:cubicBezTo>
                  <a:pt x="1410" y="19006"/>
                  <a:pt x="1370" y="18885"/>
                  <a:pt x="1370" y="18764"/>
                </a:cubicBezTo>
                <a:lnTo>
                  <a:pt x="1370" y="10020"/>
                </a:lnTo>
                <a:cubicBezTo>
                  <a:pt x="1370" y="9737"/>
                  <a:pt x="1491" y="9415"/>
                  <a:pt x="1693" y="9173"/>
                </a:cubicBezTo>
                <a:lnTo>
                  <a:pt x="7093" y="14130"/>
                </a:lnTo>
                <a:lnTo>
                  <a:pt x="1410" y="19167"/>
                </a:lnTo>
                <a:close/>
                <a:moveTo>
                  <a:pt x="4070" y="6675"/>
                </a:moveTo>
                <a:lnTo>
                  <a:pt x="4070" y="9576"/>
                </a:lnTo>
                <a:lnTo>
                  <a:pt x="2378" y="8045"/>
                </a:lnTo>
                <a:lnTo>
                  <a:pt x="4070" y="6675"/>
                </a:lnTo>
                <a:close/>
                <a:moveTo>
                  <a:pt x="5400" y="4015"/>
                </a:moveTo>
                <a:lnTo>
                  <a:pt x="16885" y="4015"/>
                </a:lnTo>
                <a:lnTo>
                  <a:pt x="16885" y="10543"/>
                </a:lnTo>
                <a:lnTo>
                  <a:pt x="11364" y="15299"/>
                </a:lnTo>
                <a:cubicBezTo>
                  <a:pt x="11243" y="15379"/>
                  <a:pt x="11042" y="15460"/>
                  <a:pt x="10881" y="15460"/>
                </a:cubicBezTo>
                <a:cubicBezTo>
                  <a:pt x="10679" y="15460"/>
                  <a:pt x="10518" y="15379"/>
                  <a:pt x="10316" y="15258"/>
                </a:cubicBezTo>
                <a:lnTo>
                  <a:pt x="5400" y="10825"/>
                </a:lnTo>
                <a:lnTo>
                  <a:pt x="5400" y="4015"/>
                </a:lnTo>
                <a:close/>
                <a:moveTo>
                  <a:pt x="10316" y="1517"/>
                </a:moveTo>
                <a:cubicBezTo>
                  <a:pt x="10518" y="1355"/>
                  <a:pt x="10679" y="1315"/>
                  <a:pt x="10881" y="1315"/>
                </a:cubicBezTo>
                <a:cubicBezTo>
                  <a:pt x="11042" y="1315"/>
                  <a:pt x="11243" y="1355"/>
                  <a:pt x="11364" y="1476"/>
                </a:cubicBezTo>
                <a:lnTo>
                  <a:pt x="12815" y="2645"/>
                </a:lnTo>
                <a:lnTo>
                  <a:pt x="8906" y="2645"/>
                </a:lnTo>
                <a:lnTo>
                  <a:pt x="10316" y="1517"/>
                </a:lnTo>
                <a:close/>
                <a:moveTo>
                  <a:pt x="18215" y="7199"/>
                </a:moveTo>
                <a:lnTo>
                  <a:pt x="19504" y="8246"/>
                </a:lnTo>
                <a:lnTo>
                  <a:pt x="19021" y="8690"/>
                </a:lnTo>
                <a:lnTo>
                  <a:pt x="18900" y="8690"/>
                </a:lnTo>
                <a:cubicBezTo>
                  <a:pt x="18940" y="8690"/>
                  <a:pt x="18981" y="8690"/>
                  <a:pt x="19021" y="8690"/>
                </a:cubicBezTo>
                <a:lnTo>
                  <a:pt x="18215" y="9375"/>
                </a:lnTo>
                <a:lnTo>
                  <a:pt x="18215" y="7199"/>
                </a:lnTo>
                <a:close/>
                <a:moveTo>
                  <a:pt x="20915" y="7642"/>
                </a:moveTo>
                <a:lnTo>
                  <a:pt x="18215" y="5425"/>
                </a:lnTo>
                <a:lnTo>
                  <a:pt x="18215" y="2645"/>
                </a:lnTo>
                <a:lnTo>
                  <a:pt x="14910" y="2645"/>
                </a:lnTo>
                <a:lnTo>
                  <a:pt x="12210" y="469"/>
                </a:lnTo>
                <a:cubicBezTo>
                  <a:pt x="11445" y="-136"/>
                  <a:pt x="10316" y="-176"/>
                  <a:pt x="9470" y="469"/>
                </a:cubicBezTo>
                <a:lnTo>
                  <a:pt x="6810" y="2645"/>
                </a:lnTo>
                <a:lnTo>
                  <a:pt x="4070" y="2645"/>
                </a:lnTo>
                <a:lnTo>
                  <a:pt x="4070" y="4902"/>
                </a:lnTo>
                <a:lnTo>
                  <a:pt x="725" y="7642"/>
                </a:lnTo>
                <a:cubicBezTo>
                  <a:pt x="282" y="7924"/>
                  <a:pt x="0" y="8448"/>
                  <a:pt x="0" y="9375"/>
                </a:cubicBezTo>
                <a:lnTo>
                  <a:pt x="0" y="19409"/>
                </a:lnTo>
                <a:cubicBezTo>
                  <a:pt x="0" y="20537"/>
                  <a:pt x="927" y="21424"/>
                  <a:pt x="2055" y="21424"/>
                </a:cubicBezTo>
                <a:lnTo>
                  <a:pt x="19585" y="21424"/>
                </a:lnTo>
                <a:cubicBezTo>
                  <a:pt x="20673" y="21424"/>
                  <a:pt x="21600" y="20537"/>
                  <a:pt x="21600" y="19409"/>
                </a:cubicBezTo>
                <a:lnTo>
                  <a:pt x="21600" y="9375"/>
                </a:lnTo>
                <a:cubicBezTo>
                  <a:pt x="21600" y="8448"/>
                  <a:pt x="21358" y="7964"/>
                  <a:pt x="20915" y="7642"/>
                </a:cubicBezTo>
                <a:close/>
              </a:path>
            </a:pathLst>
          </a:custGeom>
          <a:solidFill>
            <a:srgbClr val="FFFFFF"/>
          </a:solidFill>
          <a:ln w="12700">
            <a:miter lim="400000"/>
          </a:ln>
        </p:spPr>
        <p:txBody>
          <a:bodyPr lIns="45719" rIns="45719" anchor="ctr"/>
          <a:lstStyle/>
          <a:p>
            <a:pPr/>
          </a:p>
        </p:txBody>
      </p:sp>
      <p:sp>
        <p:nvSpPr>
          <p:cNvPr id="1078" name="Freeform 49"/>
          <p:cNvSpPr/>
          <p:nvPr/>
        </p:nvSpPr>
        <p:spPr>
          <a:xfrm>
            <a:off x="4749047" y="4078405"/>
            <a:ext cx="316591" cy="316164"/>
          </a:xfrm>
          <a:custGeom>
            <a:avLst/>
            <a:gdLst/>
            <a:ahLst/>
            <a:cxnLst>
              <a:cxn ang="0">
                <a:pos x="wd2" y="hd2"/>
              </a:cxn>
              <a:cxn ang="5400000">
                <a:pos x="wd2" y="hd2"/>
              </a:cxn>
              <a:cxn ang="10800000">
                <a:pos x="wd2" y="hd2"/>
              </a:cxn>
              <a:cxn ang="16200000">
                <a:pos x="wd2" y="hd2"/>
              </a:cxn>
            </a:cxnLst>
            <a:rect l="0" t="0" r="r" b="b"/>
            <a:pathLst>
              <a:path w="20749" h="20721" fill="norm" stroke="1" extrusionOk="0">
                <a:moveTo>
                  <a:pt x="18684" y="5807"/>
                </a:moveTo>
                <a:lnTo>
                  <a:pt x="17753" y="6736"/>
                </a:lnTo>
                <a:lnTo>
                  <a:pt x="14030" y="3019"/>
                </a:lnTo>
                <a:lnTo>
                  <a:pt x="14961" y="2052"/>
                </a:lnTo>
                <a:cubicBezTo>
                  <a:pt x="15969" y="1045"/>
                  <a:pt x="17676" y="1045"/>
                  <a:pt x="18684" y="2052"/>
                </a:cubicBezTo>
                <a:cubicBezTo>
                  <a:pt x="19731" y="3097"/>
                  <a:pt x="19731" y="4761"/>
                  <a:pt x="18684" y="5807"/>
                </a:cubicBezTo>
                <a:close/>
                <a:moveTo>
                  <a:pt x="7128" y="17342"/>
                </a:moveTo>
                <a:cubicBezTo>
                  <a:pt x="7089" y="17381"/>
                  <a:pt x="7050" y="17458"/>
                  <a:pt x="6934" y="17497"/>
                </a:cubicBezTo>
                <a:cubicBezTo>
                  <a:pt x="6895" y="16839"/>
                  <a:pt x="6624" y="16219"/>
                  <a:pt x="6119" y="15716"/>
                </a:cubicBezTo>
                <a:lnTo>
                  <a:pt x="6042" y="15639"/>
                </a:lnTo>
                <a:lnTo>
                  <a:pt x="15426" y="6232"/>
                </a:lnTo>
                <a:lnTo>
                  <a:pt x="16861" y="7665"/>
                </a:lnTo>
                <a:lnTo>
                  <a:pt x="7128" y="17342"/>
                </a:lnTo>
                <a:close/>
                <a:moveTo>
                  <a:pt x="1388" y="19394"/>
                </a:moveTo>
                <a:cubicBezTo>
                  <a:pt x="1078" y="19084"/>
                  <a:pt x="1815" y="16452"/>
                  <a:pt x="2629" y="14787"/>
                </a:cubicBezTo>
                <a:cubicBezTo>
                  <a:pt x="3250" y="14942"/>
                  <a:pt x="3793" y="15213"/>
                  <a:pt x="4258" y="15678"/>
                </a:cubicBezTo>
                <a:lnTo>
                  <a:pt x="4801" y="16181"/>
                </a:lnTo>
                <a:cubicBezTo>
                  <a:pt x="5344" y="16761"/>
                  <a:pt x="5732" y="17458"/>
                  <a:pt x="5809" y="18155"/>
                </a:cubicBezTo>
                <a:cubicBezTo>
                  <a:pt x="4142" y="18968"/>
                  <a:pt x="1660" y="19626"/>
                  <a:pt x="1388" y="19394"/>
                </a:cubicBezTo>
                <a:close/>
                <a:moveTo>
                  <a:pt x="3405" y="13587"/>
                </a:moveTo>
                <a:lnTo>
                  <a:pt x="13100" y="3948"/>
                </a:lnTo>
                <a:lnTo>
                  <a:pt x="14535" y="5342"/>
                </a:lnTo>
                <a:lnTo>
                  <a:pt x="5111" y="14748"/>
                </a:lnTo>
                <a:lnTo>
                  <a:pt x="4762" y="14400"/>
                </a:lnTo>
                <a:cubicBezTo>
                  <a:pt x="4336" y="14013"/>
                  <a:pt x="3870" y="13781"/>
                  <a:pt x="3366" y="13665"/>
                </a:cubicBezTo>
                <a:cubicBezTo>
                  <a:pt x="3366" y="13626"/>
                  <a:pt x="3405" y="13626"/>
                  <a:pt x="3405" y="13587"/>
                </a:cubicBezTo>
                <a:close/>
                <a:moveTo>
                  <a:pt x="19615" y="1161"/>
                </a:moveTo>
                <a:cubicBezTo>
                  <a:pt x="18063" y="-387"/>
                  <a:pt x="15582" y="-387"/>
                  <a:pt x="14030" y="1161"/>
                </a:cubicBezTo>
                <a:lnTo>
                  <a:pt x="2086" y="13123"/>
                </a:lnTo>
                <a:cubicBezTo>
                  <a:pt x="729" y="14478"/>
                  <a:pt x="-473" y="19858"/>
                  <a:pt x="186" y="20516"/>
                </a:cubicBezTo>
                <a:cubicBezTo>
                  <a:pt x="962" y="21213"/>
                  <a:pt x="6275" y="20013"/>
                  <a:pt x="7671" y="18658"/>
                </a:cubicBezTo>
                <a:lnTo>
                  <a:pt x="19615" y="6697"/>
                </a:lnTo>
                <a:cubicBezTo>
                  <a:pt x="21127" y="5187"/>
                  <a:pt x="21127" y="2671"/>
                  <a:pt x="19615" y="1161"/>
                </a:cubicBezTo>
                <a:close/>
              </a:path>
            </a:pathLst>
          </a:custGeom>
          <a:solidFill>
            <a:srgbClr val="FFFFFF"/>
          </a:solidFill>
          <a:ln w="12700">
            <a:miter lim="400000"/>
          </a:ln>
        </p:spPr>
        <p:txBody>
          <a:bodyPr lIns="45719" rIns="45719" anchor="ctr"/>
          <a:lstStyle/>
          <a:p>
            <a:pPr/>
          </a:p>
        </p:txBody>
      </p:sp>
      <p:sp>
        <p:nvSpPr>
          <p:cNvPr id="1079"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rippl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1062"/>
                                        </p:tgtEl>
                                        <p:attrNameLst>
                                          <p:attrName>style.visibility</p:attrName>
                                        </p:attrNameLst>
                                      </p:cBhvr>
                                      <p:to>
                                        <p:strVal val="visible"/>
                                      </p:to>
                                    </p:set>
                                    <p:animEffect filter="wipe(left)" transition="in">
                                      <p:cBhvr>
                                        <p:cTn id="7" dur="500"/>
                                        <p:tgtEl>
                                          <p:spTgt spid="1062"/>
                                        </p:tgtEl>
                                      </p:cBhvr>
                                    </p:animEffect>
                                  </p:childTnLst>
                                </p:cTn>
                              </p:par>
                            </p:childTnLst>
                          </p:cTn>
                        </p:par>
                        <p:par>
                          <p:cTn id="8" fill="hold">
                            <p:stCondLst>
                              <p:cond delay="500"/>
                            </p:stCondLst>
                            <p:childTnLst>
                              <p:par>
                                <p:cTn id="9" presetClass="entr" nodeType="afterEffect" presetSubtype="6" presetID="2" grpId="2" fill="hold">
                                  <p:stCondLst>
                                    <p:cond delay="0"/>
                                  </p:stCondLst>
                                  <p:iterate type="el" backwards="0">
                                    <p:tmAbs val="0"/>
                                  </p:iterate>
                                  <p:childTnLst>
                                    <p:set>
                                      <p:cBhvr>
                                        <p:cTn id="10" fill="hold"/>
                                        <p:tgtEl>
                                          <p:spTgt spid="1061"/>
                                        </p:tgtEl>
                                        <p:attrNameLst>
                                          <p:attrName>style.visibility</p:attrName>
                                        </p:attrNameLst>
                                      </p:cBhvr>
                                      <p:to>
                                        <p:strVal val="visible"/>
                                      </p:to>
                                    </p:set>
                                    <p:anim calcmode="lin" valueType="num">
                                      <p:cBhvr>
                                        <p:cTn id="11" dur="500" fill="hold"/>
                                        <p:tgtEl>
                                          <p:spTgt spid="1061"/>
                                        </p:tgtEl>
                                        <p:attrNameLst>
                                          <p:attrName>ppt_x</p:attrName>
                                        </p:attrNameLst>
                                      </p:cBhvr>
                                      <p:tavLst>
                                        <p:tav tm="0">
                                          <p:val>
                                            <p:strVal val="1+#ppt_w/2"/>
                                          </p:val>
                                        </p:tav>
                                        <p:tav tm="100000">
                                          <p:val>
                                            <p:strVal val="#ppt_x"/>
                                          </p:val>
                                        </p:tav>
                                      </p:tavLst>
                                    </p:anim>
                                    <p:anim calcmode="lin" valueType="num">
                                      <p:cBhvr>
                                        <p:cTn id="12" dur="500" fill="hold"/>
                                        <p:tgtEl>
                                          <p:spTgt spid="106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2" grpId="3" fill="hold">
                                  <p:stCondLst>
                                    <p:cond delay="0"/>
                                  </p:stCondLst>
                                  <p:iterate type="el" backwards="0">
                                    <p:tmAbs val="0"/>
                                  </p:iterate>
                                  <p:childTnLst>
                                    <p:set>
                                      <p:cBhvr>
                                        <p:cTn id="16" fill="hold"/>
                                        <p:tgtEl>
                                          <p:spTgt spid="1063"/>
                                        </p:tgtEl>
                                        <p:attrNameLst>
                                          <p:attrName>style.visibility</p:attrName>
                                        </p:attrNameLst>
                                      </p:cBhvr>
                                      <p:to>
                                        <p:strVal val="visible"/>
                                      </p:to>
                                    </p:set>
                                    <p:animEffect filter="wipe(left)" transition="in">
                                      <p:cBhvr>
                                        <p:cTn id="17" dur="500"/>
                                        <p:tgtEl>
                                          <p:spTgt spid="1063"/>
                                        </p:tgtEl>
                                      </p:cBhvr>
                                    </p:animEffect>
                                  </p:childTnLst>
                                </p:cTn>
                              </p:par>
                            </p:childTnLst>
                          </p:cTn>
                        </p:par>
                        <p:par>
                          <p:cTn id="18" fill="hold">
                            <p:stCondLst>
                              <p:cond delay="500"/>
                            </p:stCondLst>
                            <p:childTnLst>
                              <p:par>
                                <p:cTn id="19" presetClass="entr" nodeType="afterEffect" presetSubtype="8" presetID="22" grpId="4" fill="hold">
                                  <p:stCondLst>
                                    <p:cond delay="0"/>
                                  </p:stCondLst>
                                  <p:iterate type="el" backwards="0">
                                    <p:tmAbs val="0"/>
                                  </p:iterate>
                                  <p:childTnLst>
                                    <p:set>
                                      <p:cBhvr>
                                        <p:cTn id="20" fill="hold"/>
                                        <p:tgtEl>
                                          <p:spTgt spid="1064"/>
                                        </p:tgtEl>
                                        <p:attrNameLst>
                                          <p:attrName>style.visibility</p:attrName>
                                        </p:attrNameLst>
                                      </p:cBhvr>
                                      <p:to>
                                        <p:strVal val="visible"/>
                                      </p:to>
                                    </p:set>
                                    <p:animEffect filter="wipe(left)" transition="in">
                                      <p:cBhvr>
                                        <p:cTn id="21" dur="500"/>
                                        <p:tgtEl>
                                          <p:spTgt spid="1064"/>
                                        </p:tgtEl>
                                      </p:cBhvr>
                                    </p:animEffect>
                                  </p:childTnLst>
                                </p:cTn>
                              </p:par>
                            </p:childTnLst>
                          </p:cTn>
                        </p:par>
                        <p:par>
                          <p:cTn id="22" fill="hold">
                            <p:stCondLst>
                              <p:cond delay="1000"/>
                            </p:stCondLst>
                            <p:childTnLst>
                              <p:par>
                                <p:cTn id="23" presetClass="entr" nodeType="afterEffect" presetSubtype="8" presetID="22" grpId="5" fill="hold">
                                  <p:stCondLst>
                                    <p:cond delay="0"/>
                                  </p:stCondLst>
                                  <p:iterate type="el" backwards="0">
                                    <p:tmAbs val="0"/>
                                  </p:iterate>
                                  <p:childTnLst>
                                    <p:set>
                                      <p:cBhvr>
                                        <p:cTn id="24" fill="hold"/>
                                        <p:tgtEl>
                                          <p:spTgt spid="1065"/>
                                        </p:tgtEl>
                                        <p:attrNameLst>
                                          <p:attrName>style.visibility</p:attrName>
                                        </p:attrNameLst>
                                      </p:cBhvr>
                                      <p:to>
                                        <p:strVal val="visible"/>
                                      </p:to>
                                    </p:set>
                                    <p:animEffect filter="wipe(left)" transition="in">
                                      <p:cBhvr>
                                        <p:cTn id="25" dur="500"/>
                                        <p:tgtEl>
                                          <p:spTgt spid="1065"/>
                                        </p:tgtEl>
                                      </p:cBhvr>
                                    </p:animEffect>
                                  </p:childTnLst>
                                </p:cTn>
                              </p:par>
                            </p:childTnLst>
                          </p:cTn>
                        </p:par>
                        <p:par>
                          <p:cTn id="26" fill="hold">
                            <p:stCondLst>
                              <p:cond delay="1500"/>
                            </p:stCondLst>
                            <p:childTnLst>
                              <p:par>
                                <p:cTn id="27" presetClass="entr" nodeType="afterEffect" presetSubtype="8" presetID="22" grpId="6" fill="hold">
                                  <p:stCondLst>
                                    <p:cond delay="0"/>
                                  </p:stCondLst>
                                  <p:iterate type="el" backwards="0">
                                    <p:tmAbs val="0"/>
                                  </p:iterate>
                                  <p:childTnLst>
                                    <p:set>
                                      <p:cBhvr>
                                        <p:cTn id="28" fill="hold"/>
                                        <p:tgtEl>
                                          <p:spTgt spid="1066"/>
                                        </p:tgtEl>
                                        <p:attrNameLst>
                                          <p:attrName>style.visibility</p:attrName>
                                        </p:attrNameLst>
                                      </p:cBhvr>
                                      <p:to>
                                        <p:strVal val="visible"/>
                                      </p:to>
                                    </p:set>
                                    <p:animEffect filter="wipe(left)" transition="in">
                                      <p:cBhvr>
                                        <p:cTn id="29" dur="500"/>
                                        <p:tgtEl>
                                          <p:spTgt spid="1066"/>
                                        </p:tgtEl>
                                      </p:cBhvr>
                                    </p:animEffect>
                                  </p:childTnLst>
                                </p:cTn>
                              </p:par>
                            </p:childTnLst>
                          </p:cTn>
                        </p:par>
                        <p:par>
                          <p:cTn id="30" fill="hold">
                            <p:stCondLst>
                              <p:cond delay="2000"/>
                            </p:stCondLst>
                            <p:childTnLst>
                              <p:par>
                                <p:cTn id="31" presetClass="entr" nodeType="afterEffect" presetSubtype="8" presetID="22" grpId="7" fill="hold">
                                  <p:stCondLst>
                                    <p:cond delay="0"/>
                                  </p:stCondLst>
                                  <p:iterate type="el" backwards="0">
                                    <p:tmAbs val="0"/>
                                  </p:iterate>
                                  <p:childTnLst>
                                    <p:set>
                                      <p:cBhvr>
                                        <p:cTn id="32" fill="hold"/>
                                        <p:tgtEl>
                                          <p:spTgt spid="1067"/>
                                        </p:tgtEl>
                                        <p:attrNameLst>
                                          <p:attrName>style.visibility</p:attrName>
                                        </p:attrNameLst>
                                      </p:cBhvr>
                                      <p:to>
                                        <p:strVal val="visible"/>
                                      </p:to>
                                    </p:set>
                                    <p:animEffect filter="wipe(left)" transition="in">
                                      <p:cBhvr>
                                        <p:cTn id="33" dur="500"/>
                                        <p:tgtEl>
                                          <p:spTgt spid="1067"/>
                                        </p:tgtEl>
                                      </p:cBhvr>
                                    </p:animEffect>
                                  </p:childTnLst>
                                </p:cTn>
                              </p:par>
                            </p:childTnLst>
                          </p:cTn>
                        </p:par>
                        <p:par>
                          <p:cTn id="34" fill="hold">
                            <p:stCondLst>
                              <p:cond delay="2500"/>
                            </p:stCondLst>
                            <p:childTnLst>
                              <p:par>
                                <p:cTn id="35" presetClass="entr" nodeType="afterEffect" presetSubtype="8" presetID="22" grpId="8" fill="hold">
                                  <p:stCondLst>
                                    <p:cond delay="0"/>
                                  </p:stCondLst>
                                  <p:iterate type="el" backwards="0">
                                    <p:tmAbs val="0"/>
                                  </p:iterate>
                                  <p:childTnLst>
                                    <p:set>
                                      <p:cBhvr>
                                        <p:cTn id="36" fill="hold"/>
                                        <p:tgtEl>
                                          <p:spTgt spid="1068"/>
                                        </p:tgtEl>
                                        <p:attrNameLst>
                                          <p:attrName>style.visibility</p:attrName>
                                        </p:attrNameLst>
                                      </p:cBhvr>
                                      <p:to>
                                        <p:strVal val="visible"/>
                                      </p:to>
                                    </p:set>
                                    <p:animEffect filter="wipe(left)" transition="in">
                                      <p:cBhvr>
                                        <p:cTn id="37" dur="500"/>
                                        <p:tgtEl>
                                          <p:spTgt spid="1068"/>
                                        </p:tgtEl>
                                      </p:cBhvr>
                                    </p:animEffect>
                                  </p:childTnLst>
                                </p:cTn>
                              </p:par>
                            </p:childTnLst>
                          </p:cTn>
                        </p:par>
                        <p:par>
                          <p:cTn id="38" fill="hold">
                            <p:stCondLst>
                              <p:cond delay="3000"/>
                            </p:stCondLst>
                            <p:childTnLst>
                              <p:par>
                                <p:cTn id="39" presetClass="entr" nodeType="afterEffect" presetSubtype="8" presetID="22" grpId="9" fill="hold">
                                  <p:stCondLst>
                                    <p:cond delay="0"/>
                                  </p:stCondLst>
                                  <p:iterate type="el" backwards="0">
                                    <p:tmAbs val="0"/>
                                  </p:iterate>
                                  <p:childTnLst>
                                    <p:set>
                                      <p:cBhvr>
                                        <p:cTn id="40" fill="hold"/>
                                        <p:tgtEl>
                                          <p:spTgt spid="1069"/>
                                        </p:tgtEl>
                                        <p:attrNameLst>
                                          <p:attrName>style.visibility</p:attrName>
                                        </p:attrNameLst>
                                      </p:cBhvr>
                                      <p:to>
                                        <p:strVal val="visible"/>
                                      </p:to>
                                    </p:set>
                                    <p:animEffect filter="wipe(left)" transition="in">
                                      <p:cBhvr>
                                        <p:cTn id="41" dur="500"/>
                                        <p:tgtEl>
                                          <p:spTgt spid="1069"/>
                                        </p:tgtEl>
                                      </p:cBhvr>
                                    </p:animEffect>
                                  </p:childTnLst>
                                </p:cTn>
                              </p:par>
                            </p:childTnLst>
                          </p:cTn>
                        </p:par>
                        <p:par>
                          <p:cTn id="42" fill="hold">
                            <p:stCondLst>
                              <p:cond delay="3500"/>
                            </p:stCondLst>
                            <p:childTnLst>
                              <p:par>
                                <p:cTn id="43" presetClass="entr" nodeType="afterEffect" presetSubtype="8" presetID="22" grpId="10" fill="hold">
                                  <p:stCondLst>
                                    <p:cond delay="0"/>
                                  </p:stCondLst>
                                  <p:iterate type="el" backwards="0">
                                    <p:tmAbs val="0"/>
                                  </p:iterate>
                                  <p:childTnLst>
                                    <p:set>
                                      <p:cBhvr>
                                        <p:cTn id="44" fill="hold"/>
                                        <p:tgtEl>
                                          <p:spTgt spid="1070"/>
                                        </p:tgtEl>
                                        <p:attrNameLst>
                                          <p:attrName>style.visibility</p:attrName>
                                        </p:attrNameLst>
                                      </p:cBhvr>
                                      <p:to>
                                        <p:strVal val="visible"/>
                                      </p:to>
                                    </p:set>
                                    <p:animEffect filter="wipe(left)" transition="in">
                                      <p:cBhvr>
                                        <p:cTn id="45" dur="500"/>
                                        <p:tgtEl>
                                          <p:spTgt spid="1070"/>
                                        </p:tgtEl>
                                      </p:cBhvr>
                                    </p:animEffect>
                                  </p:childTnLst>
                                </p:cTn>
                              </p:par>
                            </p:childTnLst>
                          </p:cTn>
                        </p:par>
                        <p:par>
                          <p:cTn id="46" fill="hold">
                            <p:stCondLst>
                              <p:cond delay="4000"/>
                            </p:stCondLst>
                            <p:childTnLst>
                              <p:par>
                                <p:cTn id="47" presetClass="entr" nodeType="afterEffect" presetSubtype="8" presetID="22" grpId="11" fill="hold">
                                  <p:stCondLst>
                                    <p:cond delay="0"/>
                                  </p:stCondLst>
                                  <p:iterate type="el" backwards="0">
                                    <p:tmAbs val="0"/>
                                  </p:iterate>
                                  <p:childTnLst>
                                    <p:set>
                                      <p:cBhvr>
                                        <p:cTn id="48" fill="hold"/>
                                        <p:tgtEl>
                                          <p:spTgt spid="1071"/>
                                        </p:tgtEl>
                                        <p:attrNameLst>
                                          <p:attrName>style.visibility</p:attrName>
                                        </p:attrNameLst>
                                      </p:cBhvr>
                                      <p:to>
                                        <p:strVal val="visible"/>
                                      </p:to>
                                    </p:set>
                                    <p:animEffect filter="wipe(left)" transition="in">
                                      <p:cBhvr>
                                        <p:cTn id="49" dur="500"/>
                                        <p:tgtEl>
                                          <p:spTgt spid="1071"/>
                                        </p:tgtEl>
                                      </p:cBhvr>
                                    </p:animEffect>
                                  </p:childTnLst>
                                </p:cTn>
                              </p:par>
                            </p:childTnLst>
                          </p:cTn>
                        </p:par>
                        <p:par>
                          <p:cTn id="50" fill="hold">
                            <p:stCondLst>
                              <p:cond delay="4500"/>
                            </p:stCondLst>
                            <p:childTnLst>
                              <p:par>
                                <p:cTn id="51" presetClass="entr" nodeType="afterEffect" presetSubtype="8" presetID="22" grpId="12" fill="hold">
                                  <p:stCondLst>
                                    <p:cond delay="0"/>
                                  </p:stCondLst>
                                  <p:iterate type="el" backwards="0">
                                    <p:tmAbs val="0"/>
                                  </p:iterate>
                                  <p:childTnLst>
                                    <p:set>
                                      <p:cBhvr>
                                        <p:cTn id="52" fill="hold"/>
                                        <p:tgtEl>
                                          <p:spTgt spid="1072"/>
                                        </p:tgtEl>
                                        <p:attrNameLst>
                                          <p:attrName>style.visibility</p:attrName>
                                        </p:attrNameLst>
                                      </p:cBhvr>
                                      <p:to>
                                        <p:strVal val="visible"/>
                                      </p:to>
                                    </p:set>
                                    <p:animEffect filter="wipe(left)" transition="in">
                                      <p:cBhvr>
                                        <p:cTn id="53" dur="500"/>
                                        <p:tgtEl>
                                          <p:spTgt spid="1072"/>
                                        </p:tgtEl>
                                      </p:cBhvr>
                                    </p:animEffect>
                                  </p:childTnLst>
                                </p:cTn>
                              </p:par>
                            </p:childTnLst>
                          </p:cTn>
                        </p:par>
                        <p:par>
                          <p:cTn id="54" fill="hold">
                            <p:stCondLst>
                              <p:cond delay="5000"/>
                            </p:stCondLst>
                            <p:childTnLst>
                              <p:par>
                                <p:cTn id="55" presetClass="entr" nodeType="afterEffect" presetSubtype="8" presetID="22" grpId="13" fill="hold">
                                  <p:stCondLst>
                                    <p:cond delay="0"/>
                                  </p:stCondLst>
                                  <p:iterate type="el" backwards="0">
                                    <p:tmAbs val="0"/>
                                  </p:iterate>
                                  <p:childTnLst>
                                    <p:set>
                                      <p:cBhvr>
                                        <p:cTn id="56" fill="hold"/>
                                        <p:tgtEl>
                                          <p:spTgt spid="1073"/>
                                        </p:tgtEl>
                                        <p:attrNameLst>
                                          <p:attrName>style.visibility</p:attrName>
                                        </p:attrNameLst>
                                      </p:cBhvr>
                                      <p:to>
                                        <p:strVal val="visible"/>
                                      </p:to>
                                    </p:set>
                                    <p:animEffect filter="wipe(left)" transition="in">
                                      <p:cBhvr>
                                        <p:cTn id="57" dur="500"/>
                                        <p:tgtEl>
                                          <p:spTgt spid="1073"/>
                                        </p:tgtEl>
                                      </p:cBhvr>
                                    </p:animEffect>
                                  </p:childTnLst>
                                </p:cTn>
                              </p:par>
                            </p:childTnLst>
                          </p:cTn>
                        </p:par>
                        <p:par>
                          <p:cTn id="58" fill="hold">
                            <p:stCondLst>
                              <p:cond delay="5500"/>
                            </p:stCondLst>
                            <p:childTnLst>
                              <p:par>
                                <p:cTn id="59" presetClass="entr" nodeType="afterEffect" presetSubtype="8" presetID="22" grpId="14" fill="hold">
                                  <p:stCondLst>
                                    <p:cond delay="0"/>
                                  </p:stCondLst>
                                  <p:iterate type="el" backwards="0">
                                    <p:tmAbs val="0"/>
                                  </p:iterate>
                                  <p:childTnLst>
                                    <p:set>
                                      <p:cBhvr>
                                        <p:cTn id="60" fill="hold"/>
                                        <p:tgtEl>
                                          <p:spTgt spid="1074"/>
                                        </p:tgtEl>
                                        <p:attrNameLst>
                                          <p:attrName>style.visibility</p:attrName>
                                        </p:attrNameLst>
                                      </p:cBhvr>
                                      <p:to>
                                        <p:strVal val="visible"/>
                                      </p:to>
                                    </p:set>
                                    <p:animEffect filter="wipe(left)" transition="in">
                                      <p:cBhvr>
                                        <p:cTn id="61" dur="500"/>
                                        <p:tgtEl>
                                          <p:spTgt spid="1074"/>
                                        </p:tgtEl>
                                      </p:cBhvr>
                                    </p:animEffect>
                                  </p:childTnLst>
                                </p:cTn>
                              </p:par>
                            </p:childTnLst>
                          </p:cTn>
                        </p:par>
                        <p:par>
                          <p:cTn id="62" fill="hold">
                            <p:stCondLst>
                              <p:cond delay="6000"/>
                            </p:stCondLst>
                            <p:childTnLst>
                              <p:par>
                                <p:cTn id="63" presetClass="entr" nodeType="afterEffect" presetSubtype="8" presetID="22" grpId="15" fill="hold">
                                  <p:stCondLst>
                                    <p:cond delay="0"/>
                                  </p:stCondLst>
                                  <p:iterate type="el" backwards="0">
                                    <p:tmAbs val="0"/>
                                  </p:iterate>
                                  <p:childTnLst>
                                    <p:set>
                                      <p:cBhvr>
                                        <p:cTn id="64" fill="hold"/>
                                        <p:tgtEl>
                                          <p:spTgt spid="1075"/>
                                        </p:tgtEl>
                                        <p:attrNameLst>
                                          <p:attrName>style.visibility</p:attrName>
                                        </p:attrNameLst>
                                      </p:cBhvr>
                                      <p:to>
                                        <p:strVal val="visible"/>
                                      </p:to>
                                    </p:set>
                                    <p:animEffect filter="wipe(left)" transition="in">
                                      <p:cBhvr>
                                        <p:cTn id="65" dur="500"/>
                                        <p:tgtEl>
                                          <p:spTgt spid="1075"/>
                                        </p:tgtEl>
                                      </p:cBhvr>
                                    </p:animEffect>
                                  </p:childTnLst>
                                </p:cTn>
                              </p:par>
                            </p:childTnLst>
                          </p:cTn>
                        </p:par>
                        <p:par>
                          <p:cTn id="66" fill="hold">
                            <p:stCondLst>
                              <p:cond delay="6500"/>
                            </p:stCondLst>
                            <p:childTnLst>
                              <p:par>
                                <p:cTn id="67" presetClass="entr" nodeType="afterEffect" presetSubtype="8" presetID="22" grpId="16" fill="hold">
                                  <p:stCondLst>
                                    <p:cond delay="0"/>
                                  </p:stCondLst>
                                  <p:iterate type="el" backwards="0">
                                    <p:tmAbs val="0"/>
                                  </p:iterate>
                                  <p:childTnLst>
                                    <p:set>
                                      <p:cBhvr>
                                        <p:cTn id="68" fill="hold"/>
                                        <p:tgtEl>
                                          <p:spTgt spid="1076"/>
                                        </p:tgtEl>
                                        <p:attrNameLst>
                                          <p:attrName>style.visibility</p:attrName>
                                        </p:attrNameLst>
                                      </p:cBhvr>
                                      <p:to>
                                        <p:strVal val="visible"/>
                                      </p:to>
                                    </p:set>
                                    <p:animEffect filter="wipe(left)" transition="in">
                                      <p:cBhvr>
                                        <p:cTn id="69" dur="500"/>
                                        <p:tgtEl>
                                          <p:spTgt spid="1076"/>
                                        </p:tgtEl>
                                      </p:cBhvr>
                                    </p:animEffect>
                                  </p:childTnLst>
                                </p:cTn>
                              </p:par>
                            </p:childTnLst>
                          </p:cTn>
                        </p:par>
                        <p:par>
                          <p:cTn id="70" fill="hold">
                            <p:stCondLst>
                              <p:cond delay="7000"/>
                            </p:stCondLst>
                            <p:childTnLst>
                              <p:par>
                                <p:cTn id="71" presetClass="entr" nodeType="afterEffect" presetSubtype="8" presetID="22" grpId="17" fill="hold">
                                  <p:stCondLst>
                                    <p:cond delay="0"/>
                                  </p:stCondLst>
                                  <p:iterate type="el" backwards="0">
                                    <p:tmAbs val="0"/>
                                  </p:iterate>
                                  <p:childTnLst>
                                    <p:set>
                                      <p:cBhvr>
                                        <p:cTn id="72" fill="hold"/>
                                        <p:tgtEl>
                                          <p:spTgt spid="1077"/>
                                        </p:tgtEl>
                                        <p:attrNameLst>
                                          <p:attrName>style.visibility</p:attrName>
                                        </p:attrNameLst>
                                      </p:cBhvr>
                                      <p:to>
                                        <p:strVal val="visible"/>
                                      </p:to>
                                    </p:set>
                                    <p:animEffect filter="wipe(left)" transition="in">
                                      <p:cBhvr>
                                        <p:cTn id="73" dur="500"/>
                                        <p:tgtEl>
                                          <p:spTgt spid="1077"/>
                                        </p:tgtEl>
                                      </p:cBhvr>
                                    </p:animEffect>
                                  </p:childTnLst>
                                </p:cTn>
                              </p:par>
                            </p:childTnLst>
                          </p:cTn>
                        </p:par>
                        <p:par>
                          <p:cTn id="74" fill="hold">
                            <p:stCondLst>
                              <p:cond delay="7500"/>
                            </p:stCondLst>
                            <p:childTnLst>
                              <p:par>
                                <p:cTn id="75" presetClass="entr" nodeType="afterEffect" presetSubtype="8" presetID="22" grpId="18" fill="hold">
                                  <p:stCondLst>
                                    <p:cond delay="0"/>
                                  </p:stCondLst>
                                  <p:iterate type="el" backwards="0">
                                    <p:tmAbs val="0"/>
                                  </p:iterate>
                                  <p:childTnLst>
                                    <p:set>
                                      <p:cBhvr>
                                        <p:cTn id="76" fill="hold"/>
                                        <p:tgtEl>
                                          <p:spTgt spid="1078"/>
                                        </p:tgtEl>
                                        <p:attrNameLst>
                                          <p:attrName>style.visibility</p:attrName>
                                        </p:attrNameLst>
                                      </p:cBhvr>
                                      <p:to>
                                        <p:strVal val="visible"/>
                                      </p:to>
                                    </p:set>
                                    <p:animEffect filter="wipe(left)" transition="in">
                                      <p:cBhvr>
                                        <p:cTn id="77" dur="500"/>
                                        <p:tgtEl>
                                          <p:spTgt spid="1078"/>
                                        </p:tgtEl>
                                      </p:cBhvr>
                                    </p:animEffect>
                                  </p:childTnLst>
                                </p:cTn>
                              </p:par>
                            </p:childTnLst>
                          </p:cTn>
                        </p:par>
                        <p:par>
                          <p:cTn id="78" fill="hold">
                            <p:stCondLst>
                              <p:cond delay="8000"/>
                            </p:stCondLst>
                            <p:childTnLst>
                              <p:par>
                                <p:cTn id="79" presetClass="entr" nodeType="afterEffect" presetSubtype="4" presetID="2" grpId="19" fill="hold">
                                  <p:stCondLst>
                                    <p:cond delay="0"/>
                                  </p:stCondLst>
                                  <p:iterate type="el" backwards="0">
                                    <p:tmAbs val="0"/>
                                  </p:iterate>
                                  <p:childTnLst>
                                    <p:set>
                                      <p:cBhvr>
                                        <p:cTn id="80" fill="hold"/>
                                        <p:tgtEl>
                                          <p:spTgt spid="1079"/>
                                        </p:tgtEl>
                                        <p:attrNameLst>
                                          <p:attrName>style.visibility</p:attrName>
                                        </p:attrNameLst>
                                      </p:cBhvr>
                                      <p:to>
                                        <p:strVal val="visible"/>
                                      </p:to>
                                    </p:set>
                                    <p:anim calcmode="lin" valueType="num">
                                      <p:cBhvr>
                                        <p:cTn id="81" dur="500" fill="hold"/>
                                        <p:tgtEl>
                                          <p:spTgt spid="1079"/>
                                        </p:tgtEl>
                                        <p:attrNameLst>
                                          <p:attrName>ppt_x</p:attrName>
                                        </p:attrNameLst>
                                      </p:cBhvr>
                                      <p:tavLst>
                                        <p:tav tm="0">
                                          <p:val>
                                            <p:strVal val="#ppt_x"/>
                                          </p:val>
                                        </p:tav>
                                        <p:tav tm="100000">
                                          <p:val>
                                            <p:strVal val="#ppt_x"/>
                                          </p:val>
                                        </p:tav>
                                      </p:tavLst>
                                    </p:anim>
                                    <p:anim calcmode="lin" valueType="num">
                                      <p:cBhvr>
                                        <p:cTn id="82" dur="500" fill="hold"/>
                                        <p:tgtEl>
                                          <p:spTgt spid="10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63" grpId="3"/>
      <p:bldP build="whole" bldLvl="1" animBg="1" rev="0" advAuto="0" spid="1070" grpId="10"/>
      <p:bldP build="whole" bldLvl="1" animBg="1" rev="0" advAuto="0" spid="1074" grpId="14"/>
      <p:bldP build="whole" bldLvl="1" animBg="1" rev="0" advAuto="0" spid="1061" grpId="2"/>
      <p:bldP build="whole" bldLvl="1" animBg="1" rev="0" advAuto="0" spid="1076" grpId="16"/>
      <p:bldP build="whole" bldLvl="1" animBg="1" rev="0" advAuto="0" spid="1079" grpId="19"/>
      <p:bldP build="whole" bldLvl="1" animBg="1" rev="0" advAuto="0" spid="1066" grpId="6"/>
      <p:bldP build="whole" bldLvl="1" animBg="1" rev="0" advAuto="0" spid="1071" grpId="11"/>
      <p:bldP build="whole" bldLvl="1" animBg="1" rev="0" advAuto="0" spid="1068" grpId="8"/>
      <p:bldP build="whole" bldLvl="1" animBg="1" rev="0" advAuto="0" spid="1077" grpId="17"/>
      <p:bldP build="whole" bldLvl="1" animBg="1" rev="0" advAuto="0" spid="1065" grpId="5"/>
      <p:bldP build="whole" bldLvl="1" animBg="1" rev="0" advAuto="0" spid="1073" grpId="13"/>
      <p:bldP build="whole" bldLvl="1" animBg="1" rev="0" advAuto="0" spid="1067" grpId="7"/>
      <p:bldP build="whole" bldLvl="1" animBg="1" rev="0" advAuto="0" spid="1069" grpId="9"/>
      <p:bldP build="whole" bldLvl="1" animBg="1" rev="0" advAuto="0" spid="1078" grpId="18"/>
      <p:bldP build="whole" bldLvl="1" animBg="1" rev="0" advAuto="0" spid="1062" grpId="1"/>
      <p:bldP build="whole" bldLvl="1" animBg="1" rev="0" advAuto="0" spid="1075" grpId="15"/>
      <p:bldP build="whole" bldLvl="1" animBg="1" rev="0" advAuto="0" spid="1064" grpId="4"/>
      <p:bldP build="whole" bldLvl="1" animBg="1" rev="0" advAuto="0" spid="1072" grpId="12"/>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83" name="图片 16" descr="图片 16"/>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1084" name="TextBox 30"/>
          <p:cNvSpPr txBox="1"/>
          <p:nvPr/>
        </p:nvSpPr>
        <p:spPr>
          <a:xfrm>
            <a:off x="2325697" y="177801"/>
            <a:ext cx="6048955"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600">
                <a:ln w="22225">
                  <a:solidFill>
                    <a:schemeClr val="accent2">
                      <a:lumOff val="-8235"/>
                    </a:schemeClr>
                  </a:solidFill>
                </a:ln>
                <a:solidFill>
                  <a:schemeClr val="accent2">
                    <a:lumOff val="-8235"/>
                  </a:schemeClr>
                </a:solidFill>
              </a:defRPr>
            </a:lvl1pPr>
          </a:lstStyle>
          <a:p>
            <a:pPr/>
            <a:r>
              <a:t>成果展示</a:t>
            </a:r>
          </a:p>
        </p:txBody>
      </p:sp>
      <p:sp>
        <p:nvSpPr>
          <p:cNvPr id="1085" name="文本框 4"/>
          <p:cNvSpPr txBox="1"/>
          <p:nvPr/>
        </p:nvSpPr>
        <p:spPr>
          <a:xfrm>
            <a:off x="1385454" y="4438394"/>
            <a:ext cx="9781311" cy="1158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Char char="●"/>
              <a:defRPr sz="2800">
                <a:latin typeface="华文仿宋"/>
                <a:ea typeface="华文仿宋"/>
                <a:cs typeface="华文仿宋"/>
                <a:sym typeface="华文仿宋"/>
              </a:defRPr>
            </a:pPr>
            <a:r>
              <a:t>抢注了一大批社交媒体平台的账号，</a:t>
            </a:r>
            <a:r>
              <a:t>方便后续使用；</a:t>
            </a:r>
          </a:p>
          <a:p>
            <a:pPr marL="285750" indent="-285750">
              <a:buSzPct val="100000"/>
              <a:buChar char="●"/>
              <a:defRPr sz="2800">
                <a:latin typeface="华文仿宋"/>
                <a:ea typeface="华文仿宋"/>
                <a:cs typeface="华文仿宋"/>
                <a:sym typeface="华文仿宋"/>
              </a:defRPr>
            </a:pPr>
            <a:r>
              <a:t>挖掘并研究一款</a:t>
            </a:r>
            <a:r>
              <a:t>GitHub开源的项目</a:t>
            </a:r>
            <a:r>
              <a:t> </a:t>
            </a:r>
            <a:r>
              <a:t>social</a:t>
            </a:r>
            <a:r>
              <a:t> </a:t>
            </a:r>
            <a:r>
              <a:t>mapper，</a:t>
            </a:r>
            <a:r>
              <a:t>它可以通过脸部识别自动跟踪社交媒体，可对社交媒体进行安全防护。</a:t>
            </a:r>
          </a:p>
        </p:txBody>
      </p:sp>
      <p:sp>
        <p:nvSpPr>
          <p:cNvPr id="1086" name="Rectangle 29"/>
          <p:cNvSpPr/>
          <p:nvPr/>
        </p:nvSpPr>
        <p:spPr>
          <a:xfrm>
            <a:off x="1634836" y="914405"/>
            <a:ext cx="9115543" cy="2744887"/>
          </a:xfrm>
          <a:prstGeom prst="rect">
            <a:avLst/>
          </a:prstGeom>
          <a:solidFill>
            <a:srgbClr val="F2F2F2"/>
          </a:solidFill>
          <a:ln w="12700">
            <a:miter lim="400000"/>
          </a:ln>
        </p:spPr>
        <p:txBody>
          <a:bodyPr lIns="45719" rIns="45719" anchor="ctr"/>
          <a:lstStyle/>
          <a:p>
            <a:pPr algn="ctr">
              <a:defRPr>
                <a:solidFill>
                  <a:srgbClr val="404040"/>
                </a:solidFill>
              </a:defRPr>
            </a:pPr>
          </a:p>
        </p:txBody>
      </p:sp>
      <p:grpSp>
        <p:nvGrpSpPr>
          <p:cNvPr id="1089" name="Rectangle: Rounded Corners 17"/>
          <p:cNvGrpSpPr/>
          <p:nvPr/>
        </p:nvGrpSpPr>
        <p:grpSpPr>
          <a:xfrm>
            <a:off x="2006606" y="1576230"/>
            <a:ext cx="672887" cy="487396"/>
            <a:chOff x="0" y="0"/>
            <a:chExt cx="672886" cy="487395"/>
          </a:xfrm>
        </p:grpSpPr>
        <p:sp>
          <p:nvSpPr>
            <p:cNvPr id="1087" name="圆角矩形"/>
            <p:cNvSpPr/>
            <p:nvPr/>
          </p:nvSpPr>
          <p:spPr>
            <a:xfrm>
              <a:off x="0" y="0"/>
              <a:ext cx="672887" cy="487396"/>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088" name="01"/>
            <p:cNvSpPr txBox="1"/>
            <p:nvPr/>
          </p:nvSpPr>
          <p:spPr>
            <a:xfrm>
              <a:off x="23792" y="13827"/>
              <a:ext cx="625302"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01</a:t>
              </a:r>
            </a:p>
          </p:txBody>
        </p:sp>
      </p:grpSp>
      <p:sp>
        <p:nvSpPr>
          <p:cNvPr id="1090" name="TextBox 18"/>
          <p:cNvSpPr txBox="1"/>
          <p:nvPr/>
        </p:nvSpPr>
        <p:spPr>
          <a:xfrm>
            <a:off x="3024783" y="1565059"/>
            <a:ext cx="2842593"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404040"/>
                </a:solidFill>
              </a:defRPr>
            </a:lvl1pPr>
          </a:lstStyle>
          <a:p>
            <a:pPr/>
            <a:r>
              <a:t>社交媒体平台</a:t>
            </a:r>
          </a:p>
        </p:txBody>
      </p:sp>
      <p:grpSp>
        <p:nvGrpSpPr>
          <p:cNvPr id="1093" name="Rectangle: Rounded Corners 20"/>
          <p:cNvGrpSpPr/>
          <p:nvPr/>
        </p:nvGrpSpPr>
        <p:grpSpPr>
          <a:xfrm>
            <a:off x="2006606" y="2585647"/>
            <a:ext cx="672887" cy="487396"/>
            <a:chOff x="0" y="0"/>
            <a:chExt cx="672886" cy="487395"/>
          </a:xfrm>
        </p:grpSpPr>
        <p:sp>
          <p:nvSpPr>
            <p:cNvPr id="1091" name="圆角矩形"/>
            <p:cNvSpPr/>
            <p:nvPr/>
          </p:nvSpPr>
          <p:spPr>
            <a:xfrm>
              <a:off x="0" y="0"/>
              <a:ext cx="672887" cy="487396"/>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092" name="02"/>
            <p:cNvSpPr txBox="1"/>
            <p:nvPr/>
          </p:nvSpPr>
          <p:spPr>
            <a:xfrm>
              <a:off x="23792" y="13827"/>
              <a:ext cx="625302"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02</a:t>
              </a:r>
            </a:p>
          </p:txBody>
        </p:sp>
      </p:grpSp>
      <p:sp>
        <p:nvSpPr>
          <p:cNvPr id="1094" name="TextBox 21"/>
          <p:cNvSpPr txBox="1"/>
          <p:nvPr/>
        </p:nvSpPr>
        <p:spPr>
          <a:xfrm>
            <a:off x="3024784" y="2415077"/>
            <a:ext cx="2842592" cy="955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404040"/>
                </a:solidFill>
              </a:defRPr>
            </a:lvl1pPr>
          </a:lstStyle>
          <a:p>
            <a:pPr/>
            <a:r>
              <a:t>前沿技术与报道安全</a:t>
            </a:r>
          </a:p>
        </p:txBody>
      </p:sp>
      <p:grpSp>
        <p:nvGrpSpPr>
          <p:cNvPr id="1097" name="Rectangle: Rounded Corners 23"/>
          <p:cNvGrpSpPr/>
          <p:nvPr/>
        </p:nvGrpSpPr>
        <p:grpSpPr>
          <a:xfrm>
            <a:off x="6537755" y="1559183"/>
            <a:ext cx="540979" cy="487397"/>
            <a:chOff x="0" y="0"/>
            <a:chExt cx="540977" cy="487395"/>
          </a:xfrm>
        </p:grpSpPr>
        <p:sp>
          <p:nvSpPr>
            <p:cNvPr id="1095" name="圆角矩形"/>
            <p:cNvSpPr/>
            <p:nvPr/>
          </p:nvSpPr>
          <p:spPr>
            <a:xfrm>
              <a:off x="0" y="0"/>
              <a:ext cx="540978" cy="487396"/>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096" name="03"/>
            <p:cNvSpPr txBox="1"/>
            <p:nvPr/>
          </p:nvSpPr>
          <p:spPr>
            <a:xfrm>
              <a:off x="23793" y="13827"/>
              <a:ext cx="493392"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03</a:t>
              </a:r>
            </a:p>
          </p:txBody>
        </p:sp>
      </p:grpSp>
      <p:sp>
        <p:nvSpPr>
          <p:cNvPr id="1098" name="TextBox 24"/>
          <p:cNvSpPr txBox="1"/>
          <p:nvPr/>
        </p:nvSpPr>
        <p:spPr>
          <a:xfrm>
            <a:off x="7356927" y="1515631"/>
            <a:ext cx="3421527"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404040"/>
                </a:solidFill>
              </a:defRPr>
            </a:lvl1pPr>
          </a:lstStyle>
          <a:p>
            <a:pPr/>
            <a:r>
              <a:t>视频及直播技术</a:t>
            </a:r>
          </a:p>
        </p:txBody>
      </p:sp>
      <p:grpSp>
        <p:nvGrpSpPr>
          <p:cNvPr id="1101" name="Rectangle: Rounded Corners 26"/>
          <p:cNvGrpSpPr/>
          <p:nvPr/>
        </p:nvGrpSpPr>
        <p:grpSpPr>
          <a:xfrm>
            <a:off x="6537755" y="2568600"/>
            <a:ext cx="540979" cy="487396"/>
            <a:chOff x="0" y="0"/>
            <a:chExt cx="540977" cy="487395"/>
          </a:xfrm>
        </p:grpSpPr>
        <p:sp>
          <p:nvSpPr>
            <p:cNvPr id="1099" name="圆角矩形"/>
            <p:cNvSpPr/>
            <p:nvPr/>
          </p:nvSpPr>
          <p:spPr>
            <a:xfrm>
              <a:off x="0" y="0"/>
              <a:ext cx="540978" cy="487396"/>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100" name="04"/>
            <p:cNvSpPr txBox="1"/>
            <p:nvPr/>
          </p:nvSpPr>
          <p:spPr>
            <a:xfrm>
              <a:off x="23793" y="13827"/>
              <a:ext cx="493392"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04</a:t>
              </a:r>
            </a:p>
          </p:txBody>
        </p:sp>
      </p:grpSp>
      <p:sp>
        <p:nvSpPr>
          <p:cNvPr id="1102" name="TextBox 27"/>
          <p:cNvSpPr txBox="1"/>
          <p:nvPr/>
        </p:nvSpPr>
        <p:spPr>
          <a:xfrm>
            <a:off x="7356031" y="2563148"/>
            <a:ext cx="3394346"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rgbClr val="404040"/>
                </a:solidFill>
              </a:defRPr>
            </a:lvl1pPr>
          </a:lstStyle>
          <a:p>
            <a:pPr/>
            <a:r>
              <a:t>海媒辅助编辑工具</a:t>
            </a:r>
          </a:p>
        </p:txBody>
      </p:sp>
      <p:pic>
        <p:nvPicPr>
          <p:cNvPr id="1103" name="左大括号 14" descr="左大括号 14"/>
          <p:cNvPicPr>
            <a:picLocks noChangeAspect="0"/>
          </p:cNvPicPr>
          <p:nvPr/>
        </p:nvPicPr>
        <p:blipFill>
          <a:blip r:embed="rId4">
            <a:extLst/>
          </a:blip>
          <a:stretch>
            <a:fillRect/>
          </a:stretch>
        </p:blipFill>
        <p:spPr>
          <a:xfrm rot="16200000">
            <a:off x="5714171" y="-1447788"/>
            <a:ext cx="719709" cy="106512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advClick="1" p14:dur="1500">
        <p14:prism dir="l"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8" presetID="22" grpId="1" fill="hold">
                                  <p:stCondLst>
                                    <p:cond delay="0"/>
                                  </p:stCondLst>
                                  <p:iterate type="el" backwards="0">
                                    <p:tmAbs val="0"/>
                                  </p:iterate>
                                  <p:childTnLst>
                                    <p:set>
                                      <p:cBhvr>
                                        <p:cTn id="6" fill="hold"/>
                                        <p:tgtEl>
                                          <p:spTgt spid="1084"/>
                                        </p:tgtEl>
                                        <p:attrNameLst>
                                          <p:attrName>style.visibility</p:attrName>
                                        </p:attrNameLst>
                                      </p:cBhvr>
                                      <p:to>
                                        <p:strVal val="visible"/>
                                      </p:to>
                                    </p:set>
                                    <p:animEffect filter="wipe(left)" transition="in">
                                      <p:cBhvr>
                                        <p:cTn id="7" dur="500"/>
                                        <p:tgtEl>
                                          <p:spTgt spid="108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2" presetID="2" grpId="2" fill="hold">
                                  <p:stCondLst>
                                    <p:cond delay="0"/>
                                  </p:stCondLst>
                                  <p:iterate type="el" backwards="0">
                                    <p:tmAbs val="0"/>
                                  </p:iterate>
                                  <p:childTnLst>
                                    <p:set>
                                      <p:cBhvr>
                                        <p:cTn id="11" fill="hold"/>
                                        <p:tgtEl>
                                          <p:spTgt spid="1086"/>
                                        </p:tgtEl>
                                        <p:attrNameLst>
                                          <p:attrName>style.visibility</p:attrName>
                                        </p:attrNameLst>
                                      </p:cBhvr>
                                      <p:to>
                                        <p:strVal val="visible"/>
                                      </p:to>
                                    </p:set>
                                    <p:anim calcmode="lin" valueType="num">
                                      <p:cBhvr>
                                        <p:cTn id="12" dur="500" fill="hold"/>
                                        <p:tgtEl>
                                          <p:spTgt spid="1086"/>
                                        </p:tgtEl>
                                        <p:attrNameLst>
                                          <p:attrName>ppt_x</p:attrName>
                                        </p:attrNameLst>
                                      </p:cBhvr>
                                      <p:tavLst>
                                        <p:tav tm="0">
                                          <p:val>
                                            <p:strVal val="1+#ppt_w/2"/>
                                          </p:val>
                                        </p:tav>
                                        <p:tav tm="100000">
                                          <p:val>
                                            <p:strVal val="#ppt_x"/>
                                          </p:val>
                                        </p:tav>
                                      </p:tavLst>
                                    </p:anim>
                                    <p:anim calcmode="lin" valueType="num">
                                      <p:cBhvr>
                                        <p:cTn id="13" dur="500" fill="hold"/>
                                        <p:tgtEl>
                                          <p:spTgt spid="1086"/>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Class="entr" nodeType="afterEffect" presetSubtype="2" presetID="2" grpId="3" fill="hold">
                                  <p:stCondLst>
                                    <p:cond delay="0"/>
                                  </p:stCondLst>
                                  <p:iterate type="el" backwards="0">
                                    <p:tmAbs val="0"/>
                                  </p:iterate>
                                  <p:childTnLst>
                                    <p:set>
                                      <p:cBhvr>
                                        <p:cTn id="16" fill="hold"/>
                                        <p:tgtEl>
                                          <p:spTgt spid="1089"/>
                                        </p:tgtEl>
                                        <p:attrNameLst>
                                          <p:attrName>style.visibility</p:attrName>
                                        </p:attrNameLst>
                                      </p:cBhvr>
                                      <p:to>
                                        <p:strVal val="visible"/>
                                      </p:to>
                                    </p:set>
                                    <p:anim calcmode="lin" valueType="num">
                                      <p:cBhvr>
                                        <p:cTn id="17" dur="500" fill="hold"/>
                                        <p:tgtEl>
                                          <p:spTgt spid="1089"/>
                                        </p:tgtEl>
                                        <p:attrNameLst>
                                          <p:attrName>ppt_x</p:attrName>
                                        </p:attrNameLst>
                                      </p:cBhvr>
                                      <p:tavLst>
                                        <p:tav tm="0">
                                          <p:val>
                                            <p:strVal val="1+#ppt_w/2"/>
                                          </p:val>
                                        </p:tav>
                                        <p:tav tm="100000">
                                          <p:val>
                                            <p:strVal val="#ppt_x"/>
                                          </p:val>
                                        </p:tav>
                                      </p:tavLst>
                                    </p:anim>
                                    <p:anim calcmode="lin" valueType="num">
                                      <p:cBhvr>
                                        <p:cTn id="18" dur="500" fill="hold"/>
                                        <p:tgtEl>
                                          <p:spTgt spid="1089"/>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Class="entr" nodeType="afterEffect" presetSubtype="2" presetID="2" grpId="4" fill="hold">
                                  <p:stCondLst>
                                    <p:cond delay="0"/>
                                  </p:stCondLst>
                                  <p:iterate type="el" backwards="0">
                                    <p:tmAbs val="0"/>
                                  </p:iterate>
                                  <p:childTnLst>
                                    <p:set>
                                      <p:cBhvr>
                                        <p:cTn id="21" fill="hold"/>
                                        <p:tgtEl>
                                          <p:spTgt spid="1090"/>
                                        </p:tgtEl>
                                        <p:attrNameLst>
                                          <p:attrName>style.visibility</p:attrName>
                                        </p:attrNameLst>
                                      </p:cBhvr>
                                      <p:to>
                                        <p:strVal val="visible"/>
                                      </p:to>
                                    </p:set>
                                    <p:anim calcmode="lin" valueType="num">
                                      <p:cBhvr>
                                        <p:cTn id="22" dur="500" fill="hold"/>
                                        <p:tgtEl>
                                          <p:spTgt spid="1090"/>
                                        </p:tgtEl>
                                        <p:attrNameLst>
                                          <p:attrName>ppt_x</p:attrName>
                                        </p:attrNameLst>
                                      </p:cBhvr>
                                      <p:tavLst>
                                        <p:tav tm="0">
                                          <p:val>
                                            <p:strVal val="1+#ppt_w/2"/>
                                          </p:val>
                                        </p:tav>
                                        <p:tav tm="100000">
                                          <p:val>
                                            <p:strVal val="#ppt_x"/>
                                          </p:val>
                                        </p:tav>
                                      </p:tavLst>
                                    </p:anim>
                                    <p:anim calcmode="lin" valueType="num">
                                      <p:cBhvr>
                                        <p:cTn id="23" dur="500" fill="hold"/>
                                        <p:tgtEl>
                                          <p:spTgt spid="1090"/>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Class="entr" nodeType="afterEffect" presetSubtype="2" presetID="2" grpId="5" fill="hold">
                                  <p:stCondLst>
                                    <p:cond delay="0"/>
                                  </p:stCondLst>
                                  <p:iterate type="el" backwards="0">
                                    <p:tmAbs val="0"/>
                                  </p:iterate>
                                  <p:childTnLst>
                                    <p:set>
                                      <p:cBhvr>
                                        <p:cTn id="26" fill="hold"/>
                                        <p:tgtEl>
                                          <p:spTgt spid="1093"/>
                                        </p:tgtEl>
                                        <p:attrNameLst>
                                          <p:attrName>style.visibility</p:attrName>
                                        </p:attrNameLst>
                                      </p:cBhvr>
                                      <p:to>
                                        <p:strVal val="visible"/>
                                      </p:to>
                                    </p:set>
                                    <p:anim calcmode="lin" valueType="num">
                                      <p:cBhvr>
                                        <p:cTn id="27" dur="500" fill="hold"/>
                                        <p:tgtEl>
                                          <p:spTgt spid="1093"/>
                                        </p:tgtEl>
                                        <p:attrNameLst>
                                          <p:attrName>ppt_x</p:attrName>
                                        </p:attrNameLst>
                                      </p:cBhvr>
                                      <p:tavLst>
                                        <p:tav tm="0">
                                          <p:val>
                                            <p:strVal val="1+#ppt_w/2"/>
                                          </p:val>
                                        </p:tav>
                                        <p:tav tm="100000">
                                          <p:val>
                                            <p:strVal val="#ppt_x"/>
                                          </p:val>
                                        </p:tav>
                                      </p:tavLst>
                                    </p:anim>
                                    <p:anim calcmode="lin" valueType="num">
                                      <p:cBhvr>
                                        <p:cTn id="28" dur="500" fill="hold"/>
                                        <p:tgtEl>
                                          <p:spTgt spid="1093"/>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Class="entr" nodeType="afterEffect" presetSubtype="2" presetID="2" grpId="6" fill="hold">
                                  <p:stCondLst>
                                    <p:cond delay="0"/>
                                  </p:stCondLst>
                                  <p:iterate type="el" backwards="0">
                                    <p:tmAbs val="0"/>
                                  </p:iterate>
                                  <p:childTnLst>
                                    <p:set>
                                      <p:cBhvr>
                                        <p:cTn id="31" fill="hold"/>
                                        <p:tgtEl>
                                          <p:spTgt spid="1094"/>
                                        </p:tgtEl>
                                        <p:attrNameLst>
                                          <p:attrName>style.visibility</p:attrName>
                                        </p:attrNameLst>
                                      </p:cBhvr>
                                      <p:to>
                                        <p:strVal val="visible"/>
                                      </p:to>
                                    </p:set>
                                    <p:anim calcmode="lin" valueType="num">
                                      <p:cBhvr>
                                        <p:cTn id="32" dur="500" fill="hold"/>
                                        <p:tgtEl>
                                          <p:spTgt spid="1094"/>
                                        </p:tgtEl>
                                        <p:attrNameLst>
                                          <p:attrName>ppt_x</p:attrName>
                                        </p:attrNameLst>
                                      </p:cBhvr>
                                      <p:tavLst>
                                        <p:tav tm="0">
                                          <p:val>
                                            <p:strVal val="1+#ppt_w/2"/>
                                          </p:val>
                                        </p:tav>
                                        <p:tav tm="100000">
                                          <p:val>
                                            <p:strVal val="#ppt_x"/>
                                          </p:val>
                                        </p:tav>
                                      </p:tavLst>
                                    </p:anim>
                                    <p:anim calcmode="lin" valueType="num">
                                      <p:cBhvr>
                                        <p:cTn id="33" dur="500" fill="hold"/>
                                        <p:tgtEl>
                                          <p:spTgt spid="1094"/>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Class="entr" nodeType="afterEffect" presetSubtype="2" presetID="2" grpId="7" fill="hold">
                                  <p:stCondLst>
                                    <p:cond delay="0"/>
                                  </p:stCondLst>
                                  <p:iterate type="el" backwards="0">
                                    <p:tmAbs val="0"/>
                                  </p:iterate>
                                  <p:childTnLst>
                                    <p:set>
                                      <p:cBhvr>
                                        <p:cTn id="36" fill="hold"/>
                                        <p:tgtEl>
                                          <p:spTgt spid="1097"/>
                                        </p:tgtEl>
                                        <p:attrNameLst>
                                          <p:attrName>style.visibility</p:attrName>
                                        </p:attrNameLst>
                                      </p:cBhvr>
                                      <p:to>
                                        <p:strVal val="visible"/>
                                      </p:to>
                                    </p:set>
                                    <p:anim calcmode="lin" valueType="num">
                                      <p:cBhvr>
                                        <p:cTn id="37" dur="500" fill="hold"/>
                                        <p:tgtEl>
                                          <p:spTgt spid="1097"/>
                                        </p:tgtEl>
                                        <p:attrNameLst>
                                          <p:attrName>ppt_x</p:attrName>
                                        </p:attrNameLst>
                                      </p:cBhvr>
                                      <p:tavLst>
                                        <p:tav tm="0">
                                          <p:val>
                                            <p:strVal val="1+#ppt_w/2"/>
                                          </p:val>
                                        </p:tav>
                                        <p:tav tm="100000">
                                          <p:val>
                                            <p:strVal val="#ppt_x"/>
                                          </p:val>
                                        </p:tav>
                                      </p:tavLst>
                                    </p:anim>
                                    <p:anim calcmode="lin" valueType="num">
                                      <p:cBhvr>
                                        <p:cTn id="38" dur="500" fill="hold"/>
                                        <p:tgtEl>
                                          <p:spTgt spid="1097"/>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Class="entr" nodeType="afterEffect" presetSubtype="2" presetID="2" grpId="8" fill="hold">
                                  <p:stCondLst>
                                    <p:cond delay="0"/>
                                  </p:stCondLst>
                                  <p:iterate type="el" backwards="0">
                                    <p:tmAbs val="0"/>
                                  </p:iterate>
                                  <p:childTnLst>
                                    <p:set>
                                      <p:cBhvr>
                                        <p:cTn id="41" fill="hold"/>
                                        <p:tgtEl>
                                          <p:spTgt spid="1098"/>
                                        </p:tgtEl>
                                        <p:attrNameLst>
                                          <p:attrName>style.visibility</p:attrName>
                                        </p:attrNameLst>
                                      </p:cBhvr>
                                      <p:to>
                                        <p:strVal val="visible"/>
                                      </p:to>
                                    </p:set>
                                    <p:anim calcmode="lin" valueType="num">
                                      <p:cBhvr>
                                        <p:cTn id="42" dur="500" fill="hold"/>
                                        <p:tgtEl>
                                          <p:spTgt spid="1098"/>
                                        </p:tgtEl>
                                        <p:attrNameLst>
                                          <p:attrName>ppt_x</p:attrName>
                                        </p:attrNameLst>
                                      </p:cBhvr>
                                      <p:tavLst>
                                        <p:tav tm="0">
                                          <p:val>
                                            <p:strVal val="1+#ppt_w/2"/>
                                          </p:val>
                                        </p:tav>
                                        <p:tav tm="100000">
                                          <p:val>
                                            <p:strVal val="#ppt_x"/>
                                          </p:val>
                                        </p:tav>
                                      </p:tavLst>
                                    </p:anim>
                                    <p:anim calcmode="lin" valueType="num">
                                      <p:cBhvr>
                                        <p:cTn id="43" dur="500" fill="hold"/>
                                        <p:tgtEl>
                                          <p:spTgt spid="1098"/>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Class="entr" nodeType="afterEffect" presetSubtype="2" presetID="2" grpId="9" fill="hold">
                                  <p:stCondLst>
                                    <p:cond delay="0"/>
                                  </p:stCondLst>
                                  <p:iterate type="el" backwards="0">
                                    <p:tmAbs val="0"/>
                                  </p:iterate>
                                  <p:childTnLst>
                                    <p:set>
                                      <p:cBhvr>
                                        <p:cTn id="46" fill="hold"/>
                                        <p:tgtEl>
                                          <p:spTgt spid="1101"/>
                                        </p:tgtEl>
                                        <p:attrNameLst>
                                          <p:attrName>style.visibility</p:attrName>
                                        </p:attrNameLst>
                                      </p:cBhvr>
                                      <p:to>
                                        <p:strVal val="visible"/>
                                      </p:to>
                                    </p:set>
                                    <p:anim calcmode="lin" valueType="num">
                                      <p:cBhvr>
                                        <p:cTn id="47" dur="500" fill="hold"/>
                                        <p:tgtEl>
                                          <p:spTgt spid="1101"/>
                                        </p:tgtEl>
                                        <p:attrNameLst>
                                          <p:attrName>ppt_x</p:attrName>
                                        </p:attrNameLst>
                                      </p:cBhvr>
                                      <p:tavLst>
                                        <p:tav tm="0">
                                          <p:val>
                                            <p:strVal val="1+#ppt_w/2"/>
                                          </p:val>
                                        </p:tav>
                                        <p:tav tm="100000">
                                          <p:val>
                                            <p:strVal val="#ppt_x"/>
                                          </p:val>
                                        </p:tav>
                                      </p:tavLst>
                                    </p:anim>
                                    <p:anim calcmode="lin" valueType="num">
                                      <p:cBhvr>
                                        <p:cTn id="48" dur="500" fill="hold"/>
                                        <p:tgtEl>
                                          <p:spTgt spid="1101"/>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Class="entr" nodeType="afterEffect" presetSubtype="2" presetID="2" grpId="10" fill="hold">
                                  <p:stCondLst>
                                    <p:cond delay="0"/>
                                  </p:stCondLst>
                                  <p:iterate type="el" backwards="0">
                                    <p:tmAbs val="0"/>
                                  </p:iterate>
                                  <p:childTnLst>
                                    <p:set>
                                      <p:cBhvr>
                                        <p:cTn id="51" fill="hold"/>
                                        <p:tgtEl>
                                          <p:spTgt spid="1102"/>
                                        </p:tgtEl>
                                        <p:attrNameLst>
                                          <p:attrName>style.visibility</p:attrName>
                                        </p:attrNameLst>
                                      </p:cBhvr>
                                      <p:to>
                                        <p:strVal val="visible"/>
                                      </p:to>
                                    </p:set>
                                    <p:anim calcmode="lin" valueType="num">
                                      <p:cBhvr>
                                        <p:cTn id="52" dur="500" fill="hold"/>
                                        <p:tgtEl>
                                          <p:spTgt spid="1102"/>
                                        </p:tgtEl>
                                        <p:attrNameLst>
                                          <p:attrName>ppt_x</p:attrName>
                                        </p:attrNameLst>
                                      </p:cBhvr>
                                      <p:tavLst>
                                        <p:tav tm="0">
                                          <p:val>
                                            <p:strVal val="1+#ppt_w/2"/>
                                          </p:val>
                                        </p:tav>
                                        <p:tav tm="100000">
                                          <p:val>
                                            <p:strVal val="#ppt_x"/>
                                          </p:val>
                                        </p:tav>
                                      </p:tavLst>
                                    </p:anim>
                                    <p:anim calcmode="lin" valueType="num">
                                      <p:cBhvr>
                                        <p:cTn id="53" dur="500" fill="hold"/>
                                        <p:tgtEl>
                                          <p:spTgt spid="1102"/>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Class="entr" nodeType="clickEffect" presetSubtype="10" presetID="19" grpId="11" fill="hold">
                                  <p:stCondLst>
                                    <p:cond delay="0"/>
                                  </p:stCondLst>
                                  <p:iterate type="el" backwards="0">
                                    <p:tmAbs val="0"/>
                                  </p:iterate>
                                  <p:childTnLst>
                                    <p:set>
                                      <p:cBhvr>
                                        <p:cTn id="57" fill="hold"/>
                                        <p:tgtEl>
                                          <p:spTgt spid="1103"/>
                                        </p:tgtEl>
                                        <p:attrNameLst>
                                          <p:attrName>style.visibility</p:attrName>
                                        </p:attrNameLst>
                                      </p:cBhvr>
                                      <p:to>
                                        <p:strVal val="visible"/>
                                      </p:to>
                                    </p:set>
                                    <p:anim calcmode="lin" valueType="num">
                                      <p:cBhvr>
                                        <p:cTn id="58" dur="500" fill="hold"/>
                                        <p:tgtEl>
                                          <p:spTgt spid="1103"/>
                                        </p:tgtEl>
                                        <p:attrNameLst>
                                          <p:attrName>ppt_w</p:attrName>
                                        </p:attrNameLst>
                                      </p:cBhvr>
                                      <p:tavLst>
                                        <p:tav tm="0" fmla="#ppt_w*sin(2.5*pi*$)">
                                          <p:val>
                                            <p:fltVal val="0"/>
                                          </p:val>
                                        </p:tav>
                                        <p:tav tm="100000">
                                          <p:val>
                                            <p:fltVal val="1"/>
                                          </p:val>
                                        </p:tav>
                                      </p:tavLst>
                                    </p:anim>
                                    <p:anim calcmode="lin" valueType="num">
                                      <p:cBhvr>
                                        <p:cTn id="59" dur="500" fill="hold"/>
                                        <p:tgtEl>
                                          <p:spTgt spid="1103"/>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Class="entr" nodeType="clickEffect" presetID="9" grpId="12" fill="hold">
                                  <p:stCondLst>
                                    <p:cond delay="0"/>
                                  </p:stCondLst>
                                  <p:iterate type="el" backwards="0">
                                    <p:tmAbs val="0"/>
                                  </p:iterate>
                                  <p:childTnLst>
                                    <p:set>
                                      <p:cBhvr>
                                        <p:cTn id="63" fill="hold"/>
                                        <p:tgtEl>
                                          <p:spTgt spid="1085"/>
                                        </p:tgtEl>
                                        <p:attrNameLst>
                                          <p:attrName>style.visibility</p:attrName>
                                        </p:attrNameLst>
                                      </p:cBhvr>
                                      <p:to>
                                        <p:strVal val="visible"/>
                                      </p:to>
                                    </p:set>
                                    <p:animEffect filter="dissolve" transition="in">
                                      <p:cBhvr>
                                        <p:cTn id="64" dur="500"/>
                                        <p:tgtEl>
                                          <p:spTgt spid="1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85" grpId="12"/>
      <p:bldP build="whole" bldLvl="1" animBg="1" rev="0" advAuto="0" spid="1089" grpId="3"/>
      <p:bldP build="whole" bldLvl="1" animBg="1" rev="0" advAuto="0" spid="1103" grpId="11"/>
      <p:bldP build="whole" bldLvl="1" animBg="1" rev="0" advAuto="0" spid="1094" grpId="6"/>
      <p:bldP build="whole" bldLvl="1" animBg="1" rev="0" advAuto="0" spid="1097" grpId="7"/>
      <p:bldP build="whole" bldLvl="1" animBg="1" rev="0" advAuto="0" spid="1101" grpId="9"/>
      <p:bldP build="whole" bldLvl="1" animBg="1" rev="0" advAuto="0" spid="1093" grpId="5"/>
      <p:bldP build="whole" bldLvl="1" animBg="1" rev="0" advAuto="0" spid="1098" grpId="8"/>
      <p:bldP build="whole" bldLvl="1" animBg="1" rev="0" advAuto="0" spid="1102" grpId="10"/>
      <p:bldP build="whole" bldLvl="1" animBg="1" rev="0" advAuto="0" spid="1090" grpId="4"/>
      <p:bldP build="whole" bldLvl="1" animBg="1" rev="0" advAuto="0" spid="1084" grpId="1"/>
      <p:bldP build="whole" bldLvl="1" animBg="1" rev="0" advAuto="0" spid="1086" grpId="2"/>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8" name="Rectangle 14"/>
          <p:cNvSpPr/>
          <p:nvPr/>
        </p:nvSpPr>
        <p:spPr>
          <a:xfrm>
            <a:off x="0" y="-14514"/>
            <a:ext cx="7924800" cy="6872514"/>
          </a:xfrm>
          <a:prstGeom prst="rect">
            <a:avLst/>
          </a:prstGeom>
          <a:solidFill>
            <a:srgbClr val="181717"/>
          </a:solidFill>
          <a:ln w="12700">
            <a:miter lim="400000"/>
          </a:ln>
        </p:spPr>
        <p:txBody>
          <a:bodyPr lIns="45719" rIns="45719" anchor="ctr"/>
          <a:lstStyle/>
          <a:p>
            <a:pPr algn="ctr">
              <a:defRPr>
                <a:solidFill>
                  <a:srgbClr val="FFFFFF"/>
                </a:solidFill>
              </a:defRPr>
            </a:pPr>
          </a:p>
        </p:txBody>
      </p:sp>
      <p:sp>
        <p:nvSpPr>
          <p:cNvPr id="1109" name="TextBox 19"/>
          <p:cNvSpPr txBox="1"/>
          <p:nvPr/>
        </p:nvSpPr>
        <p:spPr>
          <a:xfrm>
            <a:off x="800100" y="464755"/>
            <a:ext cx="6048955"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600">
                <a:solidFill>
                  <a:srgbClr val="FFFFFF"/>
                </a:solidFill>
              </a:defRPr>
            </a:lvl1pPr>
          </a:lstStyle>
          <a:p>
            <a:pPr/>
            <a:r>
              <a:t>总结</a:t>
            </a:r>
          </a:p>
        </p:txBody>
      </p:sp>
      <p:sp>
        <p:nvSpPr>
          <p:cNvPr id="1110" name="Rectangle 20"/>
          <p:cNvSpPr txBox="1"/>
          <p:nvPr/>
        </p:nvSpPr>
        <p:spPr>
          <a:xfrm>
            <a:off x="394989" y="2106185"/>
            <a:ext cx="5674342" cy="32219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2400">
                <a:solidFill>
                  <a:srgbClr val="FFFFFF"/>
                </a:solidFill>
              </a:defRPr>
            </a:lvl1pPr>
          </a:lstStyle>
          <a:p>
            <a:pPr/>
            <a:r>
              <a:t>经过上述四方面的调研，使得团队进一步认识了海外社交媒体的传播特点，能够有针对性的对某一课题展开调研，对今后技术在海外社交媒体报道中的运用有了更加深刻的认识，也为利用海外社交媒体技术增强国际传播能力提供了借鉴。</a:t>
            </a:r>
          </a:p>
        </p:txBody>
      </p:sp>
      <p:pic>
        <p:nvPicPr>
          <p:cNvPr id="1111" name="Picture 2" descr="Picture 2"/>
          <p:cNvPicPr>
            <a:picLocks noChangeAspect="1"/>
          </p:cNvPicPr>
          <p:nvPr>
            <p:ph type="pic" idx="13"/>
          </p:nvPr>
        </p:nvPicPr>
        <p:blipFill>
          <a:blip r:embed="rId3">
            <a:alphaModFix amt="85000"/>
            <a:extLst/>
          </a:blip>
          <a:srcRect l="373" t="0" r="373" b="0"/>
          <a:stretch>
            <a:fillRect/>
          </a:stretch>
        </p:blipFill>
        <p:spPr>
          <a:xfrm>
            <a:off x="6464299" y="1584325"/>
            <a:ext cx="5538789" cy="3948113"/>
          </a:xfrm>
          <a:prstGeom prst="rect">
            <a:avLst/>
          </a:prstGeom>
        </p:spPr>
      </p:pic>
      <p:sp>
        <p:nvSpPr>
          <p:cNvPr id="1112"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2000">
        <p14:prism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108"/>
                                        </p:tgtEl>
                                        <p:attrNameLst>
                                          <p:attrName>style.visibility</p:attrName>
                                        </p:attrNameLst>
                                      </p:cBhvr>
                                      <p:to>
                                        <p:strVal val="visible"/>
                                      </p:to>
                                    </p:set>
                                    <p:anim calcmode="lin" valueType="num">
                                      <p:cBhvr>
                                        <p:cTn id="7" dur="500" fill="hold"/>
                                        <p:tgtEl>
                                          <p:spTgt spid="1108"/>
                                        </p:tgtEl>
                                        <p:attrNameLst>
                                          <p:attrName>ppt_x</p:attrName>
                                        </p:attrNameLst>
                                      </p:cBhvr>
                                      <p:tavLst>
                                        <p:tav tm="0">
                                          <p:val>
                                            <p:strVal val="0-#ppt_w/2"/>
                                          </p:val>
                                        </p:tav>
                                        <p:tav tm="100000">
                                          <p:val>
                                            <p:strVal val="#ppt_x"/>
                                          </p:val>
                                        </p:tav>
                                      </p:tavLst>
                                    </p:anim>
                                    <p:anim calcmode="lin" valueType="num">
                                      <p:cBhvr>
                                        <p:cTn id="8" dur="500" fill="hold"/>
                                        <p:tgtEl>
                                          <p:spTgt spid="110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1109"/>
                                        </p:tgtEl>
                                        <p:attrNameLst>
                                          <p:attrName>style.visibility</p:attrName>
                                        </p:attrNameLst>
                                      </p:cBhvr>
                                      <p:to>
                                        <p:strVal val="visible"/>
                                      </p:to>
                                    </p:set>
                                    <p:anim calcmode="lin" valueType="num">
                                      <p:cBhvr>
                                        <p:cTn id="12" dur="500" fill="hold"/>
                                        <p:tgtEl>
                                          <p:spTgt spid="1109"/>
                                        </p:tgtEl>
                                        <p:attrNameLst>
                                          <p:attrName>ppt_x</p:attrName>
                                        </p:attrNameLst>
                                      </p:cBhvr>
                                      <p:tavLst>
                                        <p:tav tm="0">
                                          <p:val>
                                            <p:strVal val="0-#ppt_w/2"/>
                                          </p:val>
                                        </p:tav>
                                        <p:tav tm="100000">
                                          <p:val>
                                            <p:strVal val="#ppt_x"/>
                                          </p:val>
                                        </p:tav>
                                      </p:tavLst>
                                    </p:anim>
                                    <p:anim calcmode="lin" valueType="num">
                                      <p:cBhvr>
                                        <p:cTn id="13" dur="500" fill="hold"/>
                                        <p:tgtEl>
                                          <p:spTgt spid="110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8" presetID="2" grpId="3" fill="hold">
                                  <p:stCondLst>
                                    <p:cond delay="0"/>
                                  </p:stCondLst>
                                  <p:iterate type="el" backwards="0">
                                    <p:tmAbs val="0"/>
                                  </p:iterate>
                                  <p:childTnLst>
                                    <p:set>
                                      <p:cBhvr>
                                        <p:cTn id="16" fill="hold"/>
                                        <p:tgtEl>
                                          <p:spTgt spid="1110"/>
                                        </p:tgtEl>
                                        <p:attrNameLst>
                                          <p:attrName>style.visibility</p:attrName>
                                        </p:attrNameLst>
                                      </p:cBhvr>
                                      <p:to>
                                        <p:strVal val="visible"/>
                                      </p:to>
                                    </p:set>
                                    <p:anim calcmode="lin" valueType="num">
                                      <p:cBhvr>
                                        <p:cTn id="17" dur="500" fill="hold"/>
                                        <p:tgtEl>
                                          <p:spTgt spid="1110"/>
                                        </p:tgtEl>
                                        <p:attrNameLst>
                                          <p:attrName>ppt_x</p:attrName>
                                        </p:attrNameLst>
                                      </p:cBhvr>
                                      <p:tavLst>
                                        <p:tav tm="0">
                                          <p:val>
                                            <p:strVal val="0-#ppt_w/2"/>
                                          </p:val>
                                        </p:tav>
                                        <p:tav tm="100000">
                                          <p:val>
                                            <p:strVal val="#ppt_x"/>
                                          </p:val>
                                        </p:tav>
                                      </p:tavLst>
                                    </p:anim>
                                    <p:anim calcmode="lin" valueType="num">
                                      <p:cBhvr>
                                        <p:cTn id="18" dur="500" fill="hold"/>
                                        <p:tgtEl>
                                          <p:spTgt spid="111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1111"/>
                                        </p:tgtEl>
                                        <p:attrNameLst>
                                          <p:attrName>style.visibility</p:attrName>
                                        </p:attrNameLst>
                                      </p:cBhvr>
                                      <p:to>
                                        <p:strVal val="visible"/>
                                      </p:to>
                                    </p:set>
                                    <p:animEffect filter="dissolve" transition="in">
                                      <p:cBhvr>
                                        <p:cTn id="23" dur="2000"/>
                                        <p:tgtEl>
                                          <p:spTgt spid="1111"/>
                                        </p:tgtEl>
                                      </p:cBhvr>
                                    </p:animEffect>
                                  </p:childTnLst>
                                </p:cTn>
                              </p:par>
                            </p:childTnLst>
                          </p:cTn>
                        </p:par>
                        <p:par>
                          <p:cTn id="24" fill="hold">
                            <p:stCondLst>
                              <p:cond delay="2000"/>
                            </p:stCondLst>
                            <p:childTnLst>
                              <p:par>
                                <p:cTn id="25" presetClass="entr" nodeType="afterEffect" presetSubtype="4" presetID="2" grpId="5" fill="hold">
                                  <p:stCondLst>
                                    <p:cond delay="0"/>
                                  </p:stCondLst>
                                  <p:iterate type="el" backwards="0">
                                    <p:tmAbs val="0"/>
                                  </p:iterate>
                                  <p:childTnLst>
                                    <p:set>
                                      <p:cBhvr>
                                        <p:cTn id="26" fill="hold"/>
                                        <p:tgtEl>
                                          <p:spTgt spid="1112"/>
                                        </p:tgtEl>
                                        <p:attrNameLst>
                                          <p:attrName>style.visibility</p:attrName>
                                        </p:attrNameLst>
                                      </p:cBhvr>
                                      <p:to>
                                        <p:strVal val="visible"/>
                                      </p:to>
                                    </p:set>
                                    <p:anim calcmode="lin" valueType="num">
                                      <p:cBhvr>
                                        <p:cTn id="27" dur="500" fill="hold"/>
                                        <p:tgtEl>
                                          <p:spTgt spid="1112"/>
                                        </p:tgtEl>
                                        <p:attrNameLst>
                                          <p:attrName>ppt_x</p:attrName>
                                        </p:attrNameLst>
                                      </p:cBhvr>
                                      <p:tavLst>
                                        <p:tav tm="0">
                                          <p:val>
                                            <p:strVal val="#ppt_x"/>
                                          </p:val>
                                        </p:tav>
                                        <p:tav tm="100000">
                                          <p:val>
                                            <p:strVal val="#ppt_x"/>
                                          </p:val>
                                        </p:tav>
                                      </p:tavLst>
                                    </p:anim>
                                    <p:anim calcmode="lin" valueType="num">
                                      <p:cBhvr>
                                        <p:cTn id="28" dur="500" fill="hold"/>
                                        <p:tgtEl>
                                          <p:spTgt spid="1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1" grpId="4"/>
      <p:bldP build="whole" bldLvl="1" animBg="1" rev="0" advAuto="0" spid="1110" grpId="3"/>
      <p:bldP build="whole" bldLvl="1" animBg="1" rev="0" advAuto="0" spid="1108" grpId="1"/>
      <p:bldP build="whole" bldLvl="1" animBg="1" rev="0" advAuto="0" spid="1112" grpId="5"/>
      <p:bldP build="whole" bldLvl="1" animBg="1" rev="0" advAuto="0" spid="1109"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62" name="组 3"/>
          <p:cNvGrpSpPr/>
          <p:nvPr/>
        </p:nvGrpSpPr>
        <p:grpSpPr>
          <a:xfrm>
            <a:off x="1352980" y="942940"/>
            <a:ext cx="10626047" cy="5387959"/>
            <a:chOff x="-607913" y="-431799"/>
            <a:chExt cx="10626045" cy="5387957"/>
          </a:xfrm>
        </p:grpSpPr>
        <p:sp>
          <p:nvSpPr>
            <p:cNvPr id="460" name="Rectangle 29"/>
            <p:cNvSpPr/>
            <p:nvPr/>
          </p:nvSpPr>
          <p:spPr>
            <a:xfrm>
              <a:off x="-607914" y="-431800"/>
              <a:ext cx="10626047" cy="5387958"/>
            </a:xfrm>
            <a:prstGeom prst="rect">
              <a:avLst/>
            </a:prstGeom>
            <a:solidFill>
              <a:srgbClr val="F2F2F2"/>
            </a:solidFill>
            <a:ln w="12700" cap="flat">
              <a:noFill/>
              <a:miter lim="400000"/>
            </a:ln>
            <a:effectLst/>
          </p:spPr>
          <p:txBody>
            <a:bodyPr wrap="square" lIns="45719" tIns="45719" rIns="45719" bIns="45719" numCol="1" anchor="ctr">
              <a:noAutofit/>
            </a:bodyPr>
            <a:lstStyle/>
            <a:p>
              <a:pPr algn="ctr">
                <a:defRPr>
                  <a:solidFill>
                    <a:srgbClr val="404040"/>
                  </a:solidFill>
                </a:defRPr>
              </a:pPr>
            </a:p>
          </p:txBody>
        </p:sp>
        <p:sp>
          <p:nvSpPr>
            <p:cNvPr id="461" name="文本框 2"/>
            <p:cNvSpPr txBox="1"/>
            <p:nvPr/>
          </p:nvSpPr>
          <p:spPr>
            <a:xfrm>
              <a:off x="-457399" y="-283628"/>
              <a:ext cx="10305375" cy="5012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nSpc>
                  <a:spcPct val="150000"/>
                </a:lnSpc>
                <a:defRPr sz="2400"/>
              </a:pPr>
              <a:r>
                <a:rPr>
                  <a:latin typeface="+mn-lt"/>
                  <a:ea typeface="+mn-ea"/>
                  <a:cs typeface="+mn-cs"/>
                  <a:sym typeface="Helvetica"/>
                </a:rPr>
                <a:t>持续推动</a:t>
              </a:r>
              <a:r>
                <a:t>“</a:t>
              </a:r>
              <a:r>
                <a:t>New</a:t>
              </a:r>
              <a:r>
                <a:t> </a:t>
              </a:r>
              <a:r>
                <a:t>China</a:t>
              </a:r>
              <a:r>
                <a:t>”</a:t>
              </a:r>
              <a:r>
                <a:rPr>
                  <a:latin typeface="+mn-lt"/>
                  <a:ea typeface="+mn-ea"/>
                  <a:cs typeface="+mn-cs"/>
                  <a:sym typeface="Helvetica"/>
                </a:rPr>
                <a:t>账号集群高质量发展，进一步巩固扩大品牌知名度和影响力。</a:t>
              </a:r>
            </a:p>
            <a:p>
              <a:pPr marL="342900" indent="-342900">
                <a:lnSpc>
                  <a:spcPct val="150000"/>
                </a:lnSpc>
                <a:buSzPct val="100000"/>
                <a:buFont typeface="Arial"/>
                <a:buChar char="•"/>
                <a:defRPr sz="2400"/>
              </a:pPr>
              <a:r>
                <a:rPr>
                  <a:latin typeface="+mn-lt"/>
                  <a:ea typeface="+mn-ea"/>
                  <a:cs typeface="+mn-cs"/>
                  <a:sym typeface="Helvetica"/>
                </a:rPr>
                <a:t>内容建设方面：进一步提升习总书记重要活动报道质量，深入挖掘中国新闻对外报道资源，在国际重大问题报道中及时发出中国声音</a:t>
              </a:r>
            </a:p>
            <a:p>
              <a:pPr marL="342900" indent="-342900">
                <a:lnSpc>
                  <a:spcPct val="150000"/>
                </a:lnSpc>
                <a:buSzPct val="100000"/>
                <a:buFont typeface="Arial"/>
                <a:buChar char="•"/>
                <a:defRPr sz="2400"/>
              </a:pPr>
              <a:r>
                <a:rPr>
                  <a:latin typeface="+mn-lt"/>
                  <a:ea typeface="+mn-ea"/>
                  <a:cs typeface="+mn-cs"/>
                  <a:sym typeface="Helvetica"/>
                </a:rPr>
                <a:t>平台建设方面：继续做大做强现有各语种国别，界别账号，不断提升账号集群覆盖和影响力；</a:t>
              </a:r>
            </a:p>
            <a:p>
              <a:pPr marL="342900" indent="-342900">
                <a:lnSpc>
                  <a:spcPct val="150000"/>
                </a:lnSpc>
                <a:buSzPct val="100000"/>
                <a:buFont typeface="Arial"/>
                <a:buChar char="•"/>
                <a:defRPr sz="2400"/>
              </a:pPr>
              <a:r>
                <a:rPr>
                  <a:latin typeface="+mn-lt"/>
                  <a:ea typeface="+mn-ea"/>
                  <a:cs typeface="+mn-cs"/>
                  <a:sym typeface="Helvetica"/>
                </a:rPr>
                <a:t>落地推广方面：全力做好重大报道专项推广工作，加大粉丝互动类推广力度，不断提升粉丝活跃度，优化粉丝结构，增强对西方国家受众的影响。</a:t>
              </a:r>
            </a:p>
          </p:txBody>
        </p:sp>
      </p:grpSp>
      <p:sp>
        <p:nvSpPr>
          <p:cNvPr id="463" name="TextBox 1"/>
          <p:cNvSpPr txBox="1"/>
          <p:nvPr/>
        </p:nvSpPr>
        <p:spPr>
          <a:xfrm>
            <a:off x="2122174" y="230108"/>
            <a:ext cx="6660638"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n w="22225">
                  <a:solidFill>
                    <a:schemeClr val="accent2">
                      <a:lumOff val="-8235"/>
                    </a:schemeClr>
                  </a:solidFill>
                </a:ln>
                <a:solidFill>
                  <a:schemeClr val="accent2">
                    <a:lumOff val="-8235"/>
                  </a:schemeClr>
                </a:solidFill>
              </a:defRPr>
            </a:pPr>
            <a:r>
              <a:t>2019</a:t>
            </a:r>
            <a:r>
              <a:t>年：展望</a:t>
            </a:r>
          </a:p>
        </p:txBody>
      </p:sp>
      <p:sp>
        <p:nvSpPr>
          <p:cNvPr id="464"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463"/>
                                        </p:tgtEl>
                                        <p:attrNameLst>
                                          <p:attrName>style.visibility</p:attrName>
                                        </p:attrNameLst>
                                      </p:cBhvr>
                                      <p:to>
                                        <p:strVal val="visible"/>
                                      </p:to>
                                    </p:set>
                                    <p:animEffect filter="wipe(left)" transition="in">
                                      <p:cBhvr>
                                        <p:cTn id="7" dur="500"/>
                                        <p:tgtEl>
                                          <p:spTgt spid="463"/>
                                        </p:tgtEl>
                                      </p:cBhvr>
                                    </p:animEffect>
                                  </p:childTnLst>
                                </p:cTn>
                              </p:par>
                            </p:childTnLst>
                          </p:cTn>
                        </p:par>
                        <p:par>
                          <p:cTn id="8" fill="hold">
                            <p:stCondLst>
                              <p:cond delay="500"/>
                            </p:stCondLst>
                            <p:childTnLst>
                              <p:par>
                                <p:cTn id="9" presetClass="entr" nodeType="afterEffect" presetSubtype="4" presetID="2" grpId="2" fill="hold">
                                  <p:stCondLst>
                                    <p:cond delay="0"/>
                                  </p:stCondLst>
                                  <p:iterate type="el" backwards="0">
                                    <p:tmAbs val="0"/>
                                  </p:iterate>
                                  <p:childTnLst>
                                    <p:set>
                                      <p:cBhvr>
                                        <p:cTn id="10" fill="hold"/>
                                        <p:tgtEl>
                                          <p:spTgt spid="464"/>
                                        </p:tgtEl>
                                        <p:attrNameLst>
                                          <p:attrName>style.visibility</p:attrName>
                                        </p:attrNameLst>
                                      </p:cBhvr>
                                      <p:to>
                                        <p:strVal val="visible"/>
                                      </p:to>
                                    </p:set>
                                    <p:anim calcmode="lin" valueType="num">
                                      <p:cBhvr>
                                        <p:cTn id="11" dur="500" fill="hold"/>
                                        <p:tgtEl>
                                          <p:spTgt spid="464"/>
                                        </p:tgtEl>
                                        <p:attrNameLst>
                                          <p:attrName>ppt_x</p:attrName>
                                        </p:attrNameLst>
                                      </p:cBhvr>
                                      <p:tavLst>
                                        <p:tav tm="0">
                                          <p:val>
                                            <p:strVal val="#ppt_x"/>
                                          </p:val>
                                        </p:tav>
                                        <p:tav tm="100000">
                                          <p:val>
                                            <p:strVal val="#ppt_x"/>
                                          </p:val>
                                        </p:tav>
                                      </p:tavLst>
                                    </p:anim>
                                    <p:anim calcmode="lin" valueType="num">
                                      <p:cBhvr>
                                        <p:cTn id="12" dur="500" fill="hold"/>
                                        <p:tgtEl>
                                          <p:spTgt spid="46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6" presetID="23" grpId="3" fill="hold">
                                  <p:stCondLst>
                                    <p:cond delay="0"/>
                                  </p:stCondLst>
                                  <p:iterate type="el" backwards="0">
                                    <p:tmAbs val="0"/>
                                  </p:iterate>
                                  <p:childTnLst>
                                    <p:set>
                                      <p:cBhvr>
                                        <p:cTn id="16" fill="hold"/>
                                        <p:tgtEl>
                                          <p:spTgt spid="462"/>
                                        </p:tgtEl>
                                        <p:attrNameLst>
                                          <p:attrName>style.visibility</p:attrName>
                                        </p:attrNameLst>
                                      </p:cBhvr>
                                      <p:to>
                                        <p:strVal val="visible"/>
                                      </p:to>
                                    </p:set>
                                    <p:anim calcmode="lin" valueType="num">
                                      <p:cBhvr>
                                        <p:cTn id="17" dur="500" fill="hold"/>
                                        <p:tgtEl>
                                          <p:spTgt spid="462"/>
                                        </p:tgtEl>
                                        <p:attrNameLst>
                                          <p:attrName>ppt_w</p:attrName>
                                        </p:attrNameLst>
                                      </p:cBhvr>
                                      <p:tavLst>
                                        <p:tav tm="0">
                                          <p:val>
                                            <p:fltVal val="0"/>
                                          </p:val>
                                        </p:tav>
                                        <p:tav tm="100000">
                                          <p:val>
                                            <p:strVal val="#ppt_w"/>
                                          </p:val>
                                        </p:tav>
                                      </p:tavLst>
                                    </p:anim>
                                    <p:anim calcmode="lin" valueType="num">
                                      <p:cBhvr>
                                        <p:cTn id="18" dur="500" fill="hold"/>
                                        <p:tgtEl>
                                          <p:spTgt spid="46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2" grpId="3"/>
      <p:bldP build="whole" bldLvl="1" animBg="1" rev="0" advAuto="0" spid="464" grpId="2"/>
      <p:bldP build="whole" bldLvl="1" animBg="1" rev="0" advAuto="0" spid="463"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8" name="Picture Placeholder 3" descr="Picture Placeholder 3"/>
          <p:cNvPicPr>
            <a:picLocks noChangeAspect="1"/>
          </p:cNvPicPr>
          <p:nvPr>
            <p:ph type="pic" idx="13"/>
          </p:nvPr>
        </p:nvPicPr>
        <p:blipFill>
          <a:blip r:embed="rId3">
            <a:extLst/>
          </a:blip>
          <a:srcRect l="0" t="0" r="0" b="0"/>
          <a:stretch>
            <a:fillRect/>
          </a:stretch>
        </p:blipFill>
        <p:spPr>
          <a:prstGeom prst="rect">
            <a:avLst/>
          </a:prstGeom>
        </p:spPr>
      </p:pic>
      <p:sp>
        <p:nvSpPr>
          <p:cNvPr id="469" name="Rectangle 29"/>
          <p:cNvSpPr/>
          <p:nvPr/>
        </p:nvSpPr>
        <p:spPr>
          <a:xfrm>
            <a:off x="1334529" y="1357198"/>
            <a:ext cx="9415850" cy="4560427"/>
          </a:xfrm>
          <a:prstGeom prst="rect">
            <a:avLst/>
          </a:prstGeom>
          <a:solidFill>
            <a:srgbClr val="F2F2F2"/>
          </a:solidFill>
          <a:ln w="12700">
            <a:miter lim="400000"/>
          </a:ln>
        </p:spPr>
        <p:txBody>
          <a:bodyPr lIns="45719" rIns="45719" anchor="ctr"/>
          <a:lstStyle/>
          <a:p>
            <a:pPr algn="ctr">
              <a:defRPr>
                <a:solidFill>
                  <a:srgbClr val="404040"/>
                </a:solidFill>
              </a:defRPr>
            </a:pPr>
          </a:p>
        </p:txBody>
      </p:sp>
      <p:grpSp>
        <p:nvGrpSpPr>
          <p:cNvPr id="472" name="Rectangle: Rounded Corners 17"/>
          <p:cNvGrpSpPr/>
          <p:nvPr/>
        </p:nvGrpSpPr>
        <p:grpSpPr>
          <a:xfrm>
            <a:off x="1984437" y="2526126"/>
            <a:ext cx="695055" cy="558801"/>
            <a:chOff x="0" y="0"/>
            <a:chExt cx="695053" cy="558800"/>
          </a:xfrm>
        </p:grpSpPr>
        <p:sp>
          <p:nvSpPr>
            <p:cNvPr id="470" name="圆角矩形"/>
            <p:cNvSpPr/>
            <p:nvPr/>
          </p:nvSpPr>
          <p:spPr>
            <a:xfrm>
              <a:off x="0" y="0"/>
              <a:ext cx="695054"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71" name="01"/>
            <p:cNvSpPr txBox="1"/>
            <p:nvPr/>
          </p:nvSpPr>
          <p:spPr>
            <a:xfrm>
              <a:off x="27277" y="49530"/>
              <a:ext cx="640500"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01</a:t>
              </a:r>
            </a:p>
          </p:txBody>
        </p:sp>
      </p:grpSp>
      <p:sp>
        <p:nvSpPr>
          <p:cNvPr id="473" name="TextBox 18"/>
          <p:cNvSpPr txBox="1"/>
          <p:nvPr/>
        </p:nvSpPr>
        <p:spPr>
          <a:xfrm>
            <a:off x="2931137" y="2512740"/>
            <a:ext cx="2936239" cy="574041"/>
          </a:xfrm>
          <a:prstGeom prst="rect">
            <a:avLst/>
          </a:prstGeom>
          <a:solidFill>
            <a:schemeClr val="accent5">
              <a:lumOff val="24117"/>
            </a:schemeClr>
          </a:solidFill>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社交媒体平台</a:t>
            </a:r>
          </a:p>
        </p:txBody>
      </p:sp>
      <p:grpSp>
        <p:nvGrpSpPr>
          <p:cNvPr id="476" name="Rectangle: Rounded Corners 20"/>
          <p:cNvGrpSpPr/>
          <p:nvPr/>
        </p:nvGrpSpPr>
        <p:grpSpPr>
          <a:xfrm>
            <a:off x="1984437" y="4034304"/>
            <a:ext cx="695055" cy="558801"/>
            <a:chOff x="0" y="0"/>
            <a:chExt cx="695053" cy="558800"/>
          </a:xfrm>
        </p:grpSpPr>
        <p:sp>
          <p:nvSpPr>
            <p:cNvPr id="474" name="圆角矩形"/>
            <p:cNvSpPr/>
            <p:nvPr/>
          </p:nvSpPr>
          <p:spPr>
            <a:xfrm>
              <a:off x="0" y="0"/>
              <a:ext cx="695054"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75" name="02"/>
            <p:cNvSpPr txBox="1"/>
            <p:nvPr/>
          </p:nvSpPr>
          <p:spPr>
            <a:xfrm>
              <a:off x="27277" y="49530"/>
              <a:ext cx="640500"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02</a:t>
              </a:r>
            </a:p>
          </p:txBody>
        </p:sp>
      </p:grpSp>
      <p:sp>
        <p:nvSpPr>
          <p:cNvPr id="477" name="TextBox 21"/>
          <p:cNvSpPr txBox="1"/>
          <p:nvPr/>
        </p:nvSpPr>
        <p:spPr>
          <a:xfrm>
            <a:off x="2931137" y="3819547"/>
            <a:ext cx="2936239" cy="1056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前沿技术与报道安全</a:t>
            </a:r>
          </a:p>
        </p:txBody>
      </p:sp>
      <p:grpSp>
        <p:nvGrpSpPr>
          <p:cNvPr id="480" name="Rectangle: Rounded Corners 23"/>
          <p:cNvGrpSpPr/>
          <p:nvPr/>
        </p:nvGrpSpPr>
        <p:grpSpPr>
          <a:xfrm>
            <a:off x="6519933" y="2509079"/>
            <a:ext cx="558801" cy="558801"/>
            <a:chOff x="0" y="0"/>
            <a:chExt cx="558800" cy="558800"/>
          </a:xfrm>
        </p:grpSpPr>
        <p:sp>
          <p:nvSpPr>
            <p:cNvPr id="478"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79" name="03"/>
            <p:cNvSpPr txBox="1"/>
            <p:nvPr/>
          </p:nvSpPr>
          <p:spPr>
            <a:xfrm>
              <a:off x="27277" y="49530"/>
              <a:ext cx="504246"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03</a:t>
              </a:r>
            </a:p>
          </p:txBody>
        </p:sp>
      </p:grpSp>
      <p:sp>
        <p:nvSpPr>
          <p:cNvPr id="481" name="TextBox 24"/>
          <p:cNvSpPr txBox="1"/>
          <p:nvPr/>
        </p:nvSpPr>
        <p:spPr>
          <a:xfrm>
            <a:off x="7244208" y="2463312"/>
            <a:ext cx="3534248"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视频及直播技术</a:t>
            </a:r>
          </a:p>
        </p:txBody>
      </p:sp>
      <p:grpSp>
        <p:nvGrpSpPr>
          <p:cNvPr id="484" name="Rectangle: Rounded Corners 26"/>
          <p:cNvGrpSpPr/>
          <p:nvPr/>
        </p:nvGrpSpPr>
        <p:grpSpPr>
          <a:xfrm>
            <a:off x="6519933" y="4017259"/>
            <a:ext cx="558801" cy="558801"/>
            <a:chOff x="0" y="0"/>
            <a:chExt cx="558800" cy="558800"/>
          </a:xfrm>
        </p:grpSpPr>
        <p:sp>
          <p:nvSpPr>
            <p:cNvPr id="482" name="圆角矩形"/>
            <p:cNvSpPr/>
            <p:nvPr/>
          </p:nvSpPr>
          <p:spPr>
            <a:xfrm>
              <a:off x="0" y="0"/>
              <a:ext cx="558800" cy="5588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83" name="04"/>
            <p:cNvSpPr txBox="1"/>
            <p:nvPr/>
          </p:nvSpPr>
          <p:spPr>
            <a:xfrm>
              <a:off x="27277" y="49530"/>
              <a:ext cx="504246"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400">
                  <a:solidFill>
                    <a:srgbClr val="404040"/>
                  </a:solidFill>
                </a:defRPr>
              </a:lvl1pPr>
            </a:lstStyle>
            <a:p>
              <a:pPr/>
              <a:r>
                <a:t>04</a:t>
              </a:r>
            </a:p>
          </p:txBody>
        </p:sp>
      </p:grpSp>
      <p:sp>
        <p:nvSpPr>
          <p:cNvPr id="485" name="TextBox 27"/>
          <p:cNvSpPr txBox="1"/>
          <p:nvPr/>
        </p:nvSpPr>
        <p:spPr>
          <a:xfrm>
            <a:off x="7244208" y="4009590"/>
            <a:ext cx="3506171"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solidFill>
                  <a:srgbClr val="404040"/>
                </a:solidFill>
              </a:defRPr>
            </a:lvl1pPr>
          </a:lstStyle>
          <a:p>
            <a:pPr/>
            <a:r>
              <a:t>海媒辅助编辑工具</a:t>
            </a:r>
          </a:p>
        </p:txBody>
      </p:sp>
      <p:sp>
        <p:nvSpPr>
          <p:cNvPr id="486" name="TextBox 10"/>
          <p:cNvSpPr txBox="1"/>
          <p:nvPr/>
        </p:nvSpPr>
        <p:spPr>
          <a:xfrm>
            <a:off x="10448270" y="635704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469"/>
                                        </p:tgtEl>
                                        <p:attrNameLst>
                                          <p:attrName>style.visibility</p:attrName>
                                        </p:attrNameLst>
                                      </p:cBhvr>
                                      <p:to>
                                        <p:strVal val="visible"/>
                                      </p:to>
                                    </p:set>
                                    <p:anim calcmode="lin" valueType="num">
                                      <p:cBhvr>
                                        <p:cTn id="7" dur="500" fill="hold"/>
                                        <p:tgtEl>
                                          <p:spTgt spid="469"/>
                                        </p:tgtEl>
                                        <p:attrNameLst>
                                          <p:attrName>ppt_x</p:attrName>
                                        </p:attrNameLst>
                                      </p:cBhvr>
                                      <p:tavLst>
                                        <p:tav tm="0">
                                          <p:val>
                                            <p:strVal val="1+#ppt_w/2"/>
                                          </p:val>
                                        </p:tav>
                                        <p:tav tm="100000">
                                          <p:val>
                                            <p:strVal val="#ppt_x"/>
                                          </p:val>
                                        </p:tav>
                                      </p:tavLst>
                                    </p:anim>
                                    <p:anim calcmode="lin" valueType="num">
                                      <p:cBhvr>
                                        <p:cTn id="8" dur="500" fill="hold"/>
                                        <p:tgtEl>
                                          <p:spTgt spid="46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2" presetID="2" grpId="2" fill="hold">
                                  <p:stCondLst>
                                    <p:cond delay="0"/>
                                  </p:stCondLst>
                                  <p:iterate type="el" backwards="0">
                                    <p:tmAbs val="0"/>
                                  </p:iterate>
                                  <p:childTnLst>
                                    <p:set>
                                      <p:cBhvr>
                                        <p:cTn id="11" fill="hold"/>
                                        <p:tgtEl>
                                          <p:spTgt spid="472"/>
                                        </p:tgtEl>
                                        <p:attrNameLst>
                                          <p:attrName>style.visibility</p:attrName>
                                        </p:attrNameLst>
                                      </p:cBhvr>
                                      <p:to>
                                        <p:strVal val="visible"/>
                                      </p:to>
                                    </p:set>
                                    <p:anim calcmode="lin" valueType="num">
                                      <p:cBhvr>
                                        <p:cTn id="12" dur="500" fill="hold"/>
                                        <p:tgtEl>
                                          <p:spTgt spid="472"/>
                                        </p:tgtEl>
                                        <p:attrNameLst>
                                          <p:attrName>ppt_x</p:attrName>
                                        </p:attrNameLst>
                                      </p:cBhvr>
                                      <p:tavLst>
                                        <p:tav tm="0">
                                          <p:val>
                                            <p:strVal val="1+#ppt_w/2"/>
                                          </p:val>
                                        </p:tav>
                                        <p:tav tm="100000">
                                          <p:val>
                                            <p:strVal val="#ppt_x"/>
                                          </p:val>
                                        </p:tav>
                                      </p:tavLst>
                                    </p:anim>
                                    <p:anim calcmode="lin" valueType="num">
                                      <p:cBhvr>
                                        <p:cTn id="13" dur="500" fill="hold"/>
                                        <p:tgtEl>
                                          <p:spTgt spid="47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ntr" nodeType="afterEffect" presetSubtype="2" presetID="2" grpId="3" fill="hold">
                                  <p:stCondLst>
                                    <p:cond delay="0"/>
                                  </p:stCondLst>
                                  <p:iterate type="el" backwards="0">
                                    <p:tmAbs val="0"/>
                                  </p:iterate>
                                  <p:childTnLst>
                                    <p:set>
                                      <p:cBhvr>
                                        <p:cTn id="16" fill="hold"/>
                                        <p:tgtEl>
                                          <p:spTgt spid="473"/>
                                        </p:tgtEl>
                                        <p:attrNameLst>
                                          <p:attrName>style.visibility</p:attrName>
                                        </p:attrNameLst>
                                      </p:cBhvr>
                                      <p:to>
                                        <p:strVal val="visible"/>
                                      </p:to>
                                    </p:set>
                                    <p:anim calcmode="lin" valueType="num">
                                      <p:cBhvr>
                                        <p:cTn id="17" dur="500" fill="hold"/>
                                        <p:tgtEl>
                                          <p:spTgt spid="473"/>
                                        </p:tgtEl>
                                        <p:attrNameLst>
                                          <p:attrName>ppt_x</p:attrName>
                                        </p:attrNameLst>
                                      </p:cBhvr>
                                      <p:tavLst>
                                        <p:tav tm="0">
                                          <p:val>
                                            <p:strVal val="1+#ppt_w/2"/>
                                          </p:val>
                                        </p:tav>
                                        <p:tav tm="100000">
                                          <p:val>
                                            <p:strVal val="#ppt_x"/>
                                          </p:val>
                                        </p:tav>
                                      </p:tavLst>
                                    </p:anim>
                                    <p:anim calcmode="lin" valueType="num">
                                      <p:cBhvr>
                                        <p:cTn id="18" dur="500" fill="hold"/>
                                        <p:tgtEl>
                                          <p:spTgt spid="47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Class="entr" nodeType="afterEffect" presetSubtype="2" presetID="2" grpId="4" fill="hold">
                                  <p:stCondLst>
                                    <p:cond delay="0"/>
                                  </p:stCondLst>
                                  <p:iterate type="el" backwards="0">
                                    <p:tmAbs val="0"/>
                                  </p:iterate>
                                  <p:childTnLst>
                                    <p:set>
                                      <p:cBhvr>
                                        <p:cTn id="21" fill="hold"/>
                                        <p:tgtEl>
                                          <p:spTgt spid="476"/>
                                        </p:tgtEl>
                                        <p:attrNameLst>
                                          <p:attrName>style.visibility</p:attrName>
                                        </p:attrNameLst>
                                      </p:cBhvr>
                                      <p:to>
                                        <p:strVal val="visible"/>
                                      </p:to>
                                    </p:set>
                                    <p:anim calcmode="lin" valueType="num">
                                      <p:cBhvr>
                                        <p:cTn id="22" dur="500" fill="hold"/>
                                        <p:tgtEl>
                                          <p:spTgt spid="476"/>
                                        </p:tgtEl>
                                        <p:attrNameLst>
                                          <p:attrName>ppt_x</p:attrName>
                                        </p:attrNameLst>
                                      </p:cBhvr>
                                      <p:tavLst>
                                        <p:tav tm="0">
                                          <p:val>
                                            <p:strVal val="1+#ppt_w/2"/>
                                          </p:val>
                                        </p:tav>
                                        <p:tav tm="100000">
                                          <p:val>
                                            <p:strVal val="#ppt_x"/>
                                          </p:val>
                                        </p:tav>
                                      </p:tavLst>
                                    </p:anim>
                                    <p:anim calcmode="lin" valueType="num">
                                      <p:cBhvr>
                                        <p:cTn id="23" dur="500" fill="hold"/>
                                        <p:tgtEl>
                                          <p:spTgt spid="47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Class="entr" nodeType="afterEffect" presetSubtype="2" presetID="2" grpId="5" fill="hold">
                                  <p:stCondLst>
                                    <p:cond delay="0"/>
                                  </p:stCondLst>
                                  <p:iterate type="el" backwards="0">
                                    <p:tmAbs val="0"/>
                                  </p:iterate>
                                  <p:childTnLst>
                                    <p:set>
                                      <p:cBhvr>
                                        <p:cTn id="26" fill="hold"/>
                                        <p:tgtEl>
                                          <p:spTgt spid="477"/>
                                        </p:tgtEl>
                                        <p:attrNameLst>
                                          <p:attrName>style.visibility</p:attrName>
                                        </p:attrNameLst>
                                      </p:cBhvr>
                                      <p:to>
                                        <p:strVal val="visible"/>
                                      </p:to>
                                    </p:set>
                                    <p:anim calcmode="lin" valueType="num">
                                      <p:cBhvr>
                                        <p:cTn id="27" dur="500" fill="hold"/>
                                        <p:tgtEl>
                                          <p:spTgt spid="477"/>
                                        </p:tgtEl>
                                        <p:attrNameLst>
                                          <p:attrName>ppt_x</p:attrName>
                                        </p:attrNameLst>
                                      </p:cBhvr>
                                      <p:tavLst>
                                        <p:tav tm="0">
                                          <p:val>
                                            <p:strVal val="1+#ppt_w/2"/>
                                          </p:val>
                                        </p:tav>
                                        <p:tav tm="100000">
                                          <p:val>
                                            <p:strVal val="#ppt_x"/>
                                          </p:val>
                                        </p:tav>
                                      </p:tavLst>
                                    </p:anim>
                                    <p:anim calcmode="lin" valueType="num">
                                      <p:cBhvr>
                                        <p:cTn id="28" dur="500" fill="hold"/>
                                        <p:tgtEl>
                                          <p:spTgt spid="47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Class="entr" nodeType="afterEffect" presetSubtype="2" presetID="2" grpId="6" fill="hold">
                                  <p:stCondLst>
                                    <p:cond delay="0"/>
                                  </p:stCondLst>
                                  <p:iterate type="el" backwards="0">
                                    <p:tmAbs val="0"/>
                                  </p:iterate>
                                  <p:childTnLst>
                                    <p:set>
                                      <p:cBhvr>
                                        <p:cTn id="31" fill="hold"/>
                                        <p:tgtEl>
                                          <p:spTgt spid="480"/>
                                        </p:tgtEl>
                                        <p:attrNameLst>
                                          <p:attrName>style.visibility</p:attrName>
                                        </p:attrNameLst>
                                      </p:cBhvr>
                                      <p:to>
                                        <p:strVal val="visible"/>
                                      </p:to>
                                    </p:set>
                                    <p:anim calcmode="lin" valueType="num">
                                      <p:cBhvr>
                                        <p:cTn id="32" dur="500" fill="hold"/>
                                        <p:tgtEl>
                                          <p:spTgt spid="480"/>
                                        </p:tgtEl>
                                        <p:attrNameLst>
                                          <p:attrName>ppt_x</p:attrName>
                                        </p:attrNameLst>
                                      </p:cBhvr>
                                      <p:tavLst>
                                        <p:tav tm="0">
                                          <p:val>
                                            <p:strVal val="1+#ppt_w/2"/>
                                          </p:val>
                                        </p:tav>
                                        <p:tav tm="100000">
                                          <p:val>
                                            <p:strVal val="#ppt_x"/>
                                          </p:val>
                                        </p:tav>
                                      </p:tavLst>
                                    </p:anim>
                                    <p:anim calcmode="lin" valueType="num">
                                      <p:cBhvr>
                                        <p:cTn id="33" dur="500" fill="hold"/>
                                        <p:tgtEl>
                                          <p:spTgt spid="48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Class="entr" nodeType="afterEffect" presetSubtype="2" presetID="2" grpId="7" fill="hold">
                                  <p:stCondLst>
                                    <p:cond delay="0"/>
                                  </p:stCondLst>
                                  <p:iterate type="el" backwards="0">
                                    <p:tmAbs val="0"/>
                                  </p:iterate>
                                  <p:childTnLst>
                                    <p:set>
                                      <p:cBhvr>
                                        <p:cTn id="36" fill="hold"/>
                                        <p:tgtEl>
                                          <p:spTgt spid="481"/>
                                        </p:tgtEl>
                                        <p:attrNameLst>
                                          <p:attrName>style.visibility</p:attrName>
                                        </p:attrNameLst>
                                      </p:cBhvr>
                                      <p:to>
                                        <p:strVal val="visible"/>
                                      </p:to>
                                    </p:set>
                                    <p:anim calcmode="lin" valueType="num">
                                      <p:cBhvr>
                                        <p:cTn id="37" dur="500" fill="hold"/>
                                        <p:tgtEl>
                                          <p:spTgt spid="481"/>
                                        </p:tgtEl>
                                        <p:attrNameLst>
                                          <p:attrName>ppt_x</p:attrName>
                                        </p:attrNameLst>
                                      </p:cBhvr>
                                      <p:tavLst>
                                        <p:tav tm="0">
                                          <p:val>
                                            <p:strVal val="1+#ppt_w/2"/>
                                          </p:val>
                                        </p:tav>
                                        <p:tav tm="100000">
                                          <p:val>
                                            <p:strVal val="#ppt_x"/>
                                          </p:val>
                                        </p:tav>
                                      </p:tavLst>
                                    </p:anim>
                                    <p:anim calcmode="lin" valueType="num">
                                      <p:cBhvr>
                                        <p:cTn id="38" dur="500" fill="hold"/>
                                        <p:tgtEl>
                                          <p:spTgt spid="481"/>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Class="entr" nodeType="afterEffect" presetSubtype="2" presetID="2" grpId="8" fill="hold">
                                  <p:stCondLst>
                                    <p:cond delay="0"/>
                                  </p:stCondLst>
                                  <p:iterate type="el" backwards="0">
                                    <p:tmAbs val="0"/>
                                  </p:iterate>
                                  <p:childTnLst>
                                    <p:set>
                                      <p:cBhvr>
                                        <p:cTn id="41" fill="hold"/>
                                        <p:tgtEl>
                                          <p:spTgt spid="484"/>
                                        </p:tgtEl>
                                        <p:attrNameLst>
                                          <p:attrName>style.visibility</p:attrName>
                                        </p:attrNameLst>
                                      </p:cBhvr>
                                      <p:to>
                                        <p:strVal val="visible"/>
                                      </p:to>
                                    </p:set>
                                    <p:anim calcmode="lin" valueType="num">
                                      <p:cBhvr>
                                        <p:cTn id="42" dur="500" fill="hold"/>
                                        <p:tgtEl>
                                          <p:spTgt spid="484"/>
                                        </p:tgtEl>
                                        <p:attrNameLst>
                                          <p:attrName>ppt_x</p:attrName>
                                        </p:attrNameLst>
                                      </p:cBhvr>
                                      <p:tavLst>
                                        <p:tav tm="0">
                                          <p:val>
                                            <p:strVal val="1+#ppt_w/2"/>
                                          </p:val>
                                        </p:tav>
                                        <p:tav tm="100000">
                                          <p:val>
                                            <p:strVal val="#ppt_x"/>
                                          </p:val>
                                        </p:tav>
                                      </p:tavLst>
                                    </p:anim>
                                    <p:anim calcmode="lin" valueType="num">
                                      <p:cBhvr>
                                        <p:cTn id="43" dur="500" fill="hold"/>
                                        <p:tgtEl>
                                          <p:spTgt spid="484"/>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Class="entr" nodeType="afterEffect" presetSubtype="2" presetID="2" grpId="9" fill="hold">
                                  <p:stCondLst>
                                    <p:cond delay="0"/>
                                  </p:stCondLst>
                                  <p:iterate type="el" backwards="0">
                                    <p:tmAbs val="0"/>
                                  </p:iterate>
                                  <p:childTnLst>
                                    <p:set>
                                      <p:cBhvr>
                                        <p:cTn id="46" fill="hold"/>
                                        <p:tgtEl>
                                          <p:spTgt spid="485"/>
                                        </p:tgtEl>
                                        <p:attrNameLst>
                                          <p:attrName>style.visibility</p:attrName>
                                        </p:attrNameLst>
                                      </p:cBhvr>
                                      <p:to>
                                        <p:strVal val="visible"/>
                                      </p:to>
                                    </p:set>
                                    <p:anim calcmode="lin" valueType="num">
                                      <p:cBhvr>
                                        <p:cTn id="47" dur="500" fill="hold"/>
                                        <p:tgtEl>
                                          <p:spTgt spid="485"/>
                                        </p:tgtEl>
                                        <p:attrNameLst>
                                          <p:attrName>ppt_x</p:attrName>
                                        </p:attrNameLst>
                                      </p:cBhvr>
                                      <p:tavLst>
                                        <p:tav tm="0">
                                          <p:val>
                                            <p:strVal val="1+#ppt_w/2"/>
                                          </p:val>
                                        </p:tav>
                                        <p:tav tm="100000">
                                          <p:val>
                                            <p:strVal val="#ppt_x"/>
                                          </p:val>
                                        </p:tav>
                                      </p:tavLst>
                                    </p:anim>
                                    <p:anim calcmode="lin" valueType="num">
                                      <p:cBhvr>
                                        <p:cTn id="48" dur="500" fill="hold"/>
                                        <p:tgtEl>
                                          <p:spTgt spid="485"/>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Class="entr" nodeType="afterEffect" presetSubtype="4" presetID="2" grpId="10" fill="hold">
                                  <p:stCondLst>
                                    <p:cond delay="0"/>
                                  </p:stCondLst>
                                  <p:iterate type="el" backwards="0">
                                    <p:tmAbs val="0"/>
                                  </p:iterate>
                                  <p:childTnLst>
                                    <p:set>
                                      <p:cBhvr>
                                        <p:cTn id="51" fill="hold"/>
                                        <p:tgtEl>
                                          <p:spTgt spid="486"/>
                                        </p:tgtEl>
                                        <p:attrNameLst>
                                          <p:attrName>style.visibility</p:attrName>
                                        </p:attrNameLst>
                                      </p:cBhvr>
                                      <p:to>
                                        <p:strVal val="visible"/>
                                      </p:to>
                                    </p:set>
                                    <p:anim calcmode="lin" valueType="num">
                                      <p:cBhvr>
                                        <p:cTn id="52" dur="500" fill="hold"/>
                                        <p:tgtEl>
                                          <p:spTgt spid="486"/>
                                        </p:tgtEl>
                                        <p:attrNameLst>
                                          <p:attrName>ppt_x</p:attrName>
                                        </p:attrNameLst>
                                      </p:cBhvr>
                                      <p:tavLst>
                                        <p:tav tm="0">
                                          <p:val>
                                            <p:strVal val="#ppt_x"/>
                                          </p:val>
                                        </p:tav>
                                        <p:tav tm="100000">
                                          <p:val>
                                            <p:strVal val="#ppt_x"/>
                                          </p:val>
                                        </p:tav>
                                      </p:tavLst>
                                    </p:anim>
                                    <p:anim calcmode="lin" valueType="num">
                                      <p:cBhvr>
                                        <p:cTn id="53" dur="500" fill="hold"/>
                                        <p:tgtEl>
                                          <p:spTgt spid="4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6" grpId="4"/>
      <p:bldP build="whole" bldLvl="1" animBg="1" rev="0" advAuto="0" spid="481" grpId="7"/>
      <p:bldP build="whole" bldLvl="1" animBg="1" rev="0" advAuto="0" spid="484" grpId="8"/>
      <p:bldP build="whole" bldLvl="1" animBg="1" rev="0" advAuto="0" spid="472" grpId="2"/>
      <p:bldP build="whole" bldLvl="1" animBg="1" rev="0" advAuto="0" spid="477" grpId="5"/>
      <p:bldP build="whole" bldLvl="1" animBg="1" rev="0" advAuto="0" spid="480" grpId="6"/>
      <p:bldP build="whole" bldLvl="1" animBg="1" rev="0" advAuto="0" spid="485" grpId="9"/>
      <p:bldP build="whole" bldLvl="1" animBg="1" rev="0" advAuto="0" spid="486" grpId="10"/>
      <p:bldP build="whole" bldLvl="1" animBg="1" rev="0" advAuto="0" spid="469" grpId="1"/>
      <p:bldP build="whole" bldLvl="1" animBg="1" rev="0" advAuto="0" spid="473" grpId="3"/>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0" name="Picture 1" descr="Picture 1"/>
          <p:cNvPicPr>
            <a:picLocks noChangeAspect="1"/>
          </p:cNvPicPr>
          <p:nvPr/>
        </p:nvPicPr>
        <p:blipFill>
          <a:blip r:embed="rId3">
            <a:extLst/>
          </a:blip>
          <a:stretch>
            <a:fillRect/>
          </a:stretch>
        </p:blipFill>
        <p:spPr>
          <a:xfrm>
            <a:off x="4915215" y="1030693"/>
            <a:ext cx="2361571" cy="4796613"/>
          </a:xfrm>
          <a:prstGeom prst="rect">
            <a:avLst/>
          </a:prstGeom>
          <a:ln w="12700">
            <a:miter lim="400000"/>
          </a:ln>
        </p:spPr>
      </p:pic>
      <p:grpSp>
        <p:nvGrpSpPr>
          <p:cNvPr id="493" name="Rectangle: Rounded Corners 8"/>
          <p:cNvGrpSpPr/>
          <p:nvPr/>
        </p:nvGrpSpPr>
        <p:grpSpPr>
          <a:xfrm>
            <a:off x="1206034" y="2233104"/>
            <a:ext cx="668345" cy="564043"/>
            <a:chOff x="0" y="0"/>
            <a:chExt cx="668343" cy="564041"/>
          </a:xfrm>
        </p:grpSpPr>
        <p:sp>
          <p:nvSpPr>
            <p:cNvPr id="491" name="圆角矩形"/>
            <p:cNvSpPr/>
            <p:nvPr/>
          </p:nvSpPr>
          <p:spPr>
            <a:xfrm>
              <a:off x="0" y="0"/>
              <a:ext cx="668344" cy="564042"/>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92" name="01"/>
            <p:cNvSpPr txBox="1"/>
            <p:nvPr/>
          </p:nvSpPr>
          <p:spPr>
            <a:xfrm>
              <a:off x="27534" y="20400"/>
              <a:ext cx="613276"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00">
                  <a:solidFill>
                    <a:srgbClr val="404040"/>
                  </a:solidFill>
                </a:defRPr>
              </a:lvl1pPr>
            </a:lstStyle>
            <a:p>
              <a:pPr/>
              <a:r>
                <a:t>01</a:t>
              </a:r>
            </a:p>
          </p:txBody>
        </p:sp>
      </p:grpSp>
      <p:sp>
        <p:nvSpPr>
          <p:cNvPr id="494" name="TextBox 9"/>
          <p:cNvSpPr txBox="1"/>
          <p:nvPr/>
        </p:nvSpPr>
        <p:spPr>
          <a:xfrm>
            <a:off x="2039852" y="2309522"/>
            <a:ext cx="2507435"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chemeClr val="accent1"/>
                </a:solidFill>
                <a:effectLst>
                  <a:outerShdw sx="100000" sy="100000" kx="0" ky="0" algn="b" rotWithShape="0" blurRad="38100" dist="25400" dir="5400000">
                    <a:srgbClr val="6E747A">
                      <a:alpha val="43000"/>
                    </a:srgbClr>
                  </a:outerShdw>
                </a:effectLst>
              </a:defRPr>
            </a:lvl1pPr>
          </a:lstStyle>
          <a:p>
            <a:pPr/>
            <a:r>
              <a:t>成熟的技术</a:t>
            </a:r>
          </a:p>
        </p:txBody>
      </p:sp>
      <p:grpSp>
        <p:nvGrpSpPr>
          <p:cNvPr id="497" name="Rectangle: Rounded Corners 11"/>
          <p:cNvGrpSpPr/>
          <p:nvPr/>
        </p:nvGrpSpPr>
        <p:grpSpPr>
          <a:xfrm>
            <a:off x="1206034" y="4088925"/>
            <a:ext cx="668345" cy="564043"/>
            <a:chOff x="0" y="0"/>
            <a:chExt cx="668343" cy="564041"/>
          </a:xfrm>
        </p:grpSpPr>
        <p:sp>
          <p:nvSpPr>
            <p:cNvPr id="495" name="圆角矩形"/>
            <p:cNvSpPr/>
            <p:nvPr/>
          </p:nvSpPr>
          <p:spPr>
            <a:xfrm>
              <a:off x="0" y="0"/>
              <a:ext cx="668344" cy="564042"/>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496" name="02"/>
            <p:cNvSpPr txBox="1"/>
            <p:nvPr/>
          </p:nvSpPr>
          <p:spPr>
            <a:xfrm>
              <a:off x="27534" y="20400"/>
              <a:ext cx="613276"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00">
                  <a:solidFill>
                    <a:srgbClr val="404040"/>
                  </a:solidFill>
                </a:defRPr>
              </a:lvl1pPr>
            </a:lstStyle>
            <a:p>
              <a:pPr/>
              <a:r>
                <a:t>02</a:t>
              </a:r>
            </a:p>
          </p:txBody>
        </p:sp>
      </p:grpSp>
      <p:sp>
        <p:nvSpPr>
          <p:cNvPr id="498" name="TextBox 12"/>
          <p:cNvSpPr txBox="1"/>
          <p:nvPr/>
        </p:nvSpPr>
        <p:spPr>
          <a:xfrm>
            <a:off x="2039852" y="4094595"/>
            <a:ext cx="2507434"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800">
                <a:solidFill>
                  <a:schemeClr val="accent1"/>
                </a:solidFill>
                <a:effectLst>
                  <a:outerShdw sx="100000" sy="100000" kx="0" ky="0" algn="b" rotWithShape="0" blurRad="38100" dist="25400" dir="5400000">
                    <a:srgbClr val="6E747A">
                      <a:alpha val="43000"/>
                    </a:srgbClr>
                  </a:outerShdw>
                </a:effectLst>
              </a:defRPr>
            </a:lvl1pPr>
          </a:lstStyle>
          <a:p>
            <a:pPr/>
            <a:r>
              <a:t>庞大的用户群</a:t>
            </a:r>
          </a:p>
        </p:txBody>
      </p:sp>
      <p:grpSp>
        <p:nvGrpSpPr>
          <p:cNvPr id="501" name="Rectangle: Rounded Corners 14"/>
          <p:cNvGrpSpPr/>
          <p:nvPr/>
        </p:nvGrpSpPr>
        <p:grpSpPr>
          <a:xfrm>
            <a:off x="10341902" y="2233104"/>
            <a:ext cx="764135" cy="596901"/>
            <a:chOff x="0" y="0"/>
            <a:chExt cx="764133" cy="596900"/>
          </a:xfrm>
        </p:grpSpPr>
        <p:sp>
          <p:nvSpPr>
            <p:cNvPr id="499" name="圆角矩形"/>
            <p:cNvSpPr/>
            <p:nvPr/>
          </p:nvSpPr>
          <p:spPr>
            <a:xfrm>
              <a:off x="0" y="0"/>
              <a:ext cx="764134" cy="5969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sz="2800">
                  <a:solidFill>
                    <a:srgbClr val="404040"/>
                  </a:solidFill>
                </a:defRPr>
              </a:pPr>
            </a:p>
          </p:txBody>
        </p:sp>
        <p:sp>
          <p:nvSpPr>
            <p:cNvPr id="500" name="01"/>
            <p:cNvSpPr txBox="1"/>
            <p:nvPr/>
          </p:nvSpPr>
          <p:spPr>
            <a:xfrm>
              <a:off x="29137" y="36829"/>
              <a:ext cx="705860"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800">
                  <a:solidFill>
                    <a:srgbClr val="404040"/>
                  </a:solidFill>
                </a:defRPr>
              </a:pPr>
              <a:r>
                <a:t>0</a:t>
              </a:r>
              <a:r>
                <a:t>1</a:t>
              </a:r>
            </a:p>
          </p:txBody>
        </p:sp>
      </p:grpSp>
      <p:sp>
        <p:nvSpPr>
          <p:cNvPr id="502" name="TextBox 15"/>
          <p:cNvSpPr txBox="1"/>
          <p:nvPr/>
        </p:nvSpPr>
        <p:spPr>
          <a:xfrm>
            <a:off x="8206392" y="1636204"/>
            <a:ext cx="1970036" cy="1386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800">
                <a:solidFill>
                  <a:schemeClr val="accent1"/>
                </a:solidFill>
                <a:effectLst>
                  <a:outerShdw sx="100000" sy="100000" kx="0" ky="0" algn="b" rotWithShape="0" blurRad="38100" dist="25400" dir="5400000">
                    <a:srgbClr val="6E747A">
                      <a:alpha val="43000"/>
                    </a:srgbClr>
                  </a:outerShdw>
                </a:effectLst>
              </a:defRPr>
            </a:lvl1pPr>
          </a:lstStyle>
          <a:p>
            <a:pPr/>
            <a:r>
              <a:t>进入时间略晚，未能抢先占领市场</a:t>
            </a:r>
          </a:p>
        </p:txBody>
      </p:sp>
      <p:grpSp>
        <p:nvGrpSpPr>
          <p:cNvPr id="505" name="Rectangle: Rounded Corners 17"/>
          <p:cNvGrpSpPr/>
          <p:nvPr/>
        </p:nvGrpSpPr>
        <p:grpSpPr>
          <a:xfrm>
            <a:off x="10341901" y="4088925"/>
            <a:ext cx="764136" cy="596901"/>
            <a:chOff x="0" y="0"/>
            <a:chExt cx="764134" cy="596900"/>
          </a:xfrm>
        </p:grpSpPr>
        <p:sp>
          <p:nvSpPr>
            <p:cNvPr id="503" name="圆角矩形"/>
            <p:cNvSpPr/>
            <p:nvPr/>
          </p:nvSpPr>
          <p:spPr>
            <a:xfrm>
              <a:off x="0" y="0"/>
              <a:ext cx="764135" cy="596900"/>
            </a:xfrm>
            <a:prstGeom prst="roundRect">
              <a:avLst>
                <a:gd name="adj" fmla="val 16667"/>
              </a:avLst>
            </a:prstGeom>
            <a:noFill/>
            <a:ln w="12700" cap="flat">
              <a:solidFill>
                <a:schemeClr val="accent1"/>
              </a:solidFill>
              <a:prstDash val="solid"/>
              <a:miter lim="800000"/>
            </a:ln>
            <a:effectLst/>
          </p:spPr>
          <p:txBody>
            <a:bodyPr wrap="square" lIns="45719" tIns="45719" rIns="45719" bIns="45719" numCol="1" anchor="ctr">
              <a:noAutofit/>
            </a:bodyPr>
            <a:lstStyle/>
            <a:p>
              <a:pPr algn="ctr">
                <a:defRPr sz="2800">
                  <a:solidFill>
                    <a:srgbClr val="404040"/>
                  </a:solidFill>
                </a:defRPr>
              </a:pPr>
            </a:p>
          </p:txBody>
        </p:sp>
        <p:sp>
          <p:nvSpPr>
            <p:cNvPr id="504" name="02"/>
            <p:cNvSpPr txBox="1"/>
            <p:nvPr/>
          </p:nvSpPr>
          <p:spPr>
            <a:xfrm>
              <a:off x="29138" y="36829"/>
              <a:ext cx="705860"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800">
                  <a:solidFill>
                    <a:srgbClr val="404040"/>
                  </a:solidFill>
                </a:defRPr>
              </a:pPr>
              <a:r>
                <a:t>0</a:t>
              </a:r>
              <a:r>
                <a:t>2</a:t>
              </a:r>
            </a:p>
          </p:txBody>
        </p:sp>
      </p:grpSp>
      <p:sp>
        <p:nvSpPr>
          <p:cNvPr id="506" name="TextBox 18"/>
          <p:cNvSpPr txBox="1"/>
          <p:nvPr/>
        </p:nvSpPr>
        <p:spPr>
          <a:xfrm>
            <a:off x="8206393" y="3492025"/>
            <a:ext cx="1970035" cy="181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2800">
                <a:solidFill>
                  <a:schemeClr val="accent1"/>
                </a:solidFill>
                <a:effectLst>
                  <a:outerShdw sx="100000" sy="100000" kx="0" ky="0" algn="b" rotWithShape="0" blurRad="38100" dist="25400" dir="5400000">
                    <a:srgbClr val="6E747A">
                      <a:alpha val="43000"/>
                    </a:srgbClr>
                  </a:outerShdw>
                </a:effectLst>
              </a:defRPr>
            </a:lvl1pPr>
          </a:lstStyle>
          <a:p>
            <a:pPr/>
            <a:r>
              <a:t>无法满足某些新媒体形式和特殊用户群体</a:t>
            </a:r>
          </a:p>
        </p:txBody>
      </p:sp>
      <p:sp>
        <p:nvSpPr>
          <p:cNvPr id="507" name="TextBox 9"/>
          <p:cNvSpPr txBox="1"/>
          <p:nvPr/>
        </p:nvSpPr>
        <p:spPr>
          <a:xfrm>
            <a:off x="5055258" y="3144252"/>
            <a:ext cx="1490226"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n w="22225">
                  <a:solidFill>
                    <a:schemeClr val="accent2">
                      <a:lumOff val="-8235"/>
                    </a:schemeClr>
                  </a:solidFill>
                </a:ln>
                <a:solidFill>
                  <a:schemeClr val="accent2">
                    <a:lumOff val="-8235"/>
                  </a:schemeClr>
                </a:solidFill>
              </a:defRPr>
            </a:lvl1pPr>
          </a:lstStyle>
          <a:p>
            <a:pPr/>
            <a:r>
              <a:t>优点</a:t>
            </a:r>
          </a:p>
        </p:txBody>
      </p:sp>
      <p:sp>
        <p:nvSpPr>
          <p:cNvPr id="508" name="TextBox 9"/>
          <p:cNvSpPr txBox="1"/>
          <p:nvPr/>
        </p:nvSpPr>
        <p:spPr>
          <a:xfrm>
            <a:off x="6154489" y="3136612"/>
            <a:ext cx="1490226"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200">
                <a:ln w="22225">
                  <a:solidFill>
                    <a:schemeClr val="accent2">
                      <a:lumOff val="-8235"/>
                    </a:schemeClr>
                  </a:solidFill>
                </a:ln>
                <a:solidFill>
                  <a:schemeClr val="accent2">
                    <a:lumOff val="-8235"/>
                  </a:schemeClr>
                </a:solidFill>
              </a:defRPr>
            </a:lvl1pPr>
          </a:lstStyle>
          <a:p>
            <a:pPr/>
            <a:r>
              <a:t>缺点</a:t>
            </a:r>
          </a:p>
        </p:txBody>
      </p:sp>
      <p:sp>
        <p:nvSpPr>
          <p:cNvPr id="509" name="TextBox 1"/>
          <p:cNvSpPr txBox="1"/>
          <p:nvPr/>
        </p:nvSpPr>
        <p:spPr>
          <a:xfrm>
            <a:off x="1227830" y="265581"/>
            <a:ext cx="6048955" cy="63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effectLst>
                  <a:outerShdw sx="100000" sy="100000" kx="0" ky="0" algn="b" rotWithShape="0" blurRad="38100" dist="19050" dir="2700000">
                    <a:srgbClr val="000000">
                      <a:alpha val="40000"/>
                    </a:srgbClr>
                  </a:outerShdw>
                </a:effectLst>
              </a:defRPr>
            </a:pPr>
            <a:r>
              <a:t>01</a:t>
            </a:r>
            <a:r>
              <a:t> 社交媒体平台</a:t>
            </a:r>
            <a:r>
              <a:t>-</a:t>
            </a:r>
            <a:r>
              <a:t>优缺点</a:t>
            </a:r>
          </a:p>
        </p:txBody>
      </p:sp>
      <p:sp>
        <p:nvSpPr>
          <p:cNvPr id="510" name="左大括号 2"/>
          <p:cNvSpPr/>
          <p:nvPr/>
        </p:nvSpPr>
        <p:spPr>
          <a:xfrm>
            <a:off x="7644713" y="1744078"/>
            <a:ext cx="561682" cy="3275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62"/>
                  <a:pt x="10800" y="21291"/>
                </a:cubicBezTo>
                <a:lnTo>
                  <a:pt x="10800" y="11109"/>
                </a:lnTo>
                <a:cubicBezTo>
                  <a:pt x="10800" y="10938"/>
                  <a:pt x="5965" y="10800"/>
                  <a:pt x="0" y="10800"/>
                </a:cubicBezTo>
                <a:cubicBezTo>
                  <a:pt x="5965" y="10800"/>
                  <a:pt x="10800" y="10662"/>
                  <a:pt x="10800" y="10491"/>
                </a:cubicBezTo>
                <a:lnTo>
                  <a:pt x="10800" y="309"/>
                </a:lnTo>
                <a:cubicBezTo>
                  <a:pt x="10800" y="138"/>
                  <a:pt x="15635" y="0"/>
                  <a:pt x="21600" y="0"/>
                </a:cubicBezTo>
              </a:path>
            </a:pathLst>
          </a:custGeom>
          <a:ln w="6350">
            <a:solidFill>
              <a:schemeClr val="accent1"/>
            </a:solidFill>
            <a:miter/>
          </a:ln>
        </p:spPr>
        <p:txBody>
          <a:bodyPr lIns="45719" rIns="45719" anchor="ctr"/>
          <a:lstStyle/>
          <a:p>
            <a:pPr algn="ctr"/>
          </a:p>
        </p:txBody>
      </p:sp>
      <p:sp>
        <p:nvSpPr>
          <p:cNvPr id="511" name="左大括号 25"/>
          <p:cNvSpPr/>
          <p:nvPr/>
        </p:nvSpPr>
        <p:spPr>
          <a:xfrm rot="10800000">
            <a:off x="4271150" y="1797621"/>
            <a:ext cx="479459" cy="32754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482"/>
                  <a:pt x="10800" y="21337"/>
                </a:cubicBezTo>
                <a:lnTo>
                  <a:pt x="10800" y="11063"/>
                </a:lnTo>
                <a:cubicBezTo>
                  <a:pt x="10800" y="10918"/>
                  <a:pt x="5965" y="10800"/>
                  <a:pt x="0" y="10800"/>
                </a:cubicBezTo>
                <a:cubicBezTo>
                  <a:pt x="5965" y="10800"/>
                  <a:pt x="10800" y="10682"/>
                  <a:pt x="10800" y="10537"/>
                </a:cubicBezTo>
                <a:lnTo>
                  <a:pt x="10800" y="263"/>
                </a:lnTo>
                <a:cubicBezTo>
                  <a:pt x="10800" y="118"/>
                  <a:pt x="15635" y="0"/>
                  <a:pt x="21600" y="0"/>
                </a:cubicBezTo>
              </a:path>
            </a:pathLst>
          </a:custGeom>
          <a:ln w="6350">
            <a:solidFill>
              <a:schemeClr val="accent1"/>
            </a:solidFill>
            <a:miter/>
          </a:ln>
        </p:spPr>
        <p:txBody>
          <a:bodyPr lIns="45719" rIns="45719" anchor="ctr"/>
          <a:lstStyle/>
          <a:p>
            <a:pPr algn="ctr"/>
          </a:p>
        </p:txBody>
      </p:sp>
      <p:sp>
        <p:nvSpPr>
          <p:cNvPr id="512" name="TextBox 10"/>
          <p:cNvSpPr txBox="1"/>
          <p:nvPr/>
        </p:nvSpPr>
        <p:spPr>
          <a:xfrm>
            <a:off x="10448270" y="6334190"/>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isContent="0" isInverted="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09"/>
                                        </p:tgtEl>
                                        <p:attrNameLst>
                                          <p:attrName>style.visibility</p:attrName>
                                        </p:attrNameLst>
                                      </p:cBhvr>
                                      <p:to>
                                        <p:strVal val="visible"/>
                                      </p:to>
                                    </p:set>
                                    <p:animEffect filter="wipe(left)" transition="in">
                                      <p:cBhvr>
                                        <p:cTn id="7" dur="500"/>
                                        <p:tgtEl>
                                          <p:spTgt spid="50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490"/>
                                        </p:tgtEl>
                                        <p:attrNameLst>
                                          <p:attrName>style.visibility</p:attrName>
                                        </p:attrNameLst>
                                      </p:cBhvr>
                                      <p:to>
                                        <p:strVal val="visible"/>
                                      </p:to>
                                    </p:set>
                                    <p:animEffect filter="wipe(left)" transition="in">
                                      <p:cBhvr>
                                        <p:cTn id="12" dur="500"/>
                                        <p:tgtEl>
                                          <p:spTgt spid="490"/>
                                        </p:tgtEl>
                                      </p:cBhvr>
                                    </p:animEffect>
                                  </p:childTnLst>
                                </p:cTn>
                              </p:par>
                            </p:childTnLst>
                          </p:cTn>
                        </p:par>
                        <p:par>
                          <p:cTn id="13" fill="hold">
                            <p:stCondLst>
                              <p:cond delay="500"/>
                            </p:stCondLst>
                            <p:childTnLst>
                              <p:par>
                                <p:cTn id="14" presetClass="entr" nodeType="afterEffect" presetSubtype="8" presetID="22" grpId="3" fill="hold">
                                  <p:stCondLst>
                                    <p:cond delay="0"/>
                                  </p:stCondLst>
                                  <p:iterate type="el" backwards="0">
                                    <p:tmAbs val="0"/>
                                  </p:iterate>
                                  <p:childTnLst>
                                    <p:set>
                                      <p:cBhvr>
                                        <p:cTn id="15" fill="hold"/>
                                        <p:tgtEl>
                                          <p:spTgt spid="507"/>
                                        </p:tgtEl>
                                        <p:attrNameLst>
                                          <p:attrName>style.visibility</p:attrName>
                                        </p:attrNameLst>
                                      </p:cBhvr>
                                      <p:to>
                                        <p:strVal val="visible"/>
                                      </p:to>
                                    </p:set>
                                    <p:animEffect filter="wipe(left)" transition="in">
                                      <p:cBhvr>
                                        <p:cTn id="16" dur="1000"/>
                                        <p:tgtEl>
                                          <p:spTgt spid="507"/>
                                        </p:tgtEl>
                                      </p:cBhvr>
                                    </p:animEffect>
                                  </p:childTnLst>
                                </p:cTn>
                              </p:par>
                            </p:childTnLst>
                          </p:cTn>
                        </p:par>
                        <p:par>
                          <p:cTn id="17" fill="hold">
                            <p:stCondLst>
                              <p:cond delay="1500"/>
                            </p:stCondLst>
                            <p:childTnLst>
                              <p:par>
                                <p:cTn id="18" presetClass="entr" nodeType="afterEffect" presetSubtype="8" presetID="22" grpId="4" fill="hold">
                                  <p:stCondLst>
                                    <p:cond delay="0"/>
                                  </p:stCondLst>
                                  <p:iterate type="el" backwards="0">
                                    <p:tmAbs val="0"/>
                                  </p:iterate>
                                  <p:childTnLst>
                                    <p:set>
                                      <p:cBhvr>
                                        <p:cTn id="19" fill="hold"/>
                                        <p:tgtEl>
                                          <p:spTgt spid="508"/>
                                        </p:tgtEl>
                                        <p:attrNameLst>
                                          <p:attrName>style.visibility</p:attrName>
                                        </p:attrNameLst>
                                      </p:cBhvr>
                                      <p:to>
                                        <p:strVal val="visible"/>
                                      </p:to>
                                    </p:set>
                                    <p:animEffect filter="wipe(left)" transition="in">
                                      <p:cBhvr>
                                        <p:cTn id="20" dur="1000"/>
                                        <p:tgtEl>
                                          <p:spTgt spid="508"/>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32" presetID="4" grpId="5" fill="hold">
                                  <p:stCondLst>
                                    <p:cond delay="0"/>
                                  </p:stCondLst>
                                  <p:iterate type="el" backwards="0">
                                    <p:tmAbs val="0"/>
                                  </p:iterate>
                                  <p:childTnLst>
                                    <p:set>
                                      <p:cBhvr>
                                        <p:cTn id="24" fill="hold"/>
                                        <p:tgtEl>
                                          <p:spTgt spid="511"/>
                                        </p:tgtEl>
                                        <p:attrNameLst>
                                          <p:attrName>style.visibility</p:attrName>
                                        </p:attrNameLst>
                                      </p:cBhvr>
                                      <p:to>
                                        <p:strVal val="visible"/>
                                      </p:to>
                                    </p:set>
                                    <p:animEffect filter="box(out)" transition="in">
                                      <p:cBhvr>
                                        <p:cTn id="25" dur="500"/>
                                        <p:tgtEl>
                                          <p:spTgt spid="511"/>
                                        </p:tgtEl>
                                      </p:cBhvr>
                                    </p:animEffect>
                                  </p:childTnLst>
                                </p:cTn>
                              </p:par>
                            </p:childTnLst>
                          </p:cTn>
                        </p:par>
                        <p:par>
                          <p:cTn id="26" fill="hold">
                            <p:stCondLst>
                              <p:cond delay="500"/>
                            </p:stCondLst>
                            <p:childTnLst>
                              <p:par>
                                <p:cTn id="27" presetClass="entr" nodeType="afterEffect" presetSubtype="32" presetID="4" grpId="6" fill="hold">
                                  <p:stCondLst>
                                    <p:cond delay="0"/>
                                  </p:stCondLst>
                                  <p:iterate type="el" backwards="0">
                                    <p:tmAbs val="0"/>
                                  </p:iterate>
                                  <p:childTnLst>
                                    <p:set>
                                      <p:cBhvr>
                                        <p:cTn id="28" fill="hold"/>
                                        <p:tgtEl>
                                          <p:spTgt spid="510"/>
                                        </p:tgtEl>
                                        <p:attrNameLst>
                                          <p:attrName>style.visibility</p:attrName>
                                        </p:attrNameLst>
                                      </p:cBhvr>
                                      <p:to>
                                        <p:strVal val="visible"/>
                                      </p:to>
                                    </p:set>
                                    <p:animEffect filter="box(out)" transition="in">
                                      <p:cBhvr>
                                        <p:cTn id="29" dur="500"/>
                                        <p:tgtEl>
                                          <p:spTgt spid="510"/>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7" fill="hold">
                                  <p:stCondLst>
                                    <p:cond delay="0"/>
                                  </p:stCondLst>
                                  <p:iterate type="el" backwards="0">
                                    <p:tmAbs val="0"/>
                                  </p:iterate>
                                  <p:childTnLst>
                                    <p:set>
                                      <p:cBhvr>
                                        <p:cTn id="33" fill="hold"/>
                                        <p:tgtEl>
                                          <p:spTgt spid="493"/>
                                        </p:tgtEl>
                                        <p:attrNameLst>
                                          <p:attrName>style.visibility</p:attrName>
                                        </p:attrNameLst>
                                      </p:cBhvr>
                                      <p:to>
                                        <p:strVal val="visible"/>
                                      </p:to>
                                    </p:set>
                                    <p:animEffect filter="dissolve" transition="in">
                                      <p:cBhvr>
                                        <p:cTn id="34" dur="1000"/>
                                        <p:tgtEl>
                                          <p:spTgt spid="493"/>
                                        </p:tgtEl>
                                      </p:cBhvr>
                                    </p:animEffect>
                                  </p:childTnLst>
                                </p:cTn>
                              </p:par>
                            </p:childTnLst>
                          </p:cTn>
                        </p:par>
                        <p:par>
                          <p:cTn id="35" fill="hold">
                            <p:stCondLst>
                              <p:cond delay="1000"/>
                            </p:stCondLst>
                            <p:childTnLst>
                              <p:par>
                                <p:cTn id="36" presetClass="entr" nodeType="afterEffect" presetID="9" grpId="8" fill="hold">
                                  <p:stCondLst>
                                    <p:cond delay="0"/>
                                  </p:stCondLst>
                                  <p:iterate type="el" backwards="0">
                                    <p:tmAbs val="0"/>
                                  </p:iterate>
                                  <p:childTnLst>
                                    <p:set>
                                      <p:cBhvr>
                                        <p:cTn id="37" fill="hold"/>
                                        <p:tgtEl>
                                          <p:spTgt spid="494"/>
                                        </p:tgtEl>
                                        <p:attrNameLst>
                                          <p:attrName>style.visibility</p:attrName>
                                        </p:attrNameLst>
                                      </p:cBhvr>
                                      <p:to>
                                        <p:strVal val="visible"/>
                                      </p:to>
                                    </p:set>
                                    <p:animEffect filter="dissolve" transition="in">
                                      <p:cBhvr>
                                        <p:cTn id="38" dur="1000"/>
                                        <p:tgtEl>
                                          <p:spTgt spid="494"/>
                                        </p:tgtEl>
                                      </p:cBhvr>
                                    </p:animEffect>
                                  </p:childTnLst>
                                </p:cTn>
                              </p:par>
                            </p:childTnLst>
                          </p:cTn>
                        </p:par>
                        <p:par>
                          <p:cTn id="39" fill="hold">
                            <p:stCondLst>
                              <p:cond delay="2000"/>
                            </p:stCondLst>
                            <p:childTnLst>
                              <p:par>
                                <p:cTn id="40" presetClass="entr" nodeType="afterEffect" presetID="9" grpId="9" fill="hold">
                                  <p:stCondLst>
                                    <p:cond delay="0"/>
                                  </p:stCondLst>
                                  <p:iterate type="el" backwards="0">
                                    <p:tmAbs val="0"/>
                                  </p:iterate>
                                  <p:childTnLst>
                                    <p:set>
                                      <p:cBhvr>
                                        <p:cTn id="41" fill="hold"/>
                                        <p:tgtEl>
                                          <p:spTgt spid="497"/>
                                        </p:tgtEl>
                                        <p:attrNameLst>
                                          <p:attrName>style.visibility</p:attrName>
                                        </p:attrNameLst>
                                      </p:cBhvr>
                                      <p:to>
                                        <p:strVal val="visible"/>
                                      </p:to>
                                    </p:set>
                                    <p:animEffect filter="dissolve" transition="in">
                                      <p:cBhvr>
                                        <p:cTn id="42" dur="1000"/>
                                        <p:tgtEl>
                                          <p:spTgt spid="497"/>
                                        </p:tgtEl>
                                      </p:cBhvr>
                                    </p:animEffect>
                                  </p:childTnLst>
                                </p:cTn>
                              </p:par>
                            </p:childTnLst>
                          </p:cTn>
                        </p:par>
                        <p:par>
                          <p:cTn id="43" fill="hold">
                            <p:stCondLst>
                              <p:cond delay="3000"/>
                            </p:stCondLst>
                            <p:childTnLst>
                              <p:par>
                                <p:cTn id="44" presetClass="entr" nodeType="afterEffect" presetID="9" grpId="10" fill="hold">
                                  <p:stCondLst>
                                    <p:cond delay="0"/>
                                  </p:stCondLst>
                                  <p:iterate type="el" backwards="0">
                                    <p:tmAbs val="0"/>
                                  </p:iterate>
                                  <p:childTnLst>
                                    <p:set>
                                      <p:cBhvr>
                                        <p:cTn id="45" fill="hold"/>
                                        <p:tgtEl>
                                          <p:spTgt spid="498"/>
                                        </p:tgtEl>
                                        <p:attrNameLst>
                                          <p:attrName>style.visibility</p:attrName>
                                        </p:attrNameLst>
                                      </p:cBhvr>
                                      <p:to>
                                        <p:strVal val="visible"/>
                                      </p:to>
                                    </p:set>
                                    <p:animEffect filter="dissolve" transition="in">
                                      <p:cBhvr>
                                        <p:cTn id="46" dur="1000"/>
                                        <p:tgtEl>
                                          <p:spTgt spid="498"/>
                                        </p:tgtEl>
                                      </p:cBhvr>
                                    </p:animEffect>
                                  </p:childTnLst>
                                </p:cTn>
                              </p:par>
                            </p:childTnLst>
                          </p:cTn>
                        </p:par>
                        <p:par>
                          <p:cTn id="47" fill="hold">
                            <p:stCondLst>
                              <p:cond delay="4000"/>
                            </p:stCondLst>
                            <p:childTnLst>
                              <p:par>
                                <p:cTn id="48" presetClass="entr" nodeType="afterEffect" presetID="9" grpId="11" fill="hold">
                                  <p:stCondLst>
                                    <p:cond delay="0"/>
                                  </p:stCondLst>
                                  <p:iterate type="el" backwards="0">
                                    <p:tmAbs val="0"/>
                                  </p:iterate>
                                  <p:childTnLst>
                                    <p:set>
                                      <p:cBhvr>
                                        <p:cTn id="49" fill="hold"/>
                                        <p:tgtEl>
                                          <p:spTgt spid="501"/>
                                        </p:tgtEl>
                                        <p:attrNameLst>
                                          <p:attrName>style.visibility</p:attrName>
                                        </p:attrNameLst>
                                      </p:cBhvr>
                                      <p:to>
                                        <p:strVal val="visible"/>
                                      </p:to>
                                    </p:set>
                                    <p:animEffect filter="dissolve" transition="in">
                                      <p:cBhvr>
                                        <p:cTn id="50" dur="1000"/>
                                        <p:tgtEl>
                                          <p:spTgt spid="501"/>
                                        </p:tgtEl>
                                      </p:cBhvr>
                                    </p:animEffect>
                                  </p:childTnLst>
                                </p:cTn>
                              </p:par>
                            </p:childTnLst>
                          </p:cTn>
                        </p:par>
                        <p:par>
                          <p:cTn id="51" fill="hold">
                            <p:stCondLst>
                              <p:cond delay="5000"/>
                            </p:stCondLst>
                            <p:childTnLst>
                              <p:par>
                                <p:cTn id="52" presetClass="entr" nodeType="afterEffect" presetID="9" grpId="12" fill="hold">
                                  <p:stCondLst>
                                    <p:cond delay="0"/>
                                  </p:stCondLst>
                                  <p:iterate type="el" backwards="0">
                                    <p:tmAbs val="0"/>
                                  </p:iterate>
                                  <p:childTnLst>
                                    <p:set>
                                      <p:cBhvr>
                                        <p:cTn id="53" fill="hold"/>
                                        <p:tgtEl>
                                          <p:spTgt spid="502"/>
                                        </p:tgtEl>
                                        <p:attrNameLst>
                                          <p:attrName>style.visibility</p:attrName>
                                        </p:attrNameLst>
                                      </p:cBhvr>
                                      <p:to>
                                        <p:strVal val="visible"/>
                                      </p:to>
                                    </p:set>
                                    <p:animEffect filter="dissolve" transition="in">
                                      <p:cBhvr>
                                        <p:cTn id="54" dur="1000"/>
                                        <p:tgtEl>
                                          <p:spTgt spid="502"/>
                                        </p:tgtEl>
                                      </p:cBhvr>
                                    </p:animEffect>
                                  </p:childTnLst>
                                </p:cTn>
                              </p:par>
                            </p:childTnLst>
                          </p:cTn>
                        </p:par>
                        <p:par>
                          <p:cTn id="55" fill="hold">
                            <p:stCondLst>
                              <p:cond delay="6000"/>
                            </p:stCondLst>
                            <p:childTnLst>
                              <p:par>
                                <p:cTn id="56" presetClass="entr" nodeType="afterEffect" presetID="9" grpId="13" fill="hold">
                                  <p:stCondLst>
                                    <p:cond delay="0"/>
                                  </p:stCondLst>
                                  <p:iterate type="el" backwards="0">
                                    <p:tmAbs val="0"/>
                                  </p:iterate>
                                  <p:childTnLst>
                                    <p:set>
                                      <p:cBhvr>
                                        <p:cTn id="57" fill="hold"/>
                                        <p:tgtEl>
                                          <p:spTgt spid="505"/>
                                        </p:tgtEl>
                                        <p:attrNameLst>
                                          <p:attrName>style.visibility</p:attrName>
                                        </p:attrNameLst>
                                      </p:cBhvr>
                                      <p:to>
                                        <p:strVal val="visible"/>
                                      </p:to>
                                    </p:set>
                                    <p:animEffect filter="dissolve" transition="in">
                                      <p:cBhvr>
                                        <p:cTn id="58" dur="1000"/>
                                        <p:tgtEl>
                                          <p:spTgt spid="505"/>
                                        </p:tgtEl>
                                      </p:cBhvr>
                                    </p:animEffect>
                                  </p:childTnLst>
                                </p:cTn>
                              </p:par>
                            </p:childTnLst>
                          </p:cTn>
                        </p:par>
                        <p:par>
                          <p:cTn id="59" fill="hold">
                            <p:stCondLst>
                              <p:cond delay="7000"/>
                            </p:stCondLst>
                            <p:childTnLst>
                              <p:par>
                                <p:cTn id="60" presetClass="entr" nodeType="afterEffect" presetID="9" grpId="14" fill="hold">
                                  <p:stCondLst>
                                    <p:cond delay="0"/>
                                  </p:stCondLst>
                                  <p:iterate type="el" backwards="0">
                                    <p:tmAbs val="0"/>
                                  </p:iterate>
                                  <p:childTnLst>
                                    <p:set>
                                      <p:cBhvr>
                                        <p:cTn id="61" fill="hold"/>
                                        <p:tgtEl>
                                          <p:spTgt spid="506"/>
                                        </p:tgtEl>
                                        <p:attrNameLst>
                                          <p:attrName>style.visibility</p:attrName>
                                        </p:attrNameLst>
                                      </p:cBhvr>
                                      <p:to>
                                        <p:strVal val="visible"/>
                                      </p:to>
                                    </p:set>
                                    <p:animEffect filter="dissolve" transition="in">
                                      <p:cBhvr>
                                        <p:cTn id="62" dur="1000"/>
                                        <p:tgtEl>
                                          <p:spTgt spid="506"/>
                                        </p:tgtEl>
                                      </p:cBhvr>
                                    </p:animEffect>
                                  </p:childTnLst>
                                </p:cTn>
                              </p:par>
                            </p:childTnLst>
                          </p:cTn>
                        </p:par>
                        <p:par>
                          <p:cTn id="63" fill="hold">
                            <p:stCondLst>
                              <p:cond delay="8000"/>
                            </p:stCondLst>
                            <p:childTnLst>
                              <p:par>
                                <p:cTn id="64" presetClass="entr" nodeType="afterEffect" presetSubtype="4" presetID="2" grpId="15" fill="hold">
                                  <p:stCondLst>
                                    <p:cond delay="0"/>
                                  </p:stCondLst>
                                  <p:iterate type="el" backwards="0">
                                    <p:tmAbs val="0"/>
                                  </p:iterate>
                                  <p:childTnLst>
                                    <p:set>
                                      <p:cBhvr>
                                        <p:cTn id="65" fill="hold"/>
                                        <p:tgtEl>
                                          <p:spTgt spid="512"/>
                                        </p:tgtEl>
                                        <p:attrNameLst>
                                          <p:attrName>style.visibility</p:attrName>
                                        </p:attrNameLst>
                                      </p:cBhvr>
                                      <p:to>
                                        <p:strVal val="visible"/>
                                      </p:to>
                                    </p:set>
                                    <p:anim calcmode="lin" valueType="num">
                                      <p:cBhvr>
                                        <p:cTn id="66" dur="500" fill="hold"/>
                                        <p:tgtEl>
                                          <p:spTgt spid="512"/>
                                        </p:tgtEl>
                                        <p:attrNameLst>
                                          <p:attrName>ppt_x</p:attrName>
                                        </p:attrNameLst>
                                      </p:cBhvr>
                                      <p:tavLst>
                                        <p:tav tm="0">
                                          <p:val>
                                            <p:strVal val="#ppt_x"/>
                                          </p:val>
                                        </p:tav>
                                        <p:tav tm="100000">
                                          <p:val>
                                            <p:strVal val="#ppt_x"/>
                                          </p:val>
                                        </p:tav>
                                      </p:tavLst>
                                    </p:anim>
                                    <p:anim calcmode="lin" valueType="num">
                                      <p:cBhvr>
                                        <p:cTn id="67" dur="500" fill="hold"/>
                                        <p:tgtEl>
                                          <p:spTgt spid="5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2" grpId="15"/>
      <p:bldP build="whole" bldLvl="1" animBg="1" rev="0" advAuto="0" spid="510" grpId="6"/>
      <p:bldP build="whole" bldLvl="1" animBg="1" rev="0" advAuto="0" spid="490" grpId="2"/>
      <p:bldP build="whole" bldLvl="1" animBg="1" rev="0" advAuto="0" spid="494" grpId="8"/>
      <p:bldP build="whole" bldLvl="1" animBg="1" rev="0" advAuto="0" spid="509" grpId="1"/>
      <p:bldP build="whole" bldLvl="1" animBg="1" rev="0" advAuto="0" spid="508" grpId="4"/>
      <p:bldP build="whole" bldLvl="1" animBg="1" rev="0" advAuto="0" spid="501" grpId="11"/>
      <p:bldP build="whole" bldLvl="1" animBg="1" rev="0" advAuto="0" spid="497" grpId="9"/>
      <p:bldP build="whole" bldLvl="1" animBg="1" rev="0" advAuto="0" spid="493" grpId="7"/>
      <p:bldP build="whole" bldLvl="1" animBg="1" rev="0" advAuto="0" spid="502" grpId="12"/>
      <p:bldP build="whole" bldLvl="1" animBg="1" rev="0" advAuto="0" spid="505" grpId="13"/>
      <p:bldP build="whole" bldLvl="1" animBg="1" rev="0" advAuto="0" spid="511" grpId="5"/>
      <p:bldP build="whole" bldLvl="1" animBg="1" rev="0" advAuto="0" spid="498" grpId="10"/>
      <p:bldP build="whole" bldLvl="1" animBg="1" rev="0" advAuto="0" spid="507" grpId="3"/>
      <p:bldP build="whole" bldLvl="1" animBg="1" rev="0" advAuto="0" spid="506" grpId="14"/>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Rectangle 15"/>
          <p:cNvSpPr/>
          <p:nvPr/>
        </p:nvSpPr>
        <p:spPr>
          <a:xfrm>
            <a:off x="0" y="-14514"/>
            <a:ext cx="12192000" cy="6872514"/>
          </a:xfrm>
          <a:prstGeom prst="rect">
            <a:avLst/>
          </a:prstGeom>
          <a:solidFill>
            <a:srgbClr val="181717"/>
          </a:solidFill>
          <a:ln w="12700">
            <a:miter lim="400000"/>
          </a:ln>
        </p:spPr>
        <p:txBody>
          <a:bodyPr lIns="45719" rIns="45719" anchor="ctr"/>
          <a:lstStyle/>
          <a:p>
            <a:pPr algn="ctr">
              <a:defRPr sz="4000">
                <a:solidFill>
                  <a:srgbClr val="FFFFFF"/>
                </a:solidFill>
              </a:defRPr>
            </a:pPr>
          </a:p>
        </p:txBody>
      </p:sp>
      <p:grpSp>
        <p:nvGrpSpPr>
          <p:cNvPr id="519" name="Rectangle: Rounded Corners 48"/>
          <p:cNvGrpSpPr/>
          <p:nvPr/>
        </p:nvGrpSpPr>
        <p:grpSpPr>
          <a:xfrm>
            <a:off x="1822986" y="3287148"/>
            <a:ext cx="1281613" cy="523241"/>
            <a:chOff x="0" y="0"/>
            <a:chExt cx="1281611" cy="523240"/>
          </a:xfrm>
        </p:grpSpPr>
        <p:sp>
          <p:nvSpPr>
            <p:cNvPr id="517" name="圆角矩形"/>
            <p:cNvSpPr/>
            <p:nvPr/>
          </p:nvSpPr>
          <p:spPr>
            <a:xfrm>
              <a:off x="0" y="32987"/>
              <a:ext cx="1281612" cy="457266"/>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p>
          </p:txBody>
        </p:sp>
        <p:sp>
          <p:nvSpPr>
            <p:cNvPr id="518" name="VK"/>
            <p:cNvSpPr txBox="1"/>
            <p:nvPr/>
          </p:nvSpPr>
          <p:spPr>
            <a:xfrm>
              <a:off x="22321" y="-1"/>
              <a:ext cx="1236970"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pPr/>
              <a:r>
                <a:t>VK</a:t>
              </a:r>
            </a:p>
          </p:txBody>
        </p:sp>
      </p:grpSp>
      <p:grpSp>
        <p:nvGrpSpPr>
          <p:cNvPr id="522" name="Rectangle: Rounded Corners 49"/>
          <p:cNvGrpSpPr/>
          <p:nvPr/>
        </p:nvGrpSpPr>
        <p:grpSpPr>
          <a:xfrm>
            <a:off x="4291229" y="3309083"/>
            <a:ext cx="1281613" cy="523241"/>
            <a:chOff x="0" y="0"/>
            <a:chExt cx="1281611" cy="523240"/>
          </a:xfrm>
        </p:grpSpPr>
        <p:sp>
          <p:nvSpPr>
            <p:cNvPr id="520" name="圆角矩形"/>
            <p:cNvSpPr/>
            <p:nvPr/>
          </p:nvSpPr>
          <p:spPr>
            <a:xfrm>
              <a:off x="0" y="32987"/>
              <a:ext cx="1281612" cy="457266"/>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p>
          </p:txBody>
        </p:sp>
        <p:sp>
          <p:nvSpPr>
            <p:cNvPr id="521" name="Reddit"/>
            <p:cNvSpPr txBox="1"/>
            <p:nvPr/>
          </p:nvSpPr>
          <p:spPr>
            <a:xfrm>
              <a:off x="22321" y="-1"/>
              <a:ext cx="1236970"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pPr/>
              <a:r>
                <a:t>Reddit</a:t>
              </a:r>
            </a:p>
          </p:txBody>
        </p:sp>
      </p:grpSp>
      <p:grpSp>
        <p:nvGrpSpPr>
          <p:cNvPr id="525" name="Rectangle: Rounded Corners 50"/>
          <p:cNvGrpSpPr/>
          <p:nvPr/>
        </p:nvGrpSpPr>
        <p:grpSpPr>
          <a:xfrm>
            <a:off x="6598408" y="3287695"/>
            <a:ext cx="1439514" cy="523241"/>
            <a:chOff x="0" y="0"/>
            <a:chExt cx="1439513" cy="523240"/>
          </a:xfrm>
        </p:grpSpPr>
        <p:sp>
          <p:nvSpPr>
            <p:cNvPr id="523" name="圆角矩形"/>
            <p:cNvSpPr/>
            <p:nvPr/>
          </p:nvSpPr>
          <p:spPr>
            <a:xfrm>
              <a:off x="0" y="11598"/>
              <a:ext cx="1439514" cy="500045"/>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p>
          </p:txBody>
        </p:sp>
        <p:sp>
          <p:nvSpPr>
            <p:cNvPr id="524" name="tumblr"/>
            <p:cNvSpPr txBox="1"/>
            <p:nvPr/>
          </p:nvSpPr>
          <p:spPr>
            <a:xfrm>
              <a:off x="24409" y="-1"/>
              <a:ext cx="1390695"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pPr/>
              <a:r>
                <a:t>tumblr</a:t>
              </a:r>
            </a:p>
          </p:txBody>
        </p:sp>
      </p:grpSp>
      <p:grpSp>
        <p:nvGrpSpPr>
          <p:cNvPr id="528" name="Rectangle: Rounded Corners 51"/>
          <p:cNvGrpSpPr/>
          <p:nvPr/>
        </p:nvGrpSpPr>
        <p:grpSpPr>
          <a:xfrm>
            <a:off x="9224551" y="3298167"/>
            <a:ext cx="1871816" cy="523241"/>
            <a:chOff x="0" y="0"/>
            <a:chExt cx="1871815" cy="523240"/>
          </a:xfrm>
        </p:grpSpPr>
        <p:sp>
          <p:nvSpPr>
            <p:cNvPr id="526" name="圆角矩形"/>
            <p:cNvSpPr/>
            <p:nvPr/>
          </p:nvSpPr>
          <p:spPr>
            <a:xfrm>
              <a:off x="0" y="43903"/>
              <a:ext cx="1871816" cy="435435"/>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p>
          </p:txBody>
        </p:sp>
        <p:sp>
          <p:nvSpPr>
            <p:cNvPr id="527" name="instagram"/>
            <p:cNvSpPr txBox="1"/>
            <p:nvPr/>
          </p:nvSpPr>
          <p:spPr>
            <a:xfrm>
              <a:off x="21255" y="0"/>
              <a:ext cx="1829305"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pPr/>
              <a:r>
                <a:t>instagram</a:t>
              </a:r>
            </a:p>
          </p:txBody>
        </p:sp>
      </p:grpSp>
      <p:grpSp>
        <p:nvGrpSpPr>
          <p:cNvPr id="531" name="Rectangle: Rounded Corners 52"/>
          <p:cNvGrpSpPr/>
          <p:nvPr/>
        </p:nvGrpSpPr>
        <p:grpSpPr>
          <a:xfrm>
            <a:off x="2619634" y="5562578"/>
            <a:ext cx="1640476" cy="694666"/>
            <a:chOff x="0" y="130187"/>
            <a:chExt cx="1640475" cy="694665"/>
          </a:xfrm>
        </p:grpSpPr>
        <p:sp>
          <p:nvSpPr>
            <p:cNvPr id="529" name="圆角矩形"/>
            <p:cNvSpPr/>
            <p:nvPr/>
          </p:nvSpPr>
          <p:spPr>
            <a:xfrm>
              <a:off x="0" y="130187"/>
              <a:ext cx="1640476" cy="694666"/>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p>
          </p:txBody>
        </p:sp>
        <p:sp>
          <p:nvSpPr>
            <p:cNvPr id="530" name="pinterest"/>
            <p:cNvSpPr txBox="1"/>
            <p:nvPr/>
          </p:nvSpPr>
          <p:spPr>
            <a:xfrm>
              <a:off x="33910" y="215900"/>
              <a:ext cx="1572655"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800">
                  <a:solidFill>
                    <a:srgbClr val="FFFFFF"/>
                  </a:solidFill>
                </a:defRPr>
              </a:lvl1pPr>
            </a:lstStyle>
            <a:p>
              <a:pPr/>
              <a:r>
                <a:t>pinterest</a:t>
              </a:r>
            </a:p>
          </p:txBody>
        </p:sp>
      </p:grpSp>
      <p:grpSp>
        <p:nvGrpSpPr>
          <p:cNvPr id="534" name="Rectangle: Rounded Corners 53"/>
          <p:cNvGrpSpPr/>
          <p:nvPr/>
        </p:nvGrpSpPr>
        <p:grpSpPr>
          <a:xfrm>
            <a:off x="5087877" y="5584513"/>
            <a:ext cx="1640476" cy="694666"/>
            <a:chOff x="0" y="0"/>
            <a:chExt cx="1640475" cy="694665"/>
          </a:xfrm>
        </p:grpSpPr>
        <p:sp>
          <p:nvSpPr>
            <p:cNvPr id="532" name="圆角矩形"/>
            <p:cNvSpPr/>
            <p:nvPr/>
          </p:nvSpPr>
          <p:spPr>
            <a:xfrm>
              <a:off x="0" y="0"/>
              <a:ext cx="1640476" cy="694666"/>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p>
          </p:txBody>
        </p:sp>
        <p:sp>
          <p:nvSpPr>
            <p:cNvPr id="533" name="vimeo"/>
            <p:cNvSpPr txBox="1"/>
            <p:nvPr/>
          </p:nvSpPr>
          <p:spPr>
            <a:xfrm>
              <a:off x="33910" y="85712"/>
              <a:ext cx="1572655"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800">
                  <a:solidFill>
                    <a:srgbClr val="FFFFFF"/>
                  </a:solidFill>
                </a:defRPr>
              </a:pPr>
              <a:r>
                <a:t>v</a:t>
              </a:r>
              <a:r>
                <a:t>i</a:t>
              </a:r>
              <a:r>
                <a:t>meo</a:t>
              </a:r>
            </a:p>
          </p:txBody>
        </p:sp>
      </p:grpSp>
      <p:grpSp>
        <p:nvGrpSpPr>
          <p:cNvPr id="537" name="Rectangle: Rounded Corners 54"/>
          <p:cNvGrpSpPr/>
          <p:nvPr/>
        </p:nvGrpSpPr>
        <p:grpSpPr>
          <a:xfrm>
            <a:off x="7552956" y="5584513"/>
            <a:ext cx="1640476" cy="694666"/>
            <a:chOff x="0" y="0"/>
            <a:chExt cx="1640475" cy="694665"/>
          </a:xfrm>
        </p:grpSpPr>
        <p:sp>
          <p:nvSpPr>
            <p:cNvPr id="535" name="圆角矩形"/>
            <p:cNvSpPr/>
            <p:nvPr/>
          </p:nvSpPr>
          <p:spPr>
            <a:xfrm>
              <a:off x="0" y="0"/>
              <a:ext cx="1640476" cy="694666"/>
            </a:xfrm>
            <a:prstGeom prst="roundRect">
              <a:avLst>
                <a:gd name="adj" fmla="val 16667"/>
              </a:avLst>
            </a:prstGeom>
            <a:solidFill>
              <a:schemeClr val="accent1"/>
            </a:solidFill>
            <a:ln w="12700" cap="flat">
              <a:noFill/>
              <a:miter lim="400000"/>
            </a:ln>
            <a:effectLst/>
          </p:spPr>
          <p:txBody>
            <a:bodyPr wrap="square" lIns="45719" tIns="45719" rIns="45719" bIns="45719" numCol="1" anchor="ctr">
              <a:noAutofit/>
            </a:bodyPr>
            <a:lstStyle/>
            <a:p>
              <a:pPr algn="ctr">
                <a:defRPr sz="2800">
                  <a:solidFill>
                    <a:srgbClr val="FFFFFF"/>
                  </a:solidFill>
                </a:defRPr>
              </a:pPr>
            </a:p>
          </p:txBody>
        </p:sp>
        <p:sp>
          <p:nvSpPr>
            <p:cNvPr id="536" name="Tik tol"/>
            <p:cNvSpPr txBox="1"/>
            <p:nvPr/>
          </p:nvSpPr>
          <p:spPr>
            <a:xfrm>
              <a:off x="33910" y="85712"/>
              <a:ext cx="1572655" cy="523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800">
                  <a:solidFill>
                    <a:srgbClr val="FFFFFF"/>
                  </a:solidFill>
                </a:defRPr>
              </a:pPr>
              <a:r>
                <a:t>T</a:t>
              </a:r>
              <a:r>
                <a:t>ik tol</a:t>
              </a:r>
            </a:p>
          </p:txBody>
        </p:sp>
      </p:grpSp>
      <p:sp>
        <p:nvSpPr>
          <p:cNvPr id="538" name="TextBox 58"/>
          <p:cNvSpPr txBox="1"/>
          <p:nvPr/>
        </p:nvSpPr>
        <p:spPr>
          <a:xfrm>
            <a:off x="1532944" y="742828"/>
            <a:ext cx="6048956"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500">
                <a:ln w="10417">
                  <a:solidFill>
                    <a:srgbClr val="FFFFFF"/>
                  </a:solidFill>
                </a:ln>
                <a:solidFill>
                  <a:srgbClr val="FFFFFF"/>
                </a:solidFill>
                <a:effectLst>
                  <a:outerShdw sx="100000" sy="100000" kx="0" ky="0" algn="b" rotWithShape="0" blurRad="12700" dist="38100" dir="2700000">
                    <a:srgbClr val="808080"/>
                  </a:outerShdw>
                </a:effectLst>
              </a:defRPr>
            </a:pPr>
            <a:r>
              <a:t>01</a:t>
            </a:r>
            <a:r>
              <a:t> 社交媒体平台</a:t>
            </a:r>
            <a:r>
              <a:t>-</a:t>
            </a:r>
            <a:r>
              <a:t>简介</a:t>
            </a:r>
          </a:p>
        </p:txBody>
      </p:sp>
      <p:pic>
        <p:nvPicPr>
          <p:cNvPr id="539" name="图片占位符 1" descr="图片占位符 1"/>
          <p:cNvPicPr>
            <a:picLocks noChangeAspect="1"/>
          </p:cNvPicPr>
          <p:nvPr>
            <p:ph type="pic" idx="13"/>
          </p:nvPr>
        </p:nvPicPr>
        <p:blipFill>
          <a:blip r:embed="rId3">
            <a:extLst/>
          </a:blip>
          <a:srcRect l="6733" t="6606" r="8010" b="13542"/>
          <a:stretch>
            <a:fillRect/>
          </a:stretch>
        </p:blipFill>
        <p:spPr>
          <a:xfrm>
            <a:off x="1682476" y="1886502"/>
            <a:ext cx="1422123" cy="1332001"/>
          </a:xfrm>
          <a:prstGeom prst="rect">
            <a:avLst/>
          </a:prstGeom>
        </p:spPr>
      </p:pic>
      <p:pic>
        <p:nvPicPr>
          <p:cNvPr id="540" name="图片占位符 5" descr="图片占位符 5"/>
          <p:cNvPicPr>
            <a:picLocks noChangeAspect="1"/>
          </p:cNvPicPr>
          <p:nvPr>
            <p:ph type="pic" idx="14"/>
          </p:nvPr>
        </p:nvPicPr>
        <p:blipFill>
          <a:blip r:embed="rId4">
            <a:extLst/>
          </a:blip>
          <a:srcRect l="0" t="518" r="0" b="517"/>
          <a:stretch>
            <a:fillRect/>
          </a:stretch>
        </p:blipFill>
        <p:spPr>
          <a:xfrm>
            <a:off x="4183639" y="1845066"/>
            <a:ext cx="1378026" cy="1364401"/>
          </a:xfrm>
          <a:prstGeom prst="rect">
            <a:avLst/>
          </a:prstGeom>
        </p:spPr>
      </p:pic>
      <p:pic>
        <p:nvPicPr>
          <p:cNvPr id="541" name="图片占位符 7" descr="图片占位符 7"/>
          <p:cNvPicPr>
            <a:picLocks noChangeAspect="1"/>
          </p:cNvPicPr>
          <p:nvPr>
            <p:ph type="pic" idx="15"/>
          </p:nvPr>
        </p:nvPicPr>
        <p:blipFill>
          <a:blip r:embed="rId5">
            <a:extLst/>
          </a:blip>
          <a:srcRect l="7676" t="5699" r="8927" b="7118"/>
          <a:stretch>
            <a:fillRect/>
          </a:stretch>
        </p:blipFill>
        <p:spPr>
          <a:xfrm>
            <a:off x="6632740" y="1891719"/>
            <a:ext cx="1394673" cy="1332001"/>
          </a:xfrm>
          <a:prstGeom prst="rect">
            <a:avLst/>
          </a:prstGeom>
        </p:spPr>
      </p:pic>
      <p:pic>
        <p:nvPicPr>
          <p:cNvPr id="542" name="图片占位符 9" descr="图片占位符 9"/>
          <p:cNvPicPr>
            <a:picLocks noChangeAspect="1"/>
          </p:cNvPicPr>
          <p:nvPr>
            <p:ph type="pic" idx="16"/>
          </p:nvPr>
        </p:nvPicPr>
        <p:blipFill>
          <a:blip r:embed="rId6">
            <a:extLst/>
          </a:blip>
          <a:srcRect l="6380" t="8884" r="7676" b="7119"/>
          <a:stretch>
            <a:fillRect/>
          </a:stretch>
        </p:blipFill>
        <p:spPr>
          <a:xfrm>
            <a:off x="9254854" y="1861447"/>
            <a:ext cx="1395357" cy="1364400"/>
          </a:xfrm>
          <a:prstGeom prst="rect">
            <a:avLst/>
          </a:prstGeom>
        </p:spPr>
      </p:pic>
      <p:pic>
        <p:nvPicPr>
          <p:cNvPr id="543" name="图片占位符 18" descr="图片占位符 18"/>
          <p:cNvPicPr>
            <a:picLocks noChangeAspect="1"/>
          </p:cNvPicPr>
          <p:nvPr>
            <p:ph type="pic" idx="19"/>
          </p:nvPr>
        </p:nvPicPr>
        <p:blipFill>
          <a:blip r:embed="rId7">
            <a:extLst/>
          </a:blip>
          <a:srcRect l="0" t="576" r="0" b="576"/>
          <a:stretch>
            <a:fillRect/>
          </a:stretch>
        </p:blipFill>
        <p:spPr>
          <a:xfrm>
            <a:off x="7688591" y="4051112"/>
            <a:ext cx="1376796" cy="1363183"/>
          </a:xfrm>
          <a:prstGeom prst="rect">
            <a:avLst/>
          </a:prstGeom>
          <a:ln w="88900" cap="sq">
            <a:solidFill>
              <a:srgbClr val="FFFFFF"/>
            </a:solidFill>
            <a:miter lim="800000"/>
          </a:ln>
          <a:effectLst>
            <a:outerShdw sx="100000" sy="100000" kx="0" ky="0" algn="b" rotWithShape="0" blurRad="50800" dist="18000" dir="5400000">
              <a:srgbClr val="000000">
                <a:alpha val="40000"/>
              </a:srgbClr>
            </a:outerShdw>
          </a:effectLst>
        </p:spPr>
      </p:pic>
      <p:pic>
        <p:nvPicPr>
          <p:cNvPr id="544" name="图片占位符 13" descr="图片占位符 13"/>
          <p:cNvPicPr>
            <a:picLocks noChangeAspect="1"/>
          </p:cNvPicPr>
          <p:nvPr>
            <p:ph type="pic" idx="18"/>
          </p:nvPr>
        </p:nvPicPr>
        <p:blipFill>
          <a:blip r:embed="rId8">
            <a:extLst/>
          </a:blip>
          <a:srcRect l="0" t="576" r="0" b="576"/>
          <a:stretch>
            <a:fillRect/>
          </a:stretch>
        </p:blipFill>
        <p:spPr>
          <a:xfrm>
            <a:off x="5221613" y="4026398"/>
            <a:ext cx="1376796" cy="1363183"/>
          </a:xfrm>
          <a:prstGeom prst="rect">
            <a:avLst/>
          </a:prstGeom>
        </p:spPr>
      </p:pic>
      <p:pic>
        <p:nvPicPr>
          <p:cNvPr id="545" name="图片占位符 11" descr="图片占位符 11"/>
          <p:cNvPicPr>
            <a:picLocks noChangeAspect="1"/>
          </p:cNvPicPr>
          <p:nvPr>
            <p:ph type="pic" idx="17"/>
          </p:nvPr>
        </p:nvPicPr>
        <p:blipFill>
          <a:blip r:embed="rId9">
            <a:extLst/>
          </a:blip>
          <a:srcRect l="0" t="871" r="0" b="870"/>
          <a:stretch>
            <a:fillRect/>
          </a:stretch>
        </p:blipFill>
        <p:spPr>
          <a:xfrm>
            <a:off x="2754638" y="4051112"/>
            <a:ext cx="1376796" cy="1363183"/>
          </a:xfrm>
          <a:prstGeom prst="rect">
            <a:avLst/>
          </a:prstGeom>
        </p:spPr>
      </p:pic>
      <p:sp>
        <p:nvSpPr>
          <p:cNvPr id="546"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l"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538"/>
                                        </p:tgtEl>
                                        <p:attrNameLst>
                                          <p:attrName>style.visibility</p:attrName>
                                        </p:attrNameLst>
                                      </p:cBhvr>
                                      <p:to>
                                        <p:strVal val="visible"/>
                                      </p:to>
                                    </p:set>
                                    <p:animEffect filter="wipe(left)" transition="in">
                                      <p:cBhvr>
                                        <p:cTn id="7" dur="500"/>
                                        <p:tgtEl>
                                          <p:spTgt spid="53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539"/>
                                        </p:tgtEl>
                                        <p:attrNameLst>
                                          <p:attrName>style.visibility</p:attrName>
                                        </p:attrNameLst>
                                      </p:cBhvr>
                                      <p:to>
                                        <p:strVal val="visible"/>
                                      </p:to>
                                    </p:set>
                                    <p:animEffect filter="fade" transition="in">
                                      <p:cBhvr>
                                        <p:cTn id="12" dur="500"/>
                                        <p:tgtEl>
                                          <p:spTgt spid="539"/>
                                        </p:tgtEl>
                                      </p:cBhvr>
                                    </p:animEffect>
                                  </p:childTnLst>
                                </p:cTn>
                              </p:par>
                            </p:childTnLst>
                          </p:cTn>
                        </p:par>
                        <p:par>
                          <p:cTn id="13" fill="hold">
                            <p:stCondLst>
                              <p:cond delay="500"/>
                            </p:stCondLst>
                            <p:childTnLst>
                              <p:par>
                                <p:cTn id="14" presetClass="entr" nodeType="afterEffect" presetID="10" grpId="3" fill="hold">
                                  <p:stCondLst>
                                    <p:cond delay="0"/>
                                  </p:stCondLst>
                                  <p:iterate type="el" backwards="0">
                                    <p:tmAbs val="0"/>
                                  </p:iterate>
                                  <p:childTnLst>
                                    <p:set>
                                      <p:cBhvr>
                                        <p:cTn id="15" fill="hold"/>
                                        <p:tgtEl>
                                          <p:spTgt spid="540"/>
                                        </p:tgtEl>
                                        <p:attrNameLst>
                                          <p:attrName>style.visibility</p:attrName>
                                        </p:attrNameLst>
                                      </p:cBhvr>
                                      <p:to>
                                        <p:strVal val="visible"/>
                                      </p:to>
                                    </p:set>
                                    <p:animEffect filter="fade" transition="in">
                                      <p:cBhvr>
                                        <p:cTn id="16" dur="500"/>
                                        <p:tgtEl>
                                          <p:spTgt spid="540"/>
                                        </p:tgtEl>
                                      </p:cBhvr>
                                    </p:animEffect>
                                  </p:childTnLst>
                                </p:cTn>
                              </p:par>
                            </p:childTnLst>
                          </p:cTn>
                        </p:par>
                        <p:par>
                          <p:cTn id="17" fill="hold">
                            <p:stCondLst>
                              <p:cond delay="1000"/>
                            </p:stCondLst>
                            <p:childTnLst>
                              <p:par>
                                <p:cTn id="18" presetClass="entr" nodeType="afterEffect" presetID="10" grpId="4" fill="hold">
                                  <p:stCondLst>
                                    <p:cond delay="0"/>
                                  </p:stCondLst>
                                  <p:iterate type="el" backwards="0">
                                    <p:tmAbs val="0"/>
                                  </p:iterate>
                                  <p:childTnLst>
                                    <p:set>
                                      <p:cBhvr>
                                        <p:cTn id="19" fill="hold"/>
                                        <p:tgtEl>
                                          <p:spTgt spid="541"/>
                                        </p:tgtEl>
                                        <p:attrNameLst>
                                          <p:attrName>style.visibility</p:attrName>
                                        </p:attrNameLst>
                                      </p:cBhvr>
                                      <p:to>
                                        <p:strVal val="visible"/>
                                      </p:to>
                                    </p:set>
                                    <p:animEffect filter="fade" transition="in">
                                      <p:cBhvr>
                                        <p:cTn id="20" dur="500"/>
                                        <p:tgtEl>
                                          <p:spTgt spid="541"/>
                                        </p:tgtEl>
                                      </p:cBhvr>
                                    </p:animEffect>
                                  </p:childTnLst>
                                </p:cTn>
                              </p:par>
                            </p:childTnLst>
                          </p:cTn>
                        </p:par>
                        <p:par>
                          <p:cTn id="21" fill="hold">
                            <p:stCondLst>
                              <p:cond delay="1500"/>
                            </p:stCondLst>
                            <p:childTnLst>
                              <p:par>
                                <p:cTn id="22" presetClass="entr" nodeType="afterEffect" presetID="10" grpId="5" fill="hold">
                                  <p:stCondLst>
                                    <p:cond delay="0"/>
                                  </p:stCondLst>
                                  <p:iterate type="el" backwards="0">
                                    <p:tmAbs val="0"/>
                                  </p:iterate>
                                  <p:childTnLst>
                                    <p:set>
                                      <p:cBhvr>
                                        <p:cTn id="23" fill="hold"/>
                                        <p:tgtEl>
                                          <p:spTgt spid="542"/>
                                        </p:tgtEl>
                                        <p:attrNameLst>
                                          <p:attrName>style.visibility</p:attrName>
                                        </p:attrNameLst>
                                      </p:cBhvr>
                                      <p:to>
                                        <p:strVal val="visible"/>
                                      </p:to>
                                    </p:set>
                                    <p:animEffect filter="fade" transition="in">
                                      <p:cBhvr>
                                        <p:cTn id="24" dur="500"/>
                                        <p:tgtEl>
                                          <p:spTgt spid="542"/>
                                        </p:tgtEl>
                                      </p:cBhvr>
                                    </p:animEffect>
                                  </p:childTnLst>
                                </p:cTn>
                              </p:par>
                            </p:childTnLst>
                          </p:cTn>
                        </p:par>
                        <p:par>
                          <p:cTn id="25" fill="hold">
                            <p:stCondLst>
                              <p:cond delay="2000"/>
                            </p:stCondLst>
                            <p:childTnLst>
                              <p:par>
                                <p:cTn id="26" presetClass="entr" nodeType="afterEffect" presetID="10" grpId="6" fill="hold">
                                  <p:stCondLst>
                                    <p:cond delay="0"/>
                                  </p:stCondLst>
                                  <p:iterate type="el" backwards="0">
                                    <p:tmAbs val="0"/>
                                  </p:iterate>
                                  <p:childTnLst>
                                    <p:set>
                                      <p:cBhvr>
                                        <p:cTn id="27" fill="hold"/>
                                        <p:tgtEl>
                                          <p:spTgt spid="543"/>
                                        </p:tgtEl>
                                        <p:attrNameLst>
                                          <p:attrName>style.visibility</p:attrName>
                                        </p:attrNameLst>
                                      </p:cBhvr>
                                      <p:to>
                                        <p:strVal val="visible"/>
                                      </p:to>
                                    </p:set>
                                    <p:animEffect filter="fade" transition="in">
                                      <p:cBhvr>
                                        <p:cTn id="28" dur="500"/>
                                        <p:tgtEl>
                                          <p:spTgt spid="543"/>
                                        </p:tgtEl>
                                      </p:cBhvr>
                                    </p:animEffect>
                                  </p:childTnLst>
                                </p:cTn>
                              </p:par>
                            </p:childTnLst>
                          </p:cTn>
                        </p:par>
                        <p:par>
                          <p:cTn id="29" fill="hold">
                            <p:stCondLst>
                              <p:cond delay="2500"/>
                            </p:stCondLst>
                            <p:childTnLst>
                              <p:par>
                                <p:cTn id="30" presetClass="entr" nodeType="afterEffect" presetID="10" grpId="7" fill="hold">
                                  <p:stCondLst>
                                    <p:cond delay="0"/>
                                  </p:stCondLst>
                                  <p:iterate type="el" backwards="0">
                                    <p:tmAbs val="0"/>
                                  </p:iterate>
                                  <p:childTnLst>
                                    <p:set>
                                      <p:cBhvr>
                                        <p:cTn id="31" fill="hold"/>
                                        <p:tgtEl>
                                          <p:spTgt spid="544"/>
                                        </p:tgtEl>
                                        <p:attrNameLst>
                                          <p:attrName>style.visibility</p:attrName>
                                        </p:attrNameLst>
                                      </p:cBhvr>
                                      <p:to>
                                        <p:strVal val="visible"/>
                                      </p:to>
                                    </p:set>
                                    <p:animEffect filter="fade" transition="in">
                                      <p:cBhvr>
                                        <p:cTn id="32" dur="500"/>
                                        <p:tgtEl>
                                          <p:spTgt spid="544"/>
                                        </p:tgtEl>
                                      </p:cBhvr>
                                    </p:animEffect>
                                  </p:childTnLst>
                                </p:cTn>
                              </p:par>
                            </p:childTnLst>
                          </p:cTn>
                        </p:par>
                        <p:par>
                          <p:cTn id="33" fill="hold">
                            <p:stCondLst>
                              <p:cond delay="3000"/>
                            </p:stCondLst>
                            <p:childTnLst>
                              <p:par>
                                <p:cTn id="34" presetClass="entr" nodeType="afterEffect" presetID="10" grpId="8" fill="hold">
                                  <p:stCondLst>
                                    <p:cond delay="0"/>
                                  </p:stCondLst>
                                  <p:iterate type="el" backwards="0">
                                    <p:tmAbs val="0"/>
                                  </p:iterate>
                                  <p:childTnLst>
                                    <p:set>
                                      <p:cBhvr>
                                        <p:cTn id="35" fill="hold"/>
                                        <p:tgtEl>
                                          <p:spTgt spid="545"/>
                                        </p:tgtEl>
                                        <p:attrNameLst>
                                          <p:attrName>style.visibility</p:attrName>
                                        </p:attrNameLst>
                                      </p:cBhvr>
                                      <p:to>
                                        <p:strVal val="visible"/>
                                      </p:to>
                                    </p:set>
                                    <p:animEffect filter="fade" transition="in">
                                      <p:cBhvr>
                                        <p:cTn id="36" dur="500"/>
                                        <p:tgtEl>
                                          <p:spTgt spid="545"/>
                                        </p:tgtEl>
                                      </p:cBhvr>
                                    </p:animEffect>
                                  </p:childTnLst>
                                </p:cTn>
                              </p:par>
                            </p:childTnLst>
                          </p:cTn>
                        </p:par>
                        <p:par>
                          <p:cTn id="37" fill="hold">
                            <p:stCondLst>
                              <p:cond delay="3500"/>
                            </p:stCondLst>
                            <p:childTnLst>
                              <p:par>
                                <p:cTn id="38" presetClass="entr" nodeType="afterEffect" presetID="10" grpId="9" fill="hold">
                                  <p:stCondLst>
                                    <p:cond delay="0"/>
                                  </p:stCondLst>
                                  <p:iterate type="el" backwards="0">
                                    <p:tmAbs val="0"/>
                                  </p:iterate>
                                  <p:childTnLst>
                                    <p:set>
                                      <p:cBhvr>
                                        <p:cTn id="39" fill="hold"/>
                                        <p:tgtEl>
                                          <p:spTgt spid="519"/>
                                        </p:tgtEl>
                                        <p:attrNameLst>
                                          <p:attrName>style.visibility</p:attrName>
                                        </p:attrNameLst>
                                      </p:cBhvr>
                                      <p:to>
                                        <p:strVal val="visible"/>
                                      </p:to>
                                    </p:set>
                                    <p:animEffect filter="fade" transition="in">
                                      <p:cBhvr>
                                        <p:cTn id="40" dur="500"/>
                                        <p:tgtEl>
                                          <p:spTgt spid="519"/>
                                        </p:tgtEl>
                                      </p:cBhvr>
                                    </p:animEffect>
                                  </p:childTnLst>
                                </p:cTn>
                              </p:par>
                            </p:childTnLst>
                          </p:cTn>
                        </p:par>
                        <p:par>
                          <p:cTn id="41" fill="hold">
                            <p:stCondLst>
                              <p:cond delay="4000"/>
                            </p:stCondLst>
                            <p:childTnLst>
                              <p:par>
                                <p:cTn id="42" presetClass="entr" nodeType="afterEffect" presetID="10" grpId="10" fill="hold">
                                  <p:stCondLst>
                                    <p:cond delay="0"/>
                                  </p:stCondLst>
                                  <p:iterate type="el" backwards="0">
                                    <p:tmAbs val="0"/>
                                  </p:iterate>
                                  <p:childTnLst>
                                    <p:set>
                                      <p:cBhvr>
                                        <p:cTn id="43" fill="hold"/>
                                        <p:tgtEl>
                                          <p:spTgt spid="522"/>
                                        </p:tgtEl>
                                        <p:attrNameLst>
                                          <p:attrName>style.visibility</p:attrName>
                                        </p:attrNameLst>
                                      </p:cBhvr>
                                      <p:to>
                                        <p:strVal val="visible"/>
                                      </p:to>
                                    </p:set>
                                    <p:animEffect filter="fade" transition="in">
                                      <p:cBhvr>
                                        <p:cTn id="44" dur="500"/>
                                        <p:tgtEl>
                                          <p:spTgt spid="522"/>
                                        </p:tgtEl>
                                      </p:cBhvr>
                                    </p:animEffect>
                                  </p:childTnLst>
                                </p:cTn>
                              </p:par>
                            </p:childTnLst>
                          </p:cTn>
                        </p:par>
                        <p:par>
                          <p:cTn id="45" fill="hold">
                            <p:stCondLst>
                              <p:cond delay="4500"/>
                            </p:stCondLst>
                            <p:childTnLst>
                              <p:par>
                                <p:cTn id="46" presetClass="entr" nodeType="afterEffect" presetID="10" grpId="11" fill="hold">
                                  <p:stCondLst>
                                    <p:cond delay="0"/>
                                  </p:stCondLst>
                                  <p:iterate type="el" backwards="0">
                                    <p:tmAbs val="0"/>
                                  </p:iterate>
                                  <p:childTnLst>
                                    <p:set>
                                      <p:cBhvr>
                                        <p:cTn id="47" fill="hold"/>
                                        <p:tgtEl>
                                          <p:spTgt spid="525"/>
                                        </p:tgtEl>
                                        <p:attrNameLst>
                                          <p:attrName>style.visibility</p:attrName>
                                        </p:attrNameLst>
                                      </p:cBhvr>
                                      <p:to>
                                        <p:strVal val="visible"/>
                                      </p:to>
                                    </p:set>
                                    <p:animEffect filter="fade" transition="in">
                                      <p:cBhvr>
                                        <p:cTn id="48" dur="500"/>
                                        <p:tgtEl>
                                          <p:spTgt spid="525"/>
                                        </p:tgtEl>
                                      </p:cBhvr>
                                    </p:animEffect>
                                  </p:childTnLst>
                                </p:cTn>
                              </p:par>
                            </p:childTnLst>
                          </p:cTn>
                        </p:par>
                        <p:par>
                          <p:cTn id="49" fill="hold">
                            <p:stCondLst>
                              <p:cond delay="5000"/>
                            </p:stCondLst>
                            <p:childTnLst>
                              <p:par>
                                <p:cTn id="50" presetClass="entr" nodeType="afterEffect" presetID="10" grpId="12" fill="hold">
                                  <p:stCondLst>
                                    <p:cond delay="0"/>
                                  </p:stCondLst>
                                  <p:iterate type="el" backwards="0">
                                    <p:tmAbs val="0"/>
                                  </p:iterate>
                                  <p:childTnLst>
                                    <p:set>
                                      <p:cBhvr>
                                        <p:cTn id="51" fill="hold"/>
                                        <p:tgtEl>
                                          <p:spTgt spid="528"/>
                                        </p:tgtEl>
                                        <p:attrNameLst>
                                          <p:attrName>style.visibility</p:attrName>
                                        </p:attrNameLst>
                                      </p:cBhvr>
                                      <p:to>
                                        <p:strVal val="visible"/>
                                      </p:to>
                                    </p:set>
                                    <p:animEffect filter="fade" transition="in">
                                      <p:cBhvr>
                                        <p:cTn id="52" dur="500"/>
                                        <p:tgtEl>
                                          <p:spTgt spid="528"/>
                                        </p:tgtEl>
                                      </p:cBhvr>
                                    </p:animEffect>
                                  </p:childTnLst>
                                </p:cTn>
                              </p:par>
                            </p:childTnLst>
                          </p:cTn>
                        </p:par>
                        <p:par>
                          <p:cTn id="53" fill="hold">
                            <p:stCondLst>
                              <p:cond delay="5500"/>
                            </p:stCondLst>
                            <p:childTnLst>
                              <p:par>
                                <p:cTn id="54" presetClass="entr" nodeType="afterEffect" presetID="10" grpId="13" fill="hold">
                                  <p:stCondLst>
                                    <p:cond delay="0"/>
                                  </p:stCondLst>
                                  <p:iterate type="el" backwards="0">
                                    <p:tmAbs val="0"/>
                                  </p:iterate>
                                  <p:childTnLst>
                                    <p:set>
                                      <p:cBhvr>
                                        <p:cTn id="55" fill="hold"/>
                                        <p:tgtEl>
                                          <p:spTgt spid="531"/>
                                        </p:tgtEl>
                                        <p:attrNameLst>
                                          <p:attrName>style.visibility</p:attrName>
                                        </p:attrNameLst>
                                      </p:cBhvr>
                                      <p:to>
                                        <p:strVal val="visible"/>
                                      </p:to>
                                    </p:set>
                                    <p:animEffect filter="fade" transition="in">
                                      <p:cBhvr>
                                        <p:cTn id="56" dur="500"/>
                                        <p:tgtEl>
                                          <p:spTgt spid="531"/>
                                        </p:tgtEl>
                                      </p:cBhvr>
                                    </p:animEffect>
                                  </p:childTnLst>
                                </p:cTn>
                              </p:par>
                            </p:childTnLst>
                          </p:cTn>
                        </p:par>
                        <p:par>
                          <p:cTn id="57" fill="hold">
                            <p:stCondLst>
                              <p:cond delay="6000"/>
                            </p:stCondLst>
                            <p:childTnLst>
                              <p:par>
                                <p:cTn id="58" presetClass="entr" nodeType="afterEffect" presetID="10" grpId="14" fill="hold">
                                  <p:stCondLst>
                                    <p:cond delay="0"/>
                                  </p:stCondLst>
                                  <p:iterate type="el" backwards="0">
                                    <p:tmAbs val="0"/>
                                  </p:iterate>
                                  <p:childTnLst>
                                    <p:set>
                                      <p:cBhvr>
                                        <p:cTn id="59" fill="hold"/>
                                        <p:tgtEl>
                                          <p:spTgt spid="534"/>
                                        </p:tgtEl>
                                        <p:attrNameLst>
                                          <p:attrName>style.visibility</p:attrName>
                                        </p:attrNameLst>
                                      </p:cBhvr>
                                      <p:to>
                                        <p:strVal val="visible"/>
                                      </p:to>
                                    </p:set>
                                    <p:animEffect filter="fade" transition="in">
                                      <p:cBhvr>
                                        <p:cTn id="60" dur="500"/>
                                        <p:tgtEl>
                                          <p:spTgt spid="534"/>
                                        </p:tgtEl>
                                      </p:cBhvr>
                                    </p:animEffect>
                                  </p:childTnLst>
                                </p:cTn>
                              </p:par>
                            </p:childTnLst>
                          </p:cTn>
                        </p:par>
                        <p:par>
                          <p:cTn id="61" fill="hold">
                            <p:stCondLst>
                              <p:cond delay="6500"/>
                            </p:stCondLst>
                            <p:childTnLst>
                              <p:par>
                                <p:cTn id="62" presetClass="entr" nodeType="afterEffect" presetID="10" grpId="15" fill="hold">
                                  <p:stCondLst>
                                    <p:cond delay="0"/>
                                  </p:stCondLst>
                                  <p:iterate type="el" backwards="0">
                                    <p:tmAbs val="0"/>
                                  </p:iterate>
                                  <p:childTnLst>
                                    <p:set>
                                      <p:cBhvr>
                                        <p:cTn id="63" fill="hold"/>
                                        <p:tgtEl>
                                          <p:spTgt spid="537"/>
                                        </p:tgtEl>
                                        <p:attrNameLst>
                                          <p:attrName>style.visibility</p:attrName>
                                        </p:attrNameLst>
                                      </p:cBhvr>
                                      <p:to>
                                        <p:strVal val="visible"/>
                                      </p:to>
                                    </p:set>
                                    <p:animEffect filter="fade" transition="in">
                                      <p:cBhvr>
                                        <p:cTn id="64" dur="5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4" grpId="14"/>
      <p:bldP build="whole" bldLvl="1" animBg="1" rev="0" advAuto="0" spid="538" grpId="1"/>
      <p:bldP build="whole" bldLvl="1" animBg="1" rev="0" advAuto="0" spid="522" grpId="10"/>
      <p:bldP build="whole" bldLvl="1" animBg="1" rev="0" advAuto="0" spid="537" grpId="15"/>
      <p:bldP build="whole" bldLvl="1" animBg="1" rev="0" advAuto="0" spid="525" grpId="11"/>
      <p:bldP build="whole" bldLvl="1" animBg="1" rev="0" advAuto="0" spid="531" grpId="13"/>
      <p:bldP build="whole" bldLvl="1" animBg="1" rev="0" advAuto="0" spid="528" grpId="12"/>
      <p:bldP build="whole" bldLvl="1" animBg="1" rev="0" advAuto="0" spid="545" grpId="8"/>
      <p:bldP build="whole" bldLvl="1" animBg="1" rev="0" advAuto="0" spid="542" grpId="5"/>
      <p:bldP build="whole" bldLvl="1" animBg="1" rev="0" advAuto="0" spid="539" grpId="2"/>
      <p:bldP build="whole" bldLvl="1" animBg="1" rev="0" advAuto="0" spid="540" grpId="3"/>
      <p:bldP build="whole" bldLvl="1" animBg="1" rev="0" advAuto="0" spid="541" grpId="4"/>
      <p:bldP build="whole" bldLvl="1" animBg="1" rev="0" advAuto="0" spid="544" grpId="7"/>
      <p:bldP build="whole" bldLvl="1" animBg="1" rev="0" advAuto="0" spid="519" grpId="9"/>
      <p:bldP build="whole" bldLvl="1" animBg="1" rev="0" advAuto="0" spid="543" grpId="6"/>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TextBox 1"/>
          <p:cNvSpPr txBox="1"/>
          <p:nvPr/>
        </p:nvSpPr>
        <p:spPr>
          <a:xfrm>
            <a:off x="1201169" y="916960"/>
            <a:ext cx="6048956" cy="574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effectLst>
                  <a:outerShdw sx="100000" sy="100000" kx="0" ky="0" algn="b" rotWithShape="0" blurRad="38100" dist="19050" dir="2700000">
                    <a:srgbClr val="000000">
                      <a:alpha val="40000"/>
                    </a:srgbClr>
                  </a:outerShdw>
                </a:effectLst>
              </a:defRPr>
            </a:pPr>
            <a:r>
              <a:t>01 </a:t>
            </a:r>
            <a:r>
              <a:t>社交媒体平台</a:t>
            </a:r>
            <a:r>
              <a:t>-VK</a:t>
            </a:r>
          </a:p>
        </p:txBody>
      </p:sp>
      <p:sp>
        <p:nvSpPr>
          <p:cNvPr id="551" name="7 CuadroTexto"/>
          <p:cNvSpPr txBox="1"/>
          <p:nvPr/>
        </p:nvSpPr>
        <p:spPr>
          <a:xfrm>
            <a:off x="1201169" y="1910034"/>
            <a:ext cx="6048956" cy="101219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400">
                <a:solidFill>
                  <a:srgbClr val="808080"/>
                </a:solidFill>
              </a:defRPr>
            </a:pPr>
            <a:r>
              <a:t>俄罗斯知名在线社交网站。提供俄语，英文，中文等七十多种语言。</a:t>
            </a:r>
            <a:r>
              <a:t>2006</a:t>
            </a:r>
            <a:r>
              <a:t>年创立。</a:t>
            </a:r>
          </a:p>
        </p:txBody>
      </p:sp>
      <p:sp>
        <p:nvSpPr>
          <p:cNvPr id="552" name="Shape 598"/>
          <p:cNvSpPr/>
          <p:nvPr/>
        </p:nvSpPr>
        <p:spPr>
          <a:xfrm>
            <a:off x="8267093" y="2779095"/>
            <a:ext cx="1426400" cy="1426400"/>
          </a:xfrm>
          <a:prstGeom prst="ellipse">
            <a:avLst/>
          </a:prstGeom>
          <a:solidFill>
            <a:srgbClr val="FFFFFF"/>
          </a:solidFill>
          <a:ln w="12700">
            <a:miter lim="400000"/>
          </a:ln>
        </p:spPr>
        <p:txBody>
          <a:bodyPr lIns="45719" rIns="45719" anchor="ctr"/>
          <a:lstStyle/>
          <a:p>
            <a:pPr defTabSz="914400">
              <a:defRPr>
                <a:solidFill>
                  <a:srgbClr val="ECECEC"/>
                </a:solidFill>
                <a:latin typeface="Arial"/>
                <a:ea typeface="Arial"/>
                <a:cs typeface="Arial"/>
                <a:sym typeface="Arial"/>
              </a:defRPr>
            </a:pPr>
          </a:p>
        </p:txBody>
      </p:sp>
      <p:sp>
        <p:nvSpPr>
          <p:cNvPr id="553" name="Rectangle: Rounded Corners 57"/>
          <p:cNvSpPr/>
          <p:nvPr/>
        </p:nvSpPr>
        <p:spPr>
          <a:xfrm>
            <a:off x="1372391" y="3529882"/>
            <a:ext cx="558801" cy="558801"/>
          </a:xfrm>
          <a:prstGeom prst="roundRect">
            <a:avLst>
              <a:gd name="adj" fmla="val 16667"/>
            </a:avLst>
          </a:prstGeom>
          <a:solidFill>
            <a:srgbClr val="767171"/>
          </a:solidFill>
          <a:ln w="12700">
            <a:miter lim="400000"/>
          </a:ln>
        </p:spPr>
        <p:txBody>
          <a:bodyPr lIns="45719" rIns="45719" anchor="ctr"/>
          <a:lstStyle/>
          <a:p>
            <a:pPr algn="ctr">
              <a:defRPr>
                <a:solidFill>
                  <a:srgbClr val="FFFFFF"/>
                </a:solidFill>
              </a:defRPr>
            </a:pPr>
          </a:p>
        </p:txBody>
      </p:sp>
      <p:sp>
        <p:nvSpPr>
          <p:cNvPr id="554" name="TextBox 58"/>
          <p:cNvSpPr txBox="1"/>
          <p:nvPr/>
        </p:nvSpPr>
        <p:spPr>
          <a:xfrm>
            <a:off x="2096665" y="3491781"/>
            <a:ext cx="3691104" cy="1564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150000"/>
              </a:lnSpc>
              <a:defRPr sz="2400">
                <a:solidFill>
                  <a:schemeClr val="accent1"/>
                </a:solidFill>
                <a:effectLst>
                  <a:outerShdw sx="100000" sy="100000" kx="0" ky="0" algn="b" rotWithShape="0" blurRad="38100" dist="25400" dir="5400000">
                    <a:srgbClr val="6E747A">
                      <a:alpha val="43000"/>
                    </a:srgbClr>
                  </a:outerShdw>
                </a:effectLst>
              </a:defRPr>
            </a:lvl1pPr>
          </a:lstStyle>
          <a:p>
            <a:pPr/>
            <a:r>
              <a:t>俄罗斯，乌克兰，哈萨克斯坦，白俄罗斯，乌兹别克斯坦，阿塞拜疆等。</a:t>
            </a:r>
          </a:p>
        </p:txBody>
      </p:sp>
      <p:graphicFrame>
        <p:nvGraphicFramePr>
          <p:cNvPr id="555" name="图表 3"/>
          <p:cNvGraphicFramePr/>
          <p:nvPr/>
        </p:nvGraphicFramePr>
        <p:xfrm>
          <a:off x="7318601" y="2315710"/>
          <a:ext cx="4711701" cy="2995089"/>
        </p:xfrm>
        <a:graphic xmlns:a="http://schemas.openxmlformats.org/drawingml/2006/main">
          <a:graphicData uri="http://schemas.openxmlformats.org/drawingml/2006/chart">
            <c:chart xmlns:c="http://schemas.openxmlformats.org/drawingml/2006/chart" r:id="rId3"/>
          </a:graphicData>
        </a:graphic>
      </p:graphicFrame>
      <p:sp>
        <p:nvSpPr>
          <p:cNvPr id="556" name="Freeform 50"/>
          <p:cNvSpPr/>
          <p:nvPr/>
        </p:nvSpPr>
        <p:spPr>
          <a:xfrm>
            <a:off x="1511069" y="3667766"/>
            <a:ext cx="281445" cy="283033"/>
          </a:xfrm>
          <a:custGeom>
            <a:avLst/>
            <a:gdLst/>
            <a:ahLst/>
            <a:cxnLst>
              <a:cxn ang="0">
                <a:pos x="wd2" y="hd2"/>
              </a:cxn>
              <a:cxn ang="5400000">
                <a:pos x="wd2" y="hd2"/>
              </a:cxn>
              <a:cxn ang="10800000">
                <a:pos x="wd2" y="hd2"/>
              </a:cxn>
              <a:cxn ang="16200000">
                <a:pos x="wd2" y="hd2"/>
              </a:cxn>
            </a:cxnLst>
            <a:rect l="0" t="0" r="r" b="b"/>
            <a:pathLst>
              <a:path w="21479" h="21600" fill="norm" stroke="1" extrusionOk="0">
                <a:moveTo>
                  <a:pt x="10705" y="20230"/>
                </a:moveTo>
                <a:cubicBezTo>
                  <a:pt x="2515" y="20230"/>
                  <a:pt x="1390" y="19142"/>
                  <a:pt x="1390" y="19101"/>
                </a:cubicBezTo>
                <a:cubicBezTo>
                  <a:pt x="2113" y="17167"/>
                  <a:pt x="3237" y="16845"/>
                  <a:pt x="4241" y="16643"/>
                </a:cubicBezTo>
                <a:cubicBezTo>
                  <a:pt x="5445" y="16442"/>
                  <a:pt x="6690" y="15999"/>
                  <a:pt x="7332" y="15676"/>
                </a:cubicBezTo>
                <a:lnTo>
                  <a:pt x="8015" y="15313"/>
                </a:lnTo>
                <a:cubicBezTo>
                  <a:pt x="8015" y="15313"/>
                  <a:pt x="8015" y="14467"/>
                  <a:pt x="8055" y="13943"/>
                </a:cubicBezTo>
                <a:cubicBezTo>
                  <a:pt x="8818" y="14507"/>
                  <a:pt x="9741" y="14830"/>
                  <a:pt x="10705" y="14830"/>
                </a:cubicBezTo>
                <a:cubicBezTo>
                  <a:pt x="11668" y="14830"/>
                  <a:pt x="12592" y="14507"/>
                  <a:pt x="13395" y="13943"/>
                </a:cubicBezTo>
                <a:cubicBezTo>
                  <a:pt x="13395" y="14467"/>
                  <a:pt x="13435" y="15313"/>
                  <a:pt x="13435" y="15313"/>
                </a:cubicBezTo>
                <a:lnTo>
                  <a:pt x="14077" y="15676"/>
                </a:lnTo>
                <a:cubicBezTo>
                  <a:pt x="14720" y="15999"/>
                  <a:pt x="16004" y="16442"/>
                  <a:pt x="17209" y="16643"/>
                </a:cubicBezTo>
                <a:cubicBezTo>
                  <a:pt x="18173" y="16845"/>
                  <a:pt x="19337" y="17167"/>
                  <a:pt x="20059" y="19101"/>
                </a:cubicBezTo>
                <a:cubicBezTo>
                  <a:pt x="20059" y="19142"/>
                  <a:pt x="18935" y="20230"/>
                  <a:pt x="10705" y="20230"/>
                </a:cubicBezTo>
                <a:close/>
                <a:moveTo>
                  <a:pt x="6007" y="7415"/>
                </a:moveTo>
                <a:cubicBezTo>
                  <a:pt x="6007" y="4070"/>
                  <a:pt x="7573" y="1330"/>
                  <a:pt x="10705" y="1330"/>
                </a:cubicBezTo>
                <a:cubicBezTo>
                  <a:pt x="13877" y="1330"/>
                  <a:pt x="15442" y="4070"/>
                  <a:pt x="15442" y="7415"/>
                </a:cubicBezTo>
                <a:cubicBezTo>
                  <a:pt x="15442" y="10155"/>
                  <a:pt x="13315" y="13500"/>
                  <a:pt x="10705" y="13500"/>
                </a:cubicBezTo>
                <a:cubicBezTo>
                  <a:pt x="8135" y="13500"/>
                  <a:pt x="6007" y="10196"/>
                  <a:pt x="6007" y="7415"/>
                </a:cubicBezTo>
                <a:close/>
                <a:moveTo>
                  <a:pt x="21384" y="18658"/>
                </a:moveTo>
                <a:cubicBezTo>
                  <a:pt x="20421" y="16160"/>
                  <a:pt x="18735" y="15555"/>
                  <a:pt x="17410" y="15313"/>
                </a:cubicBezTo>
                <a:cubicBezTo>
                  <a:pt x="16326" y="15152"/>
                  <a:pt x="15242" y="14709"/>
                  <a:pt x="14760" y="14467"/>
                </a:cubicBezTo>
                <a:cubicBezTo>
                  <a:pt x="14760" y="13339"/>
                  <a:pt x="14720" y="12976"/>
                  <a:pt x="14720" y="12694"/>
                </a:cubicBezTo>
                <a:cubicBezTo>
                  <a:pt x="16004" y="11243"/>
                  <a:pt x="16767" y="9228"/>
                  <a:pt x="16767" y="7415"/>
                </a:cubicBezTo>
                <a:cubicBezTo>
                  <a:pt x="16767" y="3304"/>
                  <a:pt x="14760" y="0"/>
                  <a:pt x="10705" y="0"/>
                </a:cubicBezTo>
                <a:cubicBezTo>
                  <a:pt x="6730" y="0"/>
                  <a:pt x="4683" y="3304"/>
                  <a:pt x="4683" y="7415"/>
                </a:cubicBezTo>
                <a:cubicBezTo>
                  <a:pt x="4683" y="9228"/>
                  <a:pt x="5445" y="11203"/>
                  <a:pt x="6690" y="12694"/>
                </a:cubicBezTo>
                <a:cubicBezTo>
                  <a:pt x="6690" y="13339"/>
                  <a:pt x="6690" y="14346"/>
                  <a:pt x="6690" y="14467"/>
                </a:cubicBezTo>
                <a:cubicBezTo>
                  <a:pt x="6168" y="14709"/>
                  <a:pt x="5084" y="15152"/>
                  <a:pt x="4000" y="15313"/>
                </a:cubicBezTo>
                <a:cubicBezTo>
                  <a:pt x="2675" y="15555"/>
                  <a:pt x="1029" y="16160"/>
                  <a:pt x="65" y="18658"/>
                </a:cubicBezTo>
                <a:cubicBezTo>
                  <a:pt x="-55" y="19061"/>
                  <a:pt x="-15" y="19504"/>
                  <a:pt x="226" y="19867"/>
                </a:cubicBezTo>
                <a:cubicBezTo>
                  <a:pt x="1230" y="21278"/>
                  <a:pt x="6489" y="21600"/>
                  <a:pt x="10705" y="21600"/>
                </a:cubicBezTo>
                <a:cubicBezTo>
                  <a:pt x="14961" y="21600"/>
                  <a:pt x="20220" y="21278"/>
                  <a:pt x="21224" y="19867"/>
                </a:cubicBezTo>
                <a:cubicBezTo>
                  <a:pt x="21505" y="19504"/>
                  <a:pt x="21545" y="19061"/>
                  <a:pt x="21384" y="18658"/>
                </a:cubicBezTo>
                <a:close/>
              </a:path>
            </a:pathLst>
          </a:custGeom>
          <a:solidFill>
            <a:srgbClr val="FFFFFF"/>
          </a:solidFill>
          <a:ln w="12700">
            <a:miter lim="400000"/>
          </a:ln>
        </p:spPr>
        <p:txBody>
          <a:bodyPr lIns="45719" rIns="45719" anchor="ctr"/>
          <a:lstStyle/>
          <a:p>
            <a:pPr/>
          </a:p>
        </p:txBody>
      </p:sp>
      <p:sp>
        <p:nvSpPr>
          <p:cNvPr id="557" name="TextBox 10"/>
          <p:cNvSpPr txBox="1"/>
          <p:nvPr/>
        </p:nvSpPr>
        <p:spPr>
          <a:xfrm>
            <a:off x="10448270" y="6311329"/>
            <a:ext cx="1455458"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pc="50" sz="1600">
                <a:solidFill>
                  <a:srgbClr val="E7E6E6"/>
                </a:solidFill>
              </a:defRPr>
            </a:lvl1pPr>
          </a:lstStyle>
          <a:p>
            <a:pPr/>
            <a:r>
              <a:t>新华社技术局</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550"/>
                                        </p:tgtEl>
                                        <p:attrNameLst>
                                          <p:attrName>style.visibility</p:attrName>
                                        </p:attrNameLst>
                                      </p:cBhvr>
                                      <p:to>
                                        <p:strVal val="visible"/>
                                      </p:to>
                                    </p:set>
                                    <p:anim calcmode="lin" valueType="num">
                                      <p:cBhvr>
                                        <p:cTn id="7" dur="500" fill="hold"/>
                                        <p:tgtEl>
                                          <p:spTgt spid="550"/>
                                        </p:tgtEl>
                                        <p:attrNameLst>
                                          <p:attrName>ppt_w</p:attrName>
                                        </p:attrNameLst>
                                      </p:cBhvr>
                                      <p:tavLst>
                                        <p:tav tm="0">
                                          <p:val>
                                            <p:strVal val="4*#ppt_w"/>
                                          </p:val>
                                        </p:tav>
                                        <p:tav tm="100000">
                                          <p:val>
                                            <p:strVal val="#ppt_w"/>
                                          </p:val>
                                        </p:tav>
                                      </p:tavLst>
                                    </p:anim>
                                    <p:anim calcmode="lin" valueType="num">
                                      <p:cBhvr>
                                        <p:cTn id="8" dur="500" fill="hold"/>
                                        <p:tgtEl>
                                          <p:spTgt spid="550"/>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Class="entr" nodeType="afterEffect" presetSubtype="32" presetID="23" grpId="2" fill="hold">
                                  <p:stCondLst>
                                    <p:cond delay="0"/>
                                  </p:stCondLst>
                                  <p:iterate type="el" backwards="0">
                                    <p:tmAbs val="0"/>
                                  </p:iterate>
                                  <p:childTnLst>
                                    <p:set>
                                      <p:cBhvr>
                                        <p:cTn id="11" fill="hold"/>
                                        <p:tgtEl>
                                          <p:spTgt spid="551"/>
                                        </p:tgtEl>
                                        <p:attrNameLst>
                                          <p:attrName>style.visibility</p:attrName>
                                        </p:attrNameLst>
                                      </p:cBhvr>
                                      <p:to>
                                        <p:strVal val="visible"/>
                                      </p:to>
                                    </p:set>
                                    <p:anim calcmode="lin" valueType="num">
                                      <p:cBhvr>
                                        <p:cTn id="12" dur="500" fill="hold"/>
                                        <p:tgtEl>
                                          <p:spTgt spid="551"/>
                                        </p:tgtEl>
                                        <p:attrNameLst>
                                          <p:attrName>ppt_w</p:attrName>
                                        </p:attrNameLst>
                                      </p:cBhvr>
                                      <p:tavLst>
                                        <p:tav tm="0">
                                          <p:val>
                                            <p:strVal val="4*#ppt_w"/>
                                          </p:val>
                                        </p:tav>
                                        <p:tav tm="100000">
                                          <p:val>
                                            <p:strVal val="#ppt_w"/>
                                          </p:val>
                                        </p:tav>
                                      </p:tavLst>
                                    </p:anim>
                                    <p:anim calcmode="lin" valueType="num">
                                      <p:cBhvr>
                                        <p:cTn id="13" dur="500" fill="hold"/>
                                        <p:tgtEl>
                                          <p:spTgt spid="551"/>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Class="entr" nodeType="afterEffect" presetSubtype="32" presetID="23" grpId="3" fill="hold">
                                  <p:stCondLst>
                                    <p:cond delay="0"/>
                                  </p:stCondLst>
                                  <p:iterate type="el" backwards="0">
                                    <p:tmAbs val="0"/>
                                  </p:iterate>
                                  <p:childTnLst>
                                    <p:set>
                                      <p:cBhvr>
                                        <p:cTn id="16" fill="hold"/>
                                        <p:tgtEl>
                                          <p:spTgt spid="553"/>
                                        </p:tgtEl>
                                        <p:attrNameLst>
                                          <p:attrName>style.visibility</p:attrName>
                                        </p:attrNameLst>
                                      </p:cBhvr>
                                      <p:to>
                                        <p:strVal val="visible"/>
                                      </p:to>
                                    </p:set>
                                    <p:anim calcmode="lin" valueType="num">
                                      <p:cBhvr>
                                        <p:cTn id="17" dur="500" fill="hold"/>
                                        <p:tgtEl>
                                          <p:spTgt spid="553"/>
                                        </p:tgtEl>
                                        <p:attrNameLst>
                                          <p:attrName>ppt_w</p:attrName>
                                        </p:attrNameLst>
                                      </p:cBhvr>
                                      <p:tavLst>
                                        <p:tav tm="0">
                                          <p:val>
                                            <p:strVal val="4*#ppt_w"/>
                                          </p:val>
                                        </p:tav>
                                        <p:tav tm="100000">
                                          <p:val>
                                            <p:strVal val="#ppt_w"/>
                                          </p:val>
                                        </p:tav>
                                      </p:tavLst>
                                    </p:anim>
                                    <p:anim calcmode="lin" valueType="num">
                                      <p:cBhvr>
                                        <p:cTn id="18" dur="500" fill="hold"/>
                                        <p:tgtEl>
                                          <p:spTgt spid="553"/>
                                        </p:tgtEl>
                                        <p:attrNameLst>
                                          <p:attrName>ppt_h</p:attrName>
                                        </p:attrNameLst>
                                      </p:cBhvr>
                                      <p:tavLst>
                                        <p:tav tm="0">
                                          <p:val>
                                            <p:strVal val="4*#ppt_h"/>
                                          </p:val>
                                        </p:tav>
                                        <p:tav tm="100000">
                                          <p:val>
                                            <p:strVal val="#ppt_h"/>
                                          </p:val>
                                        </p:tav>
                                      </p:tavLst>
                                    </p:anim>
                                  </p:childTnLst>
                                </p:cTn>
                              </p:par>
                            </p:childTnLst>
                          </p:cTn>
                        </p:par>
                        <p:par>
                          <p:cTn id="19" fill="hold">
                            <p:stCondLst>
                              <p:cond delay="1500"/>
                            </p:stCondLst>
                            <p:childTnLst>
                              <p:par>
                                <p:cTn id="20" presetClass="entr" nodeType="afterEffect" presetSubtype="32" presetID="23" grpId="4" fill="hold">
                                  <p:stCondLst>
                                    <p:cond delay="0"/>
                                  </p:stCondLst>
                                  <p:iterate type="el" backwards="0">
                                    <p:tmAbs val="0"/>
                                  </p:iterate>
                                  <p:childTnLst>
                                    <p:set>
                                      <p:cBhvr>
                                        <p:cTn id="21" fill="hold"/>
                                        <p:tgtEl>
                                          <p:spTgt spid="554"/>
                                        </p:tgtEl>
                                        <p:attrNameLst>
                                          <p:attrName>style.visibility</p:attrName>
                                        </p:attrNameLst>
                                      </p:cBhvr>
                                      <p:to>
                                        <p:strVal val="visible"/>
                                      </p:to>
                                    </p:set>
                                    <p:anim calcmode="lin" valueType="num">
                                      <p:cBhvr>
                                        <p:cTn id="22" dur="500" fill="hold"/>
                                        <p:tgtEl>
                                          <p:spTgt spid="554"/>
                                        </p:tgtEl>
                                        <p:attrNameLst>
                                          <p:attrName>ppt_w</p:attrName>
                                        </p:attrNameLst>
                                      </p:cBhvr>
                                      <p:tavLst>
                                        <p:tav tm="0">
                                          <p:val>
                                            <p:strVal val="4*#ppt_w"/>
                                          </p:val>
                                        </p:tav>
                                        <p:tav tm="100000">
                                          <p:val>
                                            <p:strVal val="#ppt_w"/>
                                          </p:val>
                                        </p:tav>
                                      </p:tavLst>
                                    </p:anim>
                                    <p:anim calcmode="lin" valueType="num">
                                      <p:cBhvr>
                                        <p:cTn id="23" dur="500" fill="hold"/>
                                        <p:tgtEl>
                                          <p:spTgt spid="554"/>
                                        </p:tgtEl>
                                        <p:attrNameLst>
                                          <p:attrName>ppt_h</p:attrName>
                                        </p:attrNameLst>
                                      </p:cBhvr>
                                      <p:tavLst>
                                        <p:tav tm="0">
                                          <p:val>
                                            <p:strVal val="4*#ppt_h"/>
                                          </p:val>
                                        </p:tav>
                                        <p:tav tm="100000">
                                          <p:val>
                                            <p:strVal val="#ppt_h"/>
                                          </p:val>
                                        </p:tav>
                                      </p:tavLst>
                                    </p:anim>
                                  </p:childTnLst>
                                </p:cTn>
                              </p:par>
                            </p:childTnLst>
                          </p:cTn>
                        </p:par>
                        <p:par>
                          <p:cTn id="24" fill="hold">
                            <p:stCondLst>
                              <p:cond delay="2000"/>
                            </p:stCondLst>
                            <p:childTnLst>
                              <p:par>
                                <p:cTn id="25" presetClass="entr" nodeType="afterEffect" presetSubtype="32" presetID="23" grpId="5" fill="hold">
                                  <p:stCondLst>
                                    <p:cond delay="0"/>
                                  </p:stCondLst>
                                  <p:iterate type="el" backwards="0">
                                    <p:tmAbs val="0"/>
                                  </p:iterate>
                                  <p:childTnLst>
                                    <p:set>
                                      <p:cBhvr>
                                        <p:cTn id="26" fill="hold"/>
                                        <p:tgtEl>
                                          <p:spTgt spid="556"/>
                                        </p:tgtEl>
                                        <p:attrNameLst>
                                          <p:attrName>style.visibility</p:attrName>
                                        </p:attrNameLst>
                                      </p:cBhvr>
                                      <p:to>
                                        <p:strVal val="visible"/>
                                      </p:to>
                                    </p:set>
                                    <p:anim calcmode="lin" valueType="num">
                                      <p:cBhvr>
                                        <p:cTn id="27" dur="500" fill="hold"/>
                                        <p:tgtEl>
                                          <p:spTgt spid="556"/>
                                        </p:tgtEl>
                                        <p:attrNameLst>
                                          <p:attrName>ppt_w</p:attrName>
                                        </p:attrNameLst>
                                      </p:cBhvr>
                                      <p:tavLst>
                                        <p:tav tm="0">
                                          <p:val>
                                            <p:strVal val="4*#ppt_w"/>
                                          </p:val>
                                        </p:tav>
                                        <p:tav tm="100000">
                                          <p:val>
                                            <p:strVal val="#ppt_w"/>
                                          </p:val>
                                        </p:tav>
                                      </p:tavLst>
                                    </p:anim>
                                    <p:anim calcmode="lin" valueType="num">
                                      <p:cBhvr>
                                        <p:cTn id="28" dur="500" fill="hold"/>
                                        <p:tgtEl>
                                          <p:spTgt spid="556"/>
                                        </p:tgtEl>
                                        <p:attrNameLst>
                                          <p:attrName>ppt_h</p:attrName>
                                        </p:attrNameLst>
                                      </p:cBhvr>
                                      <p:tavLst>
                                        <p:tav tm="0">
                                          <p:val>
                                            <p:strVal val="4*#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4" presetID="22" grpId="6" fill="hold">
                                  <p:stCondLst>
                                    <p:cond delay="0"/>
                                  </p:stCondLst>
                                  <p:iterate type="el" backwards="0">
                                    <p:tmAbs val="0"/>
                                  </p:iterate>
                                  <p:childTnLst>
                                    <p:set>
                                      <p:cBhvr>
                                        <p:cTn id="32" fill="hold"/>
                                        <p:tgtEl>
                                          <p:spTgt spid="555"/>
                                        </p:tgtEl>
                                        <p:attrNameLst>
                                          <p:attrName>style.visibility</p:attrName>
                                        </p:attrNameLst>
                                      </p:cBhvr>
                                      <p:to>
                                        <p:strVal val="visible"/>
                                      </p:to>
                                    </p:set>
                                    <p:animEffect filter="wipe(down)" transition="in">
                                      <p:cBhvr>
                                        <p:cTn id="33" dur="1000"/>
                                        <p:tgtEl>
                                          <p:spTgt spid="555"/>
                                        </p:tgtEl>
                                      </p:cBhvr>
                                    </p:animEffect>
                                  </p:childTnLst>
                                </p:cTn>
                              </p:par>
                            </p:childTnLst>
                          </p:cTn>
                        </p:par>
                        <p:par>
                          <p:cTn id="34" fill="hold">
                            <p:stCondLst>
                              <p:cond delay="1000"/>
                            </p:stCondLst>
                            <p:childTnLst>
                              <p:par>
                                <p:cTn id="35" presetClass="entr" nodeType="afterEffect" presetSubtype="4" presetID="2" grpId="7" fill="hold">
                                  <p:stCondLst>
                                    <p:cond delay="0"/>
                                  </p:stCondLst>
                                  <p:iterate type="el" backwards="0">
                                    <p:tmAbs val="0"/>
                                  </p:iterate>
                                  <p:childTnLst>
                                    <p:set>
                                      <p:cBhvr>
                                        <p:cTn id="36" fill="hold"/>
                                        <p:tgtEl>
                                          <p:spTgt spid="557"/>
                                        </p:tgtEl>
                                        <p:attrNameLst>
                                          <p:attrName>style.visibility</p:attrName>
                                        </p:attrNameLst>
                                      </p:cBhvr>
                                      <p:to>
                                        <p:strVal val="visible"/>
                                      </p:to>
                                    </p:set>
                                    <p:anim calcmode="lin" valueType="num">
                                      <p:cBhvr>
                                        <p:cTn id="37" dur="500" fill="hold"/>
                                        <p:tgtEl>
                                          <p:spTgt spid="557"/>
                                        </p:tgtEl>
                                        <p:attrNameLst>
                                          <p:attrName>ppt_x</p:attrName>
                                        </p:attrNameLst>
                                      </p:cBhvr>
                                      <p:tavLst>
                                        <p:tav tm="0">
                                          <p:val>
                                            <p:strVal val="#ppt_x"/>
                                          </p:val>
                                        </p:tav>
                                        <p:tav tm="100000">
                                          <p:val>
                                            <p:strVal val="#ppt_x"/>
                                          </p:val>
                                        </p:tav>
                                      </p:tavLst>
                                    </p:anim>
                                    <p:anim calcmode="lin" valueType="num">
                                      <p:cBhvr>
                                        <p:cTn id="38" dur="500" fill="hold"/>
                                        <p:tgtEl>
                                          <p:spTgt spid="5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7" grpId="7"/>
      <p:bldP build="whole" bldLvl="1" animBg="1" rev="0" advAuto="0" spid="550" grpId="1"/>
      <p:bldP build="whole" bldLvl="1" animBg="1" rev="0" advAuto="0" spid="551" grpId="2"/>
      <p:bldP build="whole" bldLvl="1" animBg="1" rev="0" advAuto="0" spid="553" grpId="3"/>
      <p:bldP build="whole" bldLvl="1" animBg="1" rev="0" advAuto="0" spid="556" grpId="5"/>
      <p:bldP build="whole" bldLvl="1" animBg="1" rev="0" advAuto="0" spid="554" grpId="4"/>
      <p:bldP build="whole" bldLvl="1" animBg="1" rev="0" advAuto="0" spid="555" grpId="6"/>
    </p:bld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E57D22"/>
      </a:accent1>
      <a:accent2>
        <a:srgbClr val="D25400"/>
      </a:accent2>
      <a:accent3>
        <a:srgbClr val="A5A5A5"/>
      </a:accent3>
      <a:accent4>
        <a:srgbClr val="7E7F7E"/>
      </a:accent4>
      <a:accent5>
        <a:srgbClr val="4472C4"/>
      </a:accent5>
      <a:accent6>
        <a:srgbClr val="585958"/>
      </a:accent6>
      <a:hlink>
        <a:srgbClr val="0000FF"/>
      </a:hlink>
      <a:folHlink>
        <a:srgbClr val="FF00FF"/>
      </a:folHlink>
    </a:clrScheme>
    <a:fontScheme name="Office Theme">
      <a:majorFont>
        <a:latin typeface="华文楷体"/>
        <a:ea typeface="华文楷体"/>
        <a:cs typeface="华文楷体"/>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E57D22"/>
      </a:accent1>
      <a:accent2>
        <a:srgbClr val="D25400"/>
      </a:accent2>
      <a:accent3>
        <a:srgbClr val="A5A5A5"/>
      </a:accent3>
      <a:accent4>
        <a:srgbClr val="7E7F7E"/>
      </a:accent4>
      <a:accent5>
        <a:srgbClr val="4472C4"/>
      </a:accent5>
      <a:accent6>
        <a:srgbClr val="585958"/>
      </a:accent6>
      <a:hlink>
        <a:srgbClr val="0000FF"/>
      </a:hlink>
      <a:folHlink>
        <a:srgbClr val="FF00FF"/>
      </a:folHlink>
    </a:clrScheme>
    <a:fontScheme name="Office Theme">
      <a:majorFont>
        <a:latin typeface="华文楷体"/>
        <a:ea typeface="华文楷体"/>
        <a:cs typeface="华文楷体"/>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353"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华文楷体"/>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